
<file path=[Content_Types].xml><?xml version="1.0" encoding="utf-8"?>
<Types xmlns="http://schemas.openxmlformats.org/package/2006/content-types">
  <Override PartName="/ppt/notesSlides/notesSlide24.xml" ContentType="application/vnd.openxmlformats-officedocument.presentationml.notesSlide+xml"/>
  <Default Extension="rels" ContentType="application/vnd.openxmlformats-package.relationships+xml"/>
  <Override PartName="/ppt/slides/slide14.xml" ContentType="application/vnd.openxmlformats-officedocument.presentationml.slide+xml"/>
  <Override PartName="/ppt/notesSlides/notesSlide16.xml" ContentType="application/vnd.openxmlformats-officedocument.presentationml.notesSlide+xml"/>
  <Default Extension="xml" ContentType="application/xml"/>
  <Override PartName="/ppt/tableStyles.xml" ContentType="application/vnd.openxmlformats-officedocument.presentationml.tableStyles+xml"/>
  <Override PartName="/ppt/notesSlides/notesSlide31.xml" ContentType="application/vnd.openxmlformats-officedocument.presentationml.notesSlide+xml"/>
  <Override PartName="/ppt/notesSlides/notesSlide1.xml" ContentType="application/vnd.openxmlformats-officedocument.presentationml.notesSlide+xml"/>
  <Override PartName="/ppt/slides/slide28.xml" ContentType="application/vnd.openxmlformats-officedocument.presentationml.slide+xml"/>
  <Override PartName="/ppt/notesSlides/notesSlide40.xml" ContentType="application/vnd.openxmlformats-officedocument.presentationml.notesSlide+xml"/>
  <Override PartName="/ppt/slides/slide21.xml" ContentType="application/vnd.openxmlformats-officedocument.presentationml.slide+xml"/>
  <Override PartName="/ppt/slides/slide37.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39.xml" ContentType="application/vnd.openxmlformats-officedocument.presentationml.notes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notesSlides/notesSlide30.xml" ContentType="application/vnd.openxmlformats-officedocument.presentationml.notesSlide+xml"/>
  <Override PartName="/ppt/slides/slide27.xml" ContentType="application/vnd.openxmlformats-officedocument.presentationml.slide+xml"/>
  <Override PartName="/ppt/notesSlides/notesSlide29.xml" ContentType="application/vnd.openxmlformats-officedocument.presentationml.notesSlide+xml"/>
  <Override PartName="/ppt/slides/slide20.xml" ContentType="application/vnd.openxmlformats-officedocument.presentationml.slide+xml"/>
  <Override PartName="/ppt/slides/slide36.xml" ContentType="application/vnd.openxmlformats-officedocument.presentationml.slide+xml"/>
  <Override PartName="/ppt/notesSlides/notesSlide22.xml" ContentType="application/vnd.openxmlformats-officedocument.presentationml.notesSlide+xml"/>
  <Override PartName="/ppt/slides/slide4.xml" ContentType="application/vnd.openxmlformats-officedocument.presentationml.slide+xml"/>
  <Override PartName="/ppt/notesSlides/notesSlide38.xml" ContentType="application/vnd.openxmlformats-officedocument.presentationml.notes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slides/slide26.xml" ContentType="application/vnd.openxmlformats-officedocument.presentationml.slide+xml"/>
  <Override PartName="/ppt/notesSlides/notesSlide28.xml" ContentType="application/vnd.openxmlformats-officedocument.presentationml.notesSlide+xml"/>
  <Override PartName="/ppt/slides/slide35.xml" ContentType="application/vnd.openxmlformats-officedocument.presentationml.slide+xml"/>
  <Override PartName="/ppt/notesSlides/notesSlide21.xml" ContentType="application/vnd.openxmlformats-officedocument.presentationml.notesSlide+xml"/>
  <Override PartName="/ppt/slides/slide3.xml" ContentType="application/vnd.openxmlformats-officedocument.presentationml.slide+xml"/>
  <Override PartName="/ppt/notesSlides/notesSlide37.xml" ContentType="application/vnd.openxmlformats-officedocument.presentationml.notes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35.xml" ContentType="application/vnd.openxmlformats-officedocument.presentationml.notesSlide+xml"/>
  <Override PartName="/ppt/notesSlides/notesSlide5.xml" ContentType="application/vnd.openxmlformats-officedocument.presentationml.notesSlide+xml"/>
  <Override PartName="/ppt/slides/slide42.xml" ContentType="application/vnd.openxmlformats-officedocument.presentationml.slide+xml"/>
  <Override PartName="/ppt/slides/slide25.xml" ContentType="application/vnd.openxmlformats-officedocument.presentationml.slide+xml"/>
  <Override PartName="/ppt/notesSlides/notesSlide27.xml" ContentType="application/vnd.openxmlformats-officedocument.presentationml.notes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notesSlides/notesSlide20.xml" ContentType="application/vnd.openxmlformats-officedocument.presentationml.notesSlide+xml"/>
  <Override PartName="/ppt/slides/slide2.xml" ContentType="application/vnd.openxmlformats-officedocument.presentationml.slide+xml"/>
  <Override PartName="/ppt/notesSlides/notesSlide36.xml" ContentType="application/vnd.openxmlformats-officedocument.presentationml.notes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34.xml" ContentType="application/vnd.openxmlformats-officedocument.presentationml.notesSlide+xml"/>
  <Override PartName="/ppt/notesSlides/notesSlide4.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slides/slide24.xml" ContentType="application/vnd.openxmlformats-officedocument.presentationml.slide+xml"/>
  <Override PartName="/ppt/notesSlides/notesSlide10.xml" ContentType="application/vnd.openxmlformats-officedocument.presentationml.notesSlide+xml"/>
  <Override PartName="/ppt/charts/chart1.xml" ContentType="application/vnd.openxmlformats-officedocument.drawingml.chart+xml"/>
  <Override PartName="/ppt/slides/slide8.xml" ContentType="application/vnd.openxmlformats-officedocument.presentationml.slide+xml"/>
  <Override PartName="/ppt/notesSlides/notesSlide26.xml" ContentType="application/vnd.openxmlformats-officedocument.presentationml.notes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3.xml" ContentType="application/vnd.openxmlformats-officedocument.presentationml.notes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notesSlides/notesSlide42.xml" ContentType="application/vnd.openxmlformats-officedocument.presentationml.notesSlid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notesSlides/notesSlide25.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drawings/drawing1.xml" ContentType="application/vnd.openxmlformats-officedocument.drawingml.chartshapes+xml"/>
  <Override PartName="/ppt/notesSlides/notesSlide32.xml" ContentType="application/vnd.openxmlformats-officedocument.presentationml.notes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notesSlides/notesSlide41.xml" ContentType="application/vnd.openxmlformats-officedocument.presentationml.notesSlid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77" r:id="rId1"/>
  </p:sldMasterIdLst>
  <p:notesMasterIdLst>
    <p:notesMasterId r:id="rId45"/>
  </p:notesMasterIdLst>
  <p:sldIdLst>
    <p:sldId id="256" r:id="rId2"/>
    <p:sldId id="257" r:id="rId3"/>
    <p:sldId id="258" r:id="rId4"/>
    <p:sldId id="259" r:id="rId5"/>
    <p:sldId id="264" r:id="rId6"/>
    <p:sldId id="265" r:id="rId7"/>
    <p:sldId id="309" r:id="rId8"/>
    <p:sldId id="310" r:id="rId9"/>
    <p:sldId id="311" r:id="rId10"/>
    <p:sldId id="312" r:id="rId11"/>
    <p:sldId id="275" r:id="rId12"/>
    <p:sldId id="262" r:id="rId13"/>
    <p:sldId id="285" r:id="rId14"/>
    <p:sldId id="284" r:id="rId15"/>
    <p:sldId id="313" r:id="rId16"/>
    <p:sldId id="317" r:id="rId17"/>
    <p:sldId id="282" r:id="rId18"/>
    <p:sldId id="286" r:id="rId19"/>
    <p:sldId id="277" r:id="rId20"/>
    <p:sldId id="269" r:id="rId21"/>
    <p:sldId id="267" r:id="rId22"/>
    <p:sldId id="268" r:id="rId23"/>
    <p:sldId id="306" r:id="rId24"/>
    <p:sldId id="308" r:id="rId25"/>
    <p:sldId id="305" r:id="rId26"/>
    <p:sldId id="270" r:id="rId27"/>
    <p:sldId id="274" r:id="rId28"/>
    <p:sldId id="289" r:id="rId29"/>
    <p:sldId id="304" r:id="rId30"/>
    <p:sldId id="291" r:id="rId31"/>
    <p:sldId id="292" r:id="rId32"/>
    <p:sldId id="295" r:id="rId33"/>
    <p:sldId id="296" r:id="rId34"/>
    <p:sldId id="297" r:id="rId35"/>
    <p:sldId id="298" r:id="rId36"/>
    <p:sldId id="299" r:id="rId37"/>
    <p:sldId id="300" r:id="rId38"/>
    <p:sldId id="301" r:id="rId39"/>
    <p:sldId id="302" r:id="rId40"/>
    <p:sldId id="314" r:id="rId41"/>
    <p:sldId id="315" r:id="rId42"/>
    <p:sldId id="316" r:id="rId43"/>
    <p:sldId id="303" r:id="rId44"/>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notes" clrMode="gray"/>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77465" autoAdjust="0"/>
  </p:normalViewPr>
  <p:slideViewPr>
    <p:cSldViewPr snapToGrid="0" snapToObjects="1">
      <p:cViewPr varScale="1">
        <p:scale>
          <a:sx n="112" d="100"/>
          <a:sy n="112" d="100"/>
        </p:scale>
        <p:origin x="-2248" y="-11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Brian%20Hafner\Desktop\Final_descriptives_20130103.xlsx" TargetMode="External"/><Relationship Id="rId2"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fr-FR"/>
  <c:style val="2"/>
  <c:chart>
    <c:title>
      <c:tx>
        <c:rich>
          <a:bodyPr/>
          <a:lstStyle/>
          <a:p>
            <a:pPr>
              <a:defRPr lang="en-US" sz="2000"/>
            </a:pPr>
            <a:r>
              <a:rPr lang="en-US" sz="2000" b="0" dirty="0" smtClean="0"/>
              <a:t>PLUS-M</a:t>
            </a:r>
            <a:r>
              <a:rPr lang="en-US" sz="2000" b="0" baseline="0" dirty="0" smtClean="0"/>
              <a:t> CALIBRATION SAMPLE</a:t>
            </a:r>
            <a:endParaRPr lang="en-US" sz="2000" b="0" dirty="0"/>
          </a:p>
        </c:rich>
      </c:tx>
      <c:layout>
        <c:manualLayout>
          <c:xMode val="edge"/>
          <c:yMode val="edge"/>
          <c:x val="0.344193713590679"/>
          <c:y val="0.0160642570281124"/>
        </c:manualLayout>
      </c:layout>
    </c:title>
    <c:plotArea>
      <c:layout>
        <c:manualLayout>
          <c:layoutTarget val="inner"/>
          <c:xMode val="edge"/>
          <c:yMode val="edge"/>
          <c:x val="0.239847471896202"/>
          <c:y val="0.087997986100794"/>
          <c:w val="0.720848561382657"/>
          <c:h val="0.785262803688001"/>
        </c:manualLayout>
      </c:layout>
      <c:barChart>
        <c:barDir val="bar"/>
        <c:grouping val="clustered"/>
        <c:ser>
          <c:idx val="1"/>
          <c:order val="0"/>
          <c:spPr>
            <a:solidFill>
              <a:srgbClr val="356F3C"/>
            </a:solidFill>
          </c:spPr>
          <c:dPt>
            <c:idx val="0"/>
            <c:spPr>
              <a:solidFill>
                <a:srgbClr val="C00000"/>
              </a:solidFill>
            </c:spPr>
          </c:dPt>
          <c:dPt>
            <c:idx val="1"/>
            <c:spPr>
              <a:solidFill>
                <a:srgbClr val="C00000"/>
              </a:solidFill>
            </c:spPr>
          </c:dPt>
          <c:dPt>
            <c:idx val="3"/>
            <c:spPr>
              <a:solidFill>
                <a:srgbClr val="CC0000"/>
              </a:solidFill>
            </c:spPr>
          </c:dPt>
          <c:dPt>
            <c:idx val="4"/>
            <c:spPr>
              <a:solidFill>
                <a:srgbClr val="006600"/>
              </a:solidFill>
            </c:spPr>
          </c:dPt>
          <c:dLbls>
            <c:dLbl>
              <c:idx val="0"/>
              <c:layout>
                <c:manualLayout>
                  <c:x val="-0.170322512751944"/>
                  <c:y val="-1.68248199900956E-7"/>
                </c:manualLayout>
              </c:layout>
              <c:spPr/>
              <c:txPr>
                <a:bodyPr/>
                <a:lstStyle/>
                <a:p>
                  <a:pPr>
                    <a:defRPr lang="en-US" sz="1400">
                      <a:solidFill>
                        <a:schemeClr val="bg1"/>
                      </a:solidFill>
                    </a:defRPr>
                  </a:pPr>
                  <a:endParaRPr lang="fr-FR"/>
                </a:p>
              </c:txPr>
              <c:dLblPos val="outEnd"/>
              <c:showVal val="1"/>
            </c:dLbl>
            <c:dLbl>
              <c:idx val="1"/>
              <c:layout>
                <c:manualLayout>
                  <c:x val="-0.0690793839449314"/>
                  <c:y val="0.0"/>
                </c:manualLayout>
              </c:layout>
              <c:spPr/>
              <c:txPr>
                <a:bodyPr/>
                <a:lstStyle/>
                <a:p>
                  <a:pPr>
                    <a:defRPr lang="en-US" sz="1400">
                      <a:solidFill>
                        <a:schemeClr val="bg1"/>
                      </a:solidFill>
                    </a:defRPr>
                  </a:pPr>
                  <a:endParaRPr lang="fr-FR"/>
                </a:p>
              </c:txPr>
              <c:dLblPos val="outEnd"/>
              <c:showVal val="1"/>
            </c:dLbl>
            <c:dLbl>
              <c:idx val="2"/>
              <c:layout>
                <c:manualLayout>
                  <c:x val="-0.00507465458327137"/>
                  <c:y val="-7.83466732801244E-17"/>
                </c:manualLayout>
              </c:layout>
              <c:spPr/>
              <c:txPr>
                <a:bodyPr/>
                <a:lstStyle/>
                <a:p>
                  <a:pPr>
                    <a:defRPr lang="en-US" sz="1400">
                      <a:solidFill>
                        <a:schemeClr val="tx1"/>
                      </a:solidFill>
                    </a:defRPr>
                  </a:pPr>
                  <a:endParaRPr lang="fr-FR"/>
                </a:p>
              </c:txPr>
              <c:dLblPos val="outEnd"/>
              <c:showVal val="1"/>
            </c:dLbl>
            <c:dLbl>
              <c:idx val="3"/>
              <c:layout>
                <c:manualLayout>
                  <c:x val="-0.107442306739959"/>
                  <c:y val="0.0"/>
                </c:manualLayout>
              </c:layout>
              <c:spPr/>
              <c:txPr>
                <a:bodyPr/>
                <a:lstStyle/>
                <a:p>
                  <a:pPr>
                    <a:defRPr lang="en-US" sz="1400">
                      <a:solidFill>
                        <a:schemeClr val="bg1"/>
                      </a:solidFill>
                    </a:defRPr>
                  </a:pPr>
                  <a:endParaRPr lang="fr-FR"/>
                </a:p>
              </c:txPr>
              <c:dLblPos val="outEnd"/>
              <c:showVal val="1"/>
            </c:dLbl>
            <c:dLbl>
              <c:idx val="4"/>
              <c:layout>
                <c:manualLayout>
                  <c:x val="-0.00419179913831532"/>
                  <c:y val="0.0"/>
                </c:manualLayout>
              </c:layout>
              <c:spPr/>
              <c:txPr>
                <a:bodyPr/>
                <a:lstStyle/>
                <a:p>
                  <a:pPr>
                    <a:defRPr lang="en-US" sz="1400">
                      <a:solidFill>
                        <a:schemeClr val="tx1"/>
                      </a:solidFill>
                    </a:defRPr>
                  </a:pPr>
                  <a:endParaRPr lang="fr-FR"/>
                </a:p>
              </c:txPr>
              <c:dLblPos val="outEnd"/>
              <c:showVal val="1"/>
            </c:dLbl>
            <c:dLbl>
              <c:idx val="5"/>
              <c:layout>
                <c:manualLayout>
                  <c:x val="-0.00471698113207547"/>
                  <c:y val="0.0"/>
                </c:manualLayout>
              </c:layout>
              <c:dLblPos val="outEnd"/>
              <c:showVal val="1"/>
            </c:dLbl>
            <c:dLbl>
              <c:idx val="6"/>
              <c:layout>
                <c:manualLayout>
                  <c:x val="-0.00471698113207547"/>
                  <c:y val="0.0"/>
                </c:manualLayout>
              </c:layout>
              <c:dLblPos val="outEnd"/>
              <c:showVal val="1"/>
            </c:dLbl>
            <c:txPr>
              <a:bodyPr/>
              <a:lstStyle/>
              <a:p>
                <a:pPr>
                  <a:defRPr lang="en-US" sz="1400"/>
                </a:pPr>
                <a:endParaRPr lang="fr-FR"/>
              </a:p>
            </c:txPr>
            <c:dLblPos val="outEnd"/>
            <c:showVal val="1"/>
          </c:dLbls>
          <c:cat>
            <c:strRef>
              <c:f>'Overall profile'!$A$4:$A$10</c:f>
              <c:strCache>
                <c:ptCount val="7"/>
                <c:pt idx="0">
                  <c:v>Physical function</c:v>
                </c:pt>
                <c:pt idx="1">
                  <c:v>Social role satisfaction</c:v>
                </c:pt>
                <c:pt idx="2">
                  <c:v>Fatigue</c:v>
                </c:pt>
                <c:pt idx="3">
                  <c:v>Pain interference</c:v>
                </c:pt>
                <c:pt idx="4">
                  <c:v>Depression</c:v>
                </c:pt>
                <c:pt idx="5">
                  <c:v>Sleep disturbance</c:v>
                </c:pt>
                <c:pt idx="6">
                  <c:v>Anxiety</c:v>
                </c:pt>
              </c:strCache>
            </c:strRef>
          </c:cat>
          <c:val>
            <c:numRef>
              <c:f>'Overall profile'!$B$4:$B$10</c:f>
              <c:numCache>
                <c:formatCode>0.00</c:formatCode>
                <c:ptCount val="7"/>
                <c:pt idx="0">
                  <c:v>-8.1484375</c:v>
                </c:pt>
                <c:pt idx="1">
                  <c:v>-2.046330300000001</c:v>
                </c:pt>
                <c:pt idx="2">
                  <c:v>-1.533118700000003</c:v>
                </c:pt>
                <c:pt idx="3">
                  <c:v>4.828124999999983</c:v>
                </c:pt>
                <c:pt idx="4">
                  <c:v>-0.705504599999998</c:v>
                </c:pt>
                <c:pt idx="5">
                  <c:v>-0.608088199999997</c:v>
                </c:pt>
                <c:pt idx="6">
                  <c:v>-0.593853199999998</c:v>
                </c:pt>
              </c:numCache>
            </c:numRef>
          </c:val>
        </c:ser>
        <c:axId val="617037160"/>
        <c:axId val="93132600"/>
      </c:barChart>
      <c:catAx>
        <c:axId val="617037160"/>
        <c:scaling>
          <c:orientation val="minMax"/>
        </c:scaling>
        <c:axPos val="l"/>
        <c:numFmt formatCode="General" sourceLinked="1"/>
        <c:tickLblPos val="low"/>
        <c:spPr>
          <a:ln>
            <a:solidFill>
              <a:schemeClr val="tx1"/>
            </a:solidFill>
          </a:ln>
        </c:spPr>
        <c:txPr>
          <a:bodyPr/>
          <a:lstStyle/>
          <a:p>
            <a:pPr>
              <a:defRPr lang="en-US" sz="1400"/>
            </a:pPr>
            <a:endParaRPr lang="fr-FR"/>
          </a:p>
        </c:txPr>
        <c:crossAx val="93132600"/>
        <c:crosses val="autoZero"/>
        <c:auto val="1"/>
        <c:lblAlgn val="ctr"/>
        <c:lblOffset val="100"/>
      </c:catAx>
      <c:valAx>
        <c:axId val="93132600"/>
        <c:scaling>
          <c:orientation val="minMax"/>
          <c:max val="10.0"/>
          <c:min val="-10.0"/>
        </c:scaling>
        <c:axPos val="b"/>
        <c:majorGridlines/>
        <c:title>
          <c:tx>
            <c:rich>
              <a:bodyPr/>
              <a:lstStyle/>
              <a:p>
                <a:pPr>
                  <a:defRPr lang="en-US" sz="1400" b="1"/>
                </a:pPr>
                <a:r>
                  <a:rPr lang="en-US" sz="1400" b="1" dirty="0"/>
                  <a:t>T-Score Difference (Sample - US</a:t>
                </a:r>
                <a:r>
                  <a:rPr lang="en-US" sz="1400" b="1" baseline="0" dirty="0"/>
                  <a:t> Norms)</a:t>
                </a:r>
                <a:endParaRPr lang="en-US" sz="1400" b="1" dirty="0"/>
              </a:p>
            </c:rich>
          </c:tx>
          <c:layout>
            <c:manualLayout>
              <c:xMode val="edge"/>
              <c:yMode val="edge"/>
              <c:x val="0.415177412964889"/>
              <c:y val="0.946928797361868"/>
            </c:manualLayout>
          </c:layout>
        </c:title>
        <c:numFmt formatCode="0.0" sourceLinked="0"/>
        <c:tickLblPos val="nextTo"/>
        <c:spPr>
          <a:ln>
            <a:solidFill>
              <a:schemeClr val="accent1"/>
            </a:solidFill>
          </a:ln>
        </c:spPr>
        <c:txPr>
          <a:bodyPr/>
          <a:lstStyle/>
          <a:p>
            <a:pPr>
              <a:defRPr lang="en-US" sz="1400"/>
            </a:pPr>
            <a:endParaRPr lang="fr-FR"/>
          </a:p>
        </c:txPr>
        <c:crossAx val="617037160"/>
        <c:crosses val="autoZero"/>
        <c:crossBetween val="between"/>
        <c:majorUnit val="5.0"/>
        <c:minorUnit val="0.5"/>
      </c:valAx>
      <c:spPr>
        <a:ln w="28575">
          <a:solidFill>
            <a:schemeClr val="tx1"/>
          </a:solidFill>
        </a:ln>
      </c:spPr>
    </c:plotArea>
    <c:plotVisOnly val="1"/>
    <c:dispBlanksAs val="gap"/>
  </c:chart>
  <c:spPr>
    <a:ln>
      <a:noFill/>
    </a:ln>
  </c:spPr>
  <c:externalData r:id="rId1"/>
  <c:userShapes r:id="rId2"/>
</c:chartSpace>
</file>

<file path=ppt/drawings/drawing1.xml><?xml version="1.0" encoding="utf-8"?>
<c:userShapes xmlns:c="http://schemas.openxmlformats.org/drawingml/2006/chart">
  <cdr:relSizeAnchor xmlns:cdr="http://schemas.openxmlformats.org/drawingml/2006/chartDrawing">
    <cdr:from>
      <cdr:x>0.04897</cdr:x>
      <cdr:y>0.03149</cdr:y>
    </cdr:from>
    <cdr:to>
      <cdr:x>0.21988</cdr:x>
      <cdr:y>0.08352</cdr:y>
    </cdr:to>
    <cdr:sp macro="" textlink="">
      <cdr:nvSpPr>
        <cdr:cNvPr id="6" name="TextBox 5"/>
        <cdr:cNvSpPr txBox="1"/>
      </cdr:nvSpPr>
      <cdr:spPr>
        <a:xfrm xmlns:a="http://schemas.openxmlformats.org/drawingml/2006/main">
          <a:off x="458932" y="199160"/>
          <a:ext cx="1601932" cy="329045"/>
        </a:xfrm>
        <a:prstGeom xmlns:a="http://schemas.openxmlformats.org/drawingml/2006/main" prst="rect">
          <a:avLst/>
        </a:prstGeom>
      </cdr:spPr>
      <cdr:txBody>
        <a:bodyPr xmlns:a="http://schemas.openxmlformats.org/drawingml/2006/main" vertOverflow="clip" wrap="none" rtlCol="0" anchor="ctr"/>
        <a:lstStyle xmlns:a="http://schemas.openxmlformats.org/drawingml/2006/main"/>
        <a:p xmlns:a="http://schemas.openxmlformats.org/drawingml/2006/main">
          <a:pPr algn="ctr"/>
          <a:r>
            <a:rPr lang="en-US" sz="1800" b="1" dirty="0"/>
            <a:t>Health Domain</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DB98E57-ED2F-2F43-9078-41E84A9199FD}" type="datetimeFigureOut">
              <a:rPr lang="fr-FR" smtClean="0"/>
              <a:pPr/>
              <a:t>27/05/13</a:t>
            </a:fld>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9A1A43-C92D-C646-8264-3FDA5C27C730}" type="slidenum">
              <a:rPr lang="fr-FR" smtClean="0"/>
              <a:pPr/>
              <a:t>‹#›</a:t>
            </a:fld>
            <a:endParaRPr lang="fr-FR" dirty="0"/>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Présentation,</a:t>
            </a:r>
            <a:r>
              <a:rPr lang="fr-FR" baseline="0" dirty="0" smtClean="0"/>
              <a:t> titre, lieu de travail, mot sur l’ISPO et</a:t>
            </a:r>
            <a:r>
              <a:rPr lang="fr-FR" baseline="0" dirty="0" smtClean="0"/>
              <a:t> choix </a:t>
            </a:r>
            <a:r>
              <a:rPr lang="fr-FR" baseline="0" dirty="0" smtClean="0"/>
              <a:t>de conférences</a:t>
            </a:r>
            <a:endParaRPr lang="fr-FR" dirty="0"/>
          </a:p>
        </p:txBody>
      </p:sp>
      <p:sp>
        <p:nvSpPr>
          <p:cNvPr id="4" name="Espace réservé du numéro de diapositive 3"/>
          <p:cNvSpPr>
            <a:spLocks noGrp="1"/>
          </p:cNvSpPr>
          <p:nvPr>
            <p:ph type="sldNum" sz="quarter" idx="10"/>
          </p:nvPr>
        </p:nvSpPr>
        <p:spPr/>
        <p:txBody>
          <a:bodyPr/>
          <a:lstStyle/>
          <a:p>
            <a:fld id="{989A1A43-C92D-C646-8264-3FDA5C27C730}" type="slidenum">
              <a:rPr lang="fr-FR" smtClean="0"/>
              <a:pPr/>
              <a:t>1</a:t>
            </a:fld>
            <a:endParaRPr lang="fr-F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On dit souvent aux patients : Un bandage</a:t>
            </a:r>
            <a:r>
              <a:rPr lang="fr-FR" baseline="0" dirty="0" smtClean="0"/>
              <a:t> mal fait est plus néfaste que pas de bandage du tout. Le problème c’est que le bandage est bien fait rarement tant par les patients que le personnel soignant. DANGER!@!</a:t>
            </a:r>
          </a:p>
          <a:p>
            <a:endParaRPr lang="fr-FR" baseline="0" dirty="0" smtClean="0"/>
          </a:p>
          <a:p>
            <a:r>
              <a:rPr lang="fr-FR" baseline="0" dirty="0" smtClean="0"/>
              <a:t>Difficile pour tous les patients avec des problèmes de manipulations fines, des problèmes de surplus de poids dans la région abdominale, patients avec des problèmes de dos (difficile de se pencher)</a:t>
            </a:r>
            <a:endParaRPr lang="fr-FR" dirty="0"/>
          </a:p>
        </p:txBody>
      </p:sp>
      <p:sp>
        <p:nvSpPr>
          <p:cNvPr id="4" name="Espace réservé du numéro de diapositive 3"/>
          <p:cNvSpPr>
            <a:spLocks noGrp="1"/>
          </p:cNvSpPr>
          <p:nvPr>
            <p:ph type="sldNum" sz="quarter" idx="10"/>
          </p:nvPr>
        </p:nvSpPr>
        <p:spPr/>
        <p:txBody>
          <a:bodyPr/>
          <a:lstStyle/>
          <a:p>
            <a:fld id="{989A1A43-C92D-C646-8264-3FDA5C27C730}" type="slidenum">
              <a:rPr lang="fr-FR" smtClean="0"/>
              <a:pPr/>
              <a:t>10</a:t>
            </a:fld>
            <a:endParaRPr lang="fr-F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baseline="0" dirty="0" smtClean="0"/>
              <a:t>Compression dans le temps? Compression difficile d’être certains qu’elle est bien la bonne à la bonne place, effet comparable au bandage élastique, long avant de stabiliser le moignon. Compression graduée ish!</a:t>
            </a:r>
          </a:p>
        </p:txBody>
      </p:sp>
      <p:sp>
        <p:nvSpPr>
          <p:cNvPr id="4" name="Espace réservé du numéro de diapositive 3"/>
          <p:cNvSpPr>
            <a:spLocks noGrp="1"/>
          </p:cNvSpPr>
          <p:nvPr>
            <p:ph type="sldNum" sz="quarter" idx="10"/>
          </p:nvPr>
        </p:nvSpPr>
        <p:spPr/>
        <p:txBody>
          <a:bodyPr/>
          <a:lstStyle/>
          <a:p>
            <a:fld id="{989A1A43-C92D-C646-8264-3FDA5C27C730}" type="slidenum">
              <a:rPr lang="fr-FR" smtClean="0"/>
              <a:pPr/>
              <a:t>11</a:t>
            </a:fld>
            <a:endParaRPr lang="fr-F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Introduit</a:t>
            </a:r>
            <a:r>
              <a:rPr lang="fr-FR" baseline="0" dirty="0" smtClean="0"/>
              <a:t> en Australie en 1970 par Little pour palier au problème d’inspection de la peau associés à l’utilisation d’un plâtre</a:t>
            </a:r>
            <a:endParaRPr lang="fr-FR" dirty="0" smtClean="0"/>
          </a:p>
          <a:p>
            <a:endParaRPr lang="fr-FR" dirty="0" smtClean="0"/>
          </a:p>
          <a:p>
            <a:r>
              <a:rPr lang="fr-FR" dirty="0" smtClean="0"/>
              <a:t>Dans</a:t>
            </a:r>
            <a:r>
              <a:rPr lang="fr-FR" baseline="0" dirty="0" smtClean="0"/>
              <a:t> la littérature, personne ne parle d’attendre le retrait des agrafes? À questionner.</a:t>
            </a:r>
            <a:endParaRPr lang="fr-FR" dirty="0" smtClean="0"/>
          </a:p>
        </p:txBody>
      </p:sp>
      <p:sp>
        <p:nvSpPr>
          <p:cNvPr id="4" name="Espace réservé du numéro de diapositive 3"/>
          <p:cNvSpPr>
            <a:spLocks noGrp="1"/>
          </p:cNvSpPr>
          <p:nvPr>
            <p:ph type="sldNum" sz="quarter" idx="10"/>
          </p:nvPr>
        </p:nvSpPr>
        <p:spPr/>
        <p:txBody>
          <a:bodyPr/>
          <a:lstStyle/>
          <a:p>
            <a:fld id="{989A1A43-C92D-C646-8264-3FDA5C27C730}" type="slidenum">
              <a:rPr lang="fr-FR" smtClean="0"/>
              <a:pPr/>
              <a:t>12</a:t>
            </a:fld>
            <a:endParaRPr lang="fr-F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Pas de comparaison avec les autres</a:t>
            </a:r>
            <a:r>
              <a:rPr lang="fr-FR" baseline="0" dirty="0" smtClean="0"/>
              <a:t> méthodes dans la littérature, surtout utilisé de concert avec les autres méthodes comme on fait ici.</a:t>
            </a:r>
            <a:endParaRPr lang="fr-FR" dirty="0"/>
          </a:p>
        </p:txBody>
      </p:sp>
      <p:sp>
        <p:nvSpPr>
          <p:cNvPr id="4" name="Espace réservé du numéro de diapositive 3"/>
          <p:cNvSpPr>
            <a:spLocks noGrp="1"/>
          </p:cNvSpPr>
          <p:nvPr>
            <p:ph type="sldNum" sz="quarter" idx="10"/>
          </p:nvPr>
        </p:nvSpPr>
        <p:spPr/>
        <p:txBody>
          <a:bodyPr/>
          <a:lstStyle/>
          <a:p>
            <a:fld id="{989A1A43-C92D-C646-8264-3FDA5C27C730}" type="slidenum">
              <a:rPr lang="fr-FR" smtClean="0"/>
              <a:pPr/>
              <a:t>13</a:t>
            </a:fld>
            <a:endParaRPr lang="fr-F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Guide très clair</a:t>
            </a:r>
            <a:r>
              <a:rPr lang="fr-FR" baseline="0" dirty="0" smtClean="0"/>
              <a:t> de OSSUR sur comment mesurer, utiliser, entretenir et horaire de port.</a:t>
            </a:r>
          </a:p>
          <a:p>
            <a:endParaRPr lang="fr-FR" baseline="0" dirty="0" smtClean="0"/>
          </a:p>
          <a:p>
            <a:r>
              <a:rPr lang="fr-FR" baseline="0" dirty="0" smtClean="0"/>
              <a:t>L’utilisation d’un rigid dressing est recommandé les 5-7 jours post op puis on suit avec les manchons de silicone (meilleure combinaison selon les données probantes)</a:t>
            </a:r>
          </a:p>
          <a:p>
            <a:r>
              <a:rPr lang="fr-FR" baseline="0" dirty="0" smtClean="0"/>
              <a:t>Peut être stérilisé et réutilisé par la suite avec d’autres patients. Manuel d’utilisation recommande utilisation en aigu car c’est le moment ou la prise en charge sur l’œdème est le plus efficace. Sera porté jusqu’au prosthetic fitting.</a:t>
            </a:r>
          </a:p>
          <a:p>
            <a:endParaRPr lang="fr-FR" baseline="0" dirty="0" smtClean="0"/>
          </a:p>
          <a:p>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989A1A43-C92D-C646-8264-3FDA5C27C730}" type="slidenum">
              <a:rPr lang="fr-FR" smtClean="0"/>
              <a:pPr/>
              <a:t>14</a:t>
            </a:fld>
            <a:endParaRPr lang="fr-F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smtClean="0"/>
              <a:t>Historiquement vers les années 70, les méthodes de contention par plâtres et pansement rigides ont été laissées au profit des solutions pneumatiques en lien avec les problèmes inhérents aux plâtres (points de pression, pas d’accès à la plaie et cas d’infection)</a:t>
            </a:r>
          </a:p>
          <a:p>
            <a:pPr marL="0" marR="0" indent="0" algn="l" defTabSz="457200" rtl="0" eaLnBrk="1" fontAlgn="auto" latinLnBrk="0" hangingPunct="1">
              <a:lnSpc>
                <a:spcPct val="100000"/>
              </a:lnSpc>
              <a:spcBef>
                <a:spcPts val="0"/>
              </a:spcBef>
              <a:spcAft>
                <a:spcPts val="0"/>
              </a:spcAft>
              <a:buClrTx/>
              <a:buSzTx/>
              <a:buFontTx/>
              <a:buNone/>
              <a:tabLst/>
              <a:defRPr/>
            </a:pPr>
            <a:endParaRPr lang="fr-FR"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smtClean="0"/>
              <a:t>Les recherches récentes dans lesquelles ont compare les plâtres et la compression par bandage élastique, la compression par plâtre donne des meilleurs résultats en terme de révision de moignon (protège contre les chutes) et en terme de gestion de l’œdème et de préparation du moignon pour la prothèse.</a:t>
            </a:r>
            <a:endParaRPr lang="fr-FR" baseline="0" dirty="0" smtClean="0"/>
          </a:p>
          <a:p>
            <a:endParaRPr lang="fr-FR"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smtClean="0"/>
              <a:t>Graf (2003). Bas de gel Silipos sous le RRD dans le jour et juste RRD la nuit. Diminution de l’œdème plus rapide que sans le bas de gel.</a:t>
            </a:r>
            <a:endParaRPr lang="fr-FR"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latin typeface="+mn-lt"/>
                <a:ea typeface="+mn-ea"/>
                <a:cs typeface="+mn-cs"/>
              </a:rPr>
              <a:t>Tendance</a:t>
            </a:r>
            <a:r>
              <a:rPr lang="fr-FR" sz="1200" kern="1200" baseline="0" dirty="0" smtClean="0">
                <a:solidFill>
                  <a:schemeClr val="tx1"/>
                </a:solidFill>
                <a:latin typeface="+mn-lt"/>
                <a:ea typeface="+mn-ea"/>
                <a:cs typeface="+mn-cs"/>
              </a:rPr>
              <a:t> </a:t>
            </a:r>
            <a:r>
              <a:rPr lang="fr-FR" sz="1200" kern="1200" baseline="0" dirty="0" smtClean="0">
                <a:solidFill>
                  <a:schemeClr val="tx1"/>
                </a:solidFill>
                <a:latin typeface="+mn-lt"/>
                <a:ea typeface="+mn-ea"/>
                <a:cs typeface="+mn-cs"/>
              </a:rPr>
              <a:t>vers cette combinaison en recherche.</a:t>
            </a:r>
          </a:p>
          <a:p>
            <a:pPr marL="0" marR="0" indent="0" algn="l" defTabSz="457200" rtl="0" eaLnBrk="1" fontAlgn="auto" latinLnBrk="0" hangingPunct="1">
              <a:lnSpc>
                <a:spcPct val="100000"/>
              </a:lnSpc>
              <a:spcBef>
                <a:spcPts val="0"/>
              </a:spcBef>
              <a:spcAft>
                <a:spcPts val="0"/>
              </a:spcAft>
              <a:buClrTx/>
              <a:buSzTx/>
              <a:buFontTx/>
              <a:buNone/>
              <a:tabLst/>
              <a:defRPr/>
            </a:pPr>
            <a:endParaRPr lang="fr-FR"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latin typeface="+mn-lt"/>
                <a:ea typeface="+mn-ea"/>
                <a:cs typeface="+mn-cs"/>
              </a:rPr>
              <a:t>Les avantages du plâtres comparativement aux autres matériaux : Absorbe l’humidité, se malie bien mais c’est plus lourd. Autre avantage, possibilité de IPOP</a:t>
            </a:r>
          </a:p>
          <a:p>
            <a:endParaRPr lang="fr-FR" dirty="0"/>
          </a:p>
        </p:txBody>
      </p:sp>
      <p:sp>
        <p:nvSpPr>
          <p:cNvPr id="4" name="Espace réservé du numéro de diapositive 3"/>
          <p:cNvSpPr>
            <a:spLocks noGrp="1"/>
          </p:cNvSpPr>
          <p:nvPr>
            <p:ph type="sldNum" sz="quarter" idx="10"/>
          </p:nvPr>
        </p:nvSpPr>
        <p:spPr/>
        <p:txBody>
          <a:bodyPr/>
          <a:lstStyle/>
          <a:p>
            <a:fld id="{989A1A43-C92D-C646-8264-3FDA5C27C730}" type="slidenum">
              <a:rPr lang="fr-FR" smtClean="0"/>
              <a:pPr/>
              <a:t>15</a:t>
            </a:fld>
            <a:endParaRPr lang="fr-F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baseline="0" dirty="0" smtClean="0"/>
              <a:t>On peut faire de la mise en charge dès que la prothèse est sèche donc 12-24 heures post chirurgie. </a:t>
            </a:r>
          </a:p>
          <a:p>
            <a:endParaRPr lang="fr-FR" baseline="0" dirty="0" smtClean="0"/>
          </a:p>
          <a:p>
            <a:r>
              <a:rPr lang="fr-FR" baseline="0" dirty="0" smtClean="0"/>
              <a:t>Études descriptives disent que les patients peuvent mieux réagir post chirurgie par apport à l’image corporelle en voyant le pied prothétique.</a:t>
            </a:r>
          </a:p>
          <a:p>
            <a:endParaRPr lang="fr-FR" baseline="0" dirty="0" smtClean="0"/>
          </a:p>
          <a:p>
            <a:r>
              <a:rPr lang="fr-FR" baseline="0" dirty="0" smtClean="0"/>
              <a:t>Réduction du temps de séjour et diminution de la douleur (mais diminution de la douleur n’a pas été prouvé scientifiquement, juste en descriptif). Désavantages : demande une équipe avec prothésiste habitué, moins d’accès pour l’inspection de la plaie, nécrose tissulaire en lien avec un mauvais application de la gaze en dessous du plâtre, trauma possible à l’intérieur du plâtre.</a:t>
            </a:r>
          </a:p>
          <a:p>
            <a:endParaRPr lang="fr-FR" baseline="0" dirty="0" smtClean="0"/>
          </a:p>
          <a:p>
            <a:r>
              <a:rPr lang="fr-FR" baseline="0" dirty="0" smtClean="0"/>
              <a:t>Controverse à savoir si la mise en charge aide (circulation, diminution de la douleur, diminution de l’œdème) ou nuit (trop de MEC pourrait endommager des tissus fragiles. Pas de protocole qui dit comment graduer la mise en charge et le temps de MEC</a:t>
            </a:r>
          </a:p>
          <a:p>
            <a:endParaRPr lang="fr-FR" baseline="0" dirty="0" smtClean="0"/>
          </a:p>
          <a:p>
            <a:r>
              <a:rPr lang="fr-FR" baseline="0" dirty="0" smtClean="0"/>
              <a:t>La prothèse pneumatique peut alors apparaître comme un compromis.</a:t>
            </a:r>
          </a:p>
          <a:p>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989A1A43-C92D-C646-8264-3FDA5C27C730}" type="slidenum">
              <a:rPr lang="fr-FR" smtClean="0"/>
              <a:pPr/>
              <a:t>16</a:t>
            </a:fld>
            <a:endParaRPr lang="fr-F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baseline="0" dirty="0" smtClean="0"/>
              <a:t>Introduit par Wu et al en 1977 pour pallier aux problèmes associés à l’utilisation du plâtre</a:t>
            </a:r>
          </a:p>
          <a:p>
            <a:endParaRPr lang="fr-FR" baseline="0" dirty="0" smtClean="0"/>
          </a:p>
          <a:p>
            <a:endParaRPr lang="fr-FR" baseline="0" dirty="0" smtClean="0"/>
          </a:p>
          <a:p>
            <a:r>
              <a:rPr lang="fr-FR" baseline="0" dirty="0" smtClean="0"/>
              <a:t>Étude de Deutsh faite en Australie avec un setting similaire à notre système de santé. Personnes avec les RRD guérissent 2 semaines plus vite que ceux avec le bandage standard. Pas de différence statistiquement significative dans les temps avant l’appareillage mais l’auteure pense à un effet plancher du à la politique de early fitting. </a:t>
            </a:r>
          </a:p>
          <a:p>
            <a:r>
              <a:rPr lang="fr-FR" baseline="0" dirty="0" smtClean="0"/>
              <a:t>Dans le groupe avec les soft dressing deux chutes qui ont amené à une révision de moignon. On ne peut pas prouver mais on peut assumer qu’un RRD protège le moignon.</a:t>
            </a:r>
          </a:p>
          <a:p>
            <a:endParaRPr lang="fr-FR" baseline="0" dirty="0" smtClean="0"/>
          </a:p>
          <a:p>
            <a:r>
              <a:rPr lang="fr-FR" baseline="0" dirty="0" smtClean="0"/>
              <a:t>Étude de Taylor aussi faite en Australie, Groupe RRD et un groupe bangage élastique fait par thérapeute (on commence la compression au retrait des agrafes 1 mois post op). Temps avant premier moule significativement plus court pour les utilisateurs de RRD (36.4 vs27.6) Si on réduit le temps, on réduit les couts!</a:t>
            </a:r>
          </a:p>
        </p:txBody>
      </p:sp>
      <p:sp>
        <p:nvSpPr>
          <p:cNvPr id="4" name="Espace réservé du numéro de diapositive 3"/>
          <p:cNvSpPr>
            <a:spLocks noGrp="1"/>
          </p:cNvSpPr>
          <p:nvPr>
            <p:ph type="sldNum" sz="quarter" idx="10"/>
          </p:nvPr>
        </p:nvSpPr>
        <p:spPr/>
        <p:txBody>
          <a:bodyPr/>
          <a:lstStyle/>
          <a:p>
            <a:fld id="{989A1A43-C92D-C646-8264-3FDA5C27C730}" type="slidenum">
              <a:rPr lang="fr-FR" smtClean="0"/>
              <a:pPr/>
              <a:t>17</a:t>
            </a:fld>
            <a:endParaRPr lang="fr-F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System</a:t>
            </a:r>
            <a:r>
              <a:rPr lang="fr-FR" baseline="0" dirty="0" smtClean="0"/>
              <a:t> ORD de Össur. Étudié sur des gens avec des problèmes vasculaires</a:t>
            </a:r>
          </a:p>
          <a:p>
            <a:endParaRPr lang="fr-FR" sz="1200" kern="1200" baseline="0" dirty="0" smtClean="0">
              <a:solidFill>
                <a:schemeClr val="tx1"/>
              </a:solidFill>
              <a:latin typeface="+mn-lt"/>
              <a:ea typeface="+mn-ea"/>
              <a:cs typeface="+mn-cs"/>
            </a:endParaRPr>
          </a:p>
          <a:p>
            <a:r>
              <a:rPr lang="fr-FR" sz="1200" kern="1200" baseline="0" dirty="0" smtClean="0">
                <a:solidFill>
                  <a:schemeClr val="tx1"/>
                </a:solidFill>
                <a:latin typeface="+mn-lt"/>
                <a:ea typeface="+mn-ea"/>
                <a:cs typeface="+mn-cs"/>
              </a:rPr>
              <a:t>Comparativement au plâtre de paris, moins lourds (mobilisation précoces plus facile, prends environ 5 minutes à faire)</a:t>
            </a:r>
          </a:p>
          <a:p>
            <a:r>
              <a:rPr lang="fr-FR" sz="1200" kern="1200" baseline="0" dirty="0" smtClean="0">
                <a:solidFill>
                  <a:schemeClr val="tx1"/>
                </a:solidFill>
                <a:latin typeface="+mn-lt"/>
                <a:ea typeface="+mn-ea"/>
                <a:cs typeface="+mn-cs"/>
              </a:rPr>
              <a:t>ORD devrait être ouvert une fois le matin et une fois le soir laissé ouvert 15-20 minutes pour évacuation de l’humidité.</a:t>
            </a:r>
          </a:p>
          <a:p>
            <a:endParaRPr lang="fr-FR" sz="1200" kern="1200" baseline="0" dirty="0" smtClean="0">
              <a:solidFill>
                <a:schemeClr val="tx1"/>
              </a:solidFill>
              <a:latin typeface="+mn-lt"/>
              <a:ea typeface="+mn-ea"/>
              <a:cs typeface="+mn-cs"/>
            </a:endParaRPr>
          </a:p>
          <a:p>
            <a:r>
              <a:rPr lang="fr-FR" sz="1200" kern="1200" baseline="0" dirty="0" smtClean="0">
                <a:solidFill>
                  <a:schemeClr val="tx1"/>
                </a:solidFill>
                <a:latin typeface="+mn-lt"/>
                <a:ea typeface="+mn-ea"/>
                <a:cs typeface="+mn-cs"/>
              </a:rPr>
              <a:t>Quand le moignon change de volume, on rouvre la valve et on replace le tout, replacer les straps et refaire la succion.</a:t>
            </a:r>
          </a:p>
          <a:p>
            <a:endParaRPr lang="fr-FR" sz="1200" kern="1200" baseline="0" dirty="0" smtClean="0">
              <a:solidFill>
                <a:schemeClr val="tx1"/>
              </a:solidFill>
              <a:latin typeface="+mn-lt"/>
              <a:ea typeface="+mn-ea"/>
              <a:cs typeface="+mn-cs"/>
            </a:endParaRPr>
          </a:p>
          <a:p>
            <a:r>
              <a:rPr lang="fr-FR" sz="1200" kern="1200" baseline="0" dirty="0" smtClean="0">
                <a:solidFill>
                  <a:schemeClr val="tx1"/>
                </a:solidFill>
                <a:latin typeface="+mn-lt"/>
                <a:ea typeface="+mn-ea"/>
                <a:cs typeface="+mn-cs"/>
              </a:rPr>
              <a:t>Les auteurs recommandent de garder le ORD la nuit quand la Compression therapy va être commencée au besoin</a:t>
            </a:r>
          </a:p>
          <a:p>
            <a:endParaRPr lang="fr-FR" sz="1200" kern="1200" baseline="0" dirty="0" smtClean="0">
              <a:solidFill>
                <a:schemeClr val="tx1"/>
              </a:solidFill>
              <a:latin typeface="+mn-lt"/>
              <a:ea typeface="+mn-ea"/>
              <a:cs typeface="+mn-cs"/>
            </a:endParaRPr>
          </a:p>
          <a:p>
            <a:r>
              <a:rPr lang="fr-FR" sz="1200" kern="1200" baseline="0" dirty="0" smtClean="0">
                <a:solidFill>
                  <a:schemeClr val="tx1"/>
                </a:solidFill>
                <a:latin typeface="+mn-lt"/>
                <a:ea typeface="+mn-ea"/>
                <a:cs typeface="+mn-cs"/>
              </a:rPr>
              <a:t>Étude de Johanesson compare le ORD et le plâtre de Paris et arrive avec environ les mêmes résultats (5-7 jours de rigid dressing puis compression post op silicone liners)</a:t>
            </a:r>
          </a:p>
          <a:p>
            <a:endParaRPr lang="fr-FR" sz="1200" kern="1200" dirty="0" smtClean="0">
              <a:solidFill>
                <a:schemeClr val="tx1"/>
              </a:solidFill>
              <a:latin typeface="+mn-lt"/>
              <a:ea typeface="+mn-ea"/>
              <a:cs typeface="+mn-cs"/>
            </a:endParaRPr>
          </a:p>
          <a:p>
            <a:endParaRPr lang="fr-FR" sz="1200" kern="1200" dirty="0" smtClean="0">
              <a:solidFill>
                <a:schemeClr val="tx1"/>
              </a:solidFill>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989A1A43-C92D-C646-8264-3FDA5C27C730}" type="slidenum">
              <a:rPr lang="fr-FR" smtClean="0"/>
              <a:pPr/>
              <a:t>18</a:t>
            </a:fld>
            <a:endParaRPr lang="fr-F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Quelques données</a:t>
            </a:r>
          </a:p>
          <a:p>
            <a:endParaRPr lang="fr-FR" dirty="0" smtClean="0"/>
          </a:p>
          <a:p>
            <a:r>
              <a:rPr lang="fr-FR" dirty="0" smtClean="0"/>
              <a:t>Selon Alsancak (2011) amputés avec bandage</a:t>
            </a:r>
            <a:r>
              <a:rPr lang="fr-FR" baseline="0" dirty="0" smtClean="0"/>
              <a:t> élastique ont reçu prothèse finale 55 jours plus tard que ceux qui ont utilisé la prothèse pneumatique et 63 jours plus tard que ceux qui ont utilisé une prothèse temporaire.</a:t>
            </a:r>
          </a:p>
          <a:p>
            <a:endParaRPr lang="fr-FR" baseline="0" dirty="0" smtClean="0"/>
          </a:p>
          <a:p>
            <a:r>
              <a:rPr lang="fr-FR" baseline="0" dirty="0" smtClean="0"/>
              <a:t>Smith (2003) revue de littérature exhaustive, nulle part dans les données probantes le bandage élastique donne des résultats supérieurs aux pansements rigides ou semi-rigides</a:t>
            </a:r>
          </a:p>
          <a:p>
            <a:endParaRPr lang="fr-FR" baseline="0" dirty="0" smtClean="0"/>
          </a:p>
          <a:p>
            <a:r>
              <a:rPr lang="fr-FR" baseline="0" dirty="0" smtClean="0"/>
              <a:t>On sait que ce qui limite l’utilisation des rigid dressings est la difficulté de le faire (le chirurgien peut avoir besoin d’aide) le temps que ca prend (anesthésie prolongée, matériel, temps pour faire le ménage), Difficulté à inspecter la plaie et les risques d’ulcère de pression a/n de la rotule. Donc la limite vient plus des ressources humaines et matérielle et des habitudes post chirurgicales.</a:t>
            </a:r>
          </a:p>
          <a:p>
            <a:endParaRPr lang="fr-FR" baseline="0" dirty="0" smtClean="0"/>
          </a:p>
          <a:p>
            <a:r>
              <a:rPr lang="fr-FR" baseline="0" dirty="0" smtClean="0"/>
              <a:t>L’utilisation des rigid dressings permet aussi de protéger le moignon en cas de chute (clientèle  âgée)</a:t>
            </a:r>
          </a:p>
          <a:p>
            <a:r>
              <a:rPr lang="fr-FR" baseline="0" dirty="0" smtClean="0"/>
              <a:t>Les soft dressings prennent plus de temps pour stabiliser l’œdème donc notre prothèse sera très vite trop grande. (de mon expérience difficile la gestion des bas pour la clientèle âgée)</a:t>
            </a:r>
          </a:p>
          <a:p>
            <a:endParaRPr lang="fr-FR" baseline="0" dirty="0" smtClean="0"/>
          </a:p>
          <a:p>
            <a:r>
              <a:rPr lang="fr-FR" baseline="0" dirty="0" smtClean="0"/>
              <a:t>Dans la littérature, les centres bien affiliés ont tendance à utiliser les rigid dressings. Il faut avoir une bonne communication.</a:t>
            </a:r>
          </a:p>
          <a:p>
            <a:r>
              <a:rPr lang="fr-FR" baseline="0" dirty="0" smtClean="0"/>
              <a:t>Quand une étude cout bénéfice est considérée, les économies initiales en coûts doivent être balancées avec les complications qui seraient prévisibles et donc évitables et qui peuvent engager des coûts par la suite.</a:t>
            </a:r>
          </a:p>
          <a:p>
            <a:endParaRPr lang="fr-FR" baseline="0" dirty="0" smtClean="0"/>
          </a:p>
          <a:p>
            <a:r>
              <a:rPr lang="fr-FR" baseline="0" dirty="0" smtClean="0"/>
              <a:t>Mon expérience : Même les meilleurs personnes pour faire leur bandage ont besoin de révision une fois de temps en temps et sont à risque de se blesser. Porter les prothèses assis (équivalent du rigid dressing) contrôle beaucoup mieux l’œdème que le bandage.</a:t>
            </a:r>
            <a:endParaRPr lang="fr-FR" dirty="0"/>
          </a:p>
        </p:txBody>
      </p:sp>
      <p:sp>
        <p:nvSpPr>
          <p:cNvPr id="4" name="Espace réservé du numéro de diapositive 3"/>
          <p:cNvSpPr>
            <a:spLocks noGrp="1"/>
          </p:cNvSpPr>
          <p:nvPr>
            <p:ph type="sldNum" sz="quarter" idx="10"/>
          </p:nvPr>
        </p:nvSpPr>
        <p:spPr/>
        <p:txBody>
          <a:bodyPr/>
          <a:lstStyle/>
          <a:p>
            <a:fld id="{989A1A43-C92D-C646-8264-3FDA5C27C730}" type="slidenum">
              <a:rPr lang="fr-FR" smtClean="0"/>
              <a:pPr/>
              <a:t>19</a:t>
            </a:fld>
            <a:endParaRPr lang="fr-F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Mes choix</a:t>
            </a:r>
            <a:r>
              <a:rPr lang="fr-FR" baseline="0" dirty="0" smtClean="0"/>
              <a:t> de conférences étaient orientés vers la clientèle habituellement desservie à villa medica i.e. des patients plus âgés présentant une amputation d’un ou deux membres inférieurs suite à une maladie vasculaire avec ou sans diabète</a:t>
            </a:r>
            <a:endParaRPr lang="fr-FR" dirty="0"/>
          </a:p>
        </p:txBody>
      </p:sp>
      <p:sp>
        <p:nvSpPr>
          <p:cNvPr id="4" name="Espace réservé du numéro de diapositive 3"/>
          <p:cNvSpPr>
            <a:spLocks noGrp="1"/>
          </p:cNvSpPr>
          <p:nvPr>
            <p:ph type="sldNum" sz="quarter" idx="10"/>
          </p:nvPr>
        </p:nvSpPr>
        <p:spPr/>
        <p:txBody>
          <a:bodyPr/>
          <a:lstStyle/>
          <a:p>
            <a:fld id="{989A1A43-C92D-C646-8264-3FDA5C27C730}" type="slidenum">
              <a:rPr lang="fr-FR" smtClean="0"/>
              <a:pPr/>
              <a:t>2</a:t>
            </a:fld>
            <a:endParaRPr lang="fr-F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89A1A43-C92D-C646-8264-3FDA5C27C730}" type="slidenum">
              <a:rPr lang="fr-FR" smtClean="0"/>
              <a:pPr/>
              <a:t>20</a:t>
            </a:fld>
            <a:endParaRPr lang="fr-F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smtClean="0">
                <a:solidFill>
                  <a:schemeClr val="tx1"/>
                </a:solidFill>
                <a:latin typeface="+mn-lt"/>
                <a:ea typeface="+mn-ea"/>
                <a:cs typeface="+mn-cs"/>
              </a:rPr>
              <a:t>PROMIS®</a:t>
            </a:r>
          </a:p>
          <a:p>
            <a:endParaRPr lang="fr-FR"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Utilisation des théories modernes de la mesure pour permettre</a:t>
            </a:r>
            <a:r>
              <a:rPr lang="fr-FR" sz="1200" kern="1200" baseline="0" dirty="0" smtClean="0">
                <a:solidFill>
                  <a:schemeClr val="tx1"/>
                </a:solidFill>
                <a:latin typeface="+mn-lt"/>
                <a:ea typeface="+mn-ea"/>
                <a:cs typeface="+mn-cs"/>
              </a:rPr>
              <a:t> l’autoévaluation des patients sur leur statut de santé physique, mentale et sociale de manière fidèle et valide pour après utiliser les PROS (patient reported outcomoe) pour la recherche et la pratique clinique</a:t>
            </a:r>
            <a:endParaRPr lang="fr-FR" sz="1200" kern="120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989A1A43-C92D-C646-8264-3FDA5C27C730}" type="slidenum">
              <a:rPr lang="fr-FR" smtClean="0"/>
              <a:pPr/>
              <a:t>21</a:t>
            </a:fld>
            <a:endParaRPr lang="fr-F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Outil d’évaluation</a:t>
            </a:r>
            <a:r>
              <a:rPr lang="fr-FR" baseline="0" dirty="0" smtClean="0"/>
              <a:t> de la mobilité des amputés unilatéraux</a:t>
            </a:r>
          </a:p>
          <a:p>
            <a:endParaRPr lang="fr-FR" baseline="0" dirty="0" smtClean="0"/>
          </a:p>
          <a:p>
            <a:r>
              <a:rPr lang="fr-FR" baseline="0" dirty="0" smtClean="0"/>
              <a:t>Le choix des items a été fait à partir de critères statistiques (IRT) et de critères cliniques (voir cadre de référence)</a:t>
            </a:r>
          </a:p>
          <a:p>
            <a:endParaRPr lang="fr-FR" baseline="0" dirty="0" smtClean="0"/>
          </a:p>
          <a:p>
            <a:r>
              <a:rPr lang="fr-FR" baseline="0" dirty="0" smtClean="0"/>
              <a:t>CAT : computer adaptive testing</a:t>
            </a:r>
          </a:p>
        </p:txBody>
      </p:sp>
      <p:sp>
        <p:nvSpPr>
          <p:cNvPr id="4" name="Espace réservé du numéro de diapositive 3"/>
          <p:cNvSpPr>
            <a:spLocks noGrp="1"/>
          </p:cNvSpPr>
          <p:nvPr>
            <p:ph type="sldNum" sz="quarter" idx="10"/>
          </p:nvPr>
        </p:nvSpPr>
        <p:spPr/>
        <p:txBody>
          <a:bodyPr/>
          <a:lstStyle/>
          <a:p>
            <a:fld id="{989A1A43-C92D-C646-8264-3FDA5C27C730}" type="slidenum">
              <a:rPr lang="fr-FR" smtClean="0"/>
              <a:pPr/>
              <a:t>22</a:t>
            </a:fld>
            <a:endParaRPr lang="fr-F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baseline="0" dirty="0" smtClean="0"/>
              <a:t>Focus group : les utilisateurs parlent de leur mobilité : se sont questionnés sur les aspects de la mobilité qui sont importants pour les utilisateurs de prothèse et qui devraient être inclus dans l’outil d’évaluation. À partir des focus group les chercheurs ont bâti leur cadre de références pour le choix des items à utiliser dans l’outil d’évaluation (Amtann, D. 2013)</a:t>
            </a:r>
          </a:p>
          <a:p>
            <a:endParaRPr lang="fr-FR" baseline="0" dirty="0" smtClean="0"/>
          </a:p>
          <a:p>
            <a:r>
              <a:rPr lang="fr-FR" baseline="0" dirty="0" smtClean="0"/>
              <a:t>Les thèmes ressortis comme étant importants sur la mobilité des utilisateurs de prothèse : Les terrains demandant (Gravel, sable, neige, etc.), La demande attentionnelle à la marche, le transport de charge, la distance possible à la marche. Communément les gens disaient qu’une bonne journée avec la prothèse est une journée où ils arrivent à oublier la prothèse.</a:t>
            </a:r>
          </a:p>
        </p:txBody>
      </p:sp>
      <p:sp>
        <p:nvSpPr>
          <p:cNvPr id="4" name="Espace réservé du numéro de diapositive 3"/>
          <p:cNvSpPr>
            <a:spLocks noGrp="1"/>
          </p:cNvSpPr>
          <p:nvPr>
            <p:ph type="sldNum" sz="quarter" idx="10"/>
          </p:nvPr>
        </p:nvSpPr>
        <p:spPr/>
        <p:txBody>
          <a:bodyPr/>
          <a:lstStyle/>
          <a:p>
            <a:fld id="{989A1A43-C92D-C646-8264-3FDA5C27C730}" type="slidenum">
              <a:rPr lang="fr-FR" smtClean="0"/>
              <a:pPr/>
              <a:t>23</a:t>
            </a:fld>
            <a:endParaRPr lang="fr-F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Vert = mieux que la population en général</a:t>
            </a:r>
          </a:p>
          <a:p>
            <a:r>
              <a:rPr lang="fr-FR" baseline="0" dirty="0" smtClean="0"/>
              <a:t>Rouge = pire que la population en général</a:t>
            </a:r>
          </a:p>
          <a:p>
            <a:endParaRPr lang="fr-FR" baseline="0" dirty="0" smtClean="0"/>
          </a:p>
          <a:p>
            <a:r>
              <a:rPr lang="fr-FR" baseline="0" dirty="0" smtClean="0"/>
              <a:t>Questionnaire PROMIS -29 passé à 650 personnes amputées</a:t>
            </a:r>
          </a:p>
          <a:p>
            <a:endParaRPr lang="fr-FR" baseline="0" dirty="0" smtClean="0"/>
          </a:p>
        </p:txBody>
      </p:sp>
      <p:sp>
        <p:nvSpPr>
          <p:cNvPr id="4" name="Espace réservé du numéro de diapositive 3"/>
          <p:cNvSpPr>
            <a:spLocks noGrp="1"/>
          </p:cNvSpPr>
          <p:nvPr>
            <p:ph type="sldNum" sz="quarter" idx="10"/>
          </p:nvPr>
        </p:nvSpPr>
        <p:spPr/>
        <p:txBody>
          <a:bodyPr/>
          <a:lstStyle/>
          <a:p>
            <a:fld id="{989A1A43-C92D-C646-8264-3FDA5C27C730}" type="slidenum">
              <a:rPr lang="fr-FR" smtClean="0"/>
              <a:pPr/>
              <a:t>24</a:t>
            </a:fld>
            <a:endParaRPr lang="fr-F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Permet</a:t>
            </a:r>
            <a:r>
              <a:rPr lang="fr-FR" baseline="0" dirty="0" smtClean="0"/>
              <a:t> ensuite de comparer à une norme (x 50 et SD 10)</a:t>
            </a:r>
          </a:p>
          <a:p>
            <a:endParaRPr lang="fr-FR" baseline="0" dirty="0" smtClean="0"/>
          </a:p>
          <a:p>
            <a:r>
              <a:rPr lang="fr-FR" baseline="0" dirty="0" smtClean="0"/>
              <a:t>Il n’y a pas de cutoff d’établis encore pour le PLUSM mais typiquement une différence de 5 points serait significative cliniquement  donc qqn avec un score de 40 et moins serait considéré low mobility</a:t>
            </a:r>
          </a:p>
          <a:p>
            <a:endParaRPr lang="fr-FR" baseline="0" dirty="0" smtClean="0"/>
          </a:p>
          <a:p>
            <a:r>
              <a:rPr lang="fr-FR" baseline="0" dirty="0" smtClean="0"/>
              <a:t>Étude longitudinale en cours pour évaluer la sensibilité au changement et aussi pour avoir une meilleure idée de la catégorisation en cours (obj fini dans 18 mois)</a:t>
            </a:r>
          </a:p>
          <a:p>
            <a:endParaRPr lang="fr-FR" baseline="0" dirty="0" smtClean="0"/>
          </a:p>
          <a:p>
            <a:r>
              <a:rPr lang="fr-FR" baseline="0" dirty="0" smtClean="0"/>
              <a:t>L’auteur me dit que la version courte sera disponible sous peu.</a:t>
            </a:r>
          </a:p>
          <a:p>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989A1A43-C92D-C646-8264-3FDA5C27C730}" type="slidenum">
              <a:rPr lang="fr-FR" smtClean="0"/>
              <a:pPr/>
              <a:t>25</a:t>
            </a:fld>
            <a:endParaRPr lang="fr-F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Combinaison</a:t>
            </a:r>
            <a:r>
              <a:rPr lang="fr-FR" baseline="0" dirty="0" smtClean="0"/>
              <a:t> du moniteur de mobilité et du GPS donne des infos sur tous les déplacements, leur mode, les sorties. Informations extrêmement précise.</a:t>
            </a:r>
          </a:p>
          <a:p>
            <a:r>
              <a:rPr lang="fr-FR" baseline="0" dirty="0" smtClean="0"/>
              <a:t>On contourne le biais de l’autoévaluation, du subjectif. Danger à la vie privé et aux attributions en fonction de la mobilité?</a:t>
            </a:r>
            <a:endParaRPr lang="fr-FR" dirty="0"/>
          </a:p>
        </p:txBody>
      </p:sp>
      <p:sp>
        <p:nvSpPr>
          <p:cNvPr id="4" name="Espace réservé du numéro de diapositive 3"/>
          <p:cNvSpPr>
            <a:spLocks noGrp="1"/>
          </p:cNvSpPr>
          <p:nvPr>
            <p:ph type="sldNum" sz="quarter" idx="10"/>
          </p:nvPr>
        </p:nvSpPr>
        <p:spPr/>
        <p:txBody>
          <a:bodyPr/>
          <a:lstStyle/>
          <a:p>
            <a:fld id="{989A1A43-C92D-C646-8264-3FDA5C27C730}" type="slidenum">
              <a:rPr lang="fr-FR" smtClean="0"/>
              <a:pPr/>
              <a:t>26</a:t>
            </a:fld>
            <a:endParaRPr lang="fr-F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89A1A43-C92D-C646-8264-3FDA5C27C730}" type="slidenum">
              <a:rPr lang="fr-FR" smtClean="0"/>
              <a:pPr/>
              <a:t>27</a:t>
            </a:fld>
            <a:endParaRPr lang="fr-F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Dermo Liner : Suspension utilisée</a:t>
            </a:r>
            <a:r>
              <a:rPr lang="fr-FR" baseline="0" dirty="0" smtClean="0"/>
              <a:t> pour les prothèses tibiales et fémorales car permet une bonne suspension. Succion entre le silicone et la peau qui permet l’effet d’entrainement de la prothèse car le bas est fixé dans le bas de la prothèse avec une vis (ici Icelock pin). Bon pour les patients vasculaires, la peau est protégée par l’effet la technologie « active skin care » (silicone = peu de friction + hydratation de la peau). Selon le fournisseur, utilisé pour les niveaux d’impact faible à modéré (utilisation de la prothèse à l’intérieur et dans la communauté, pas de sports)</a:t>
            </a:r>
          </a:p>
          <a:p>
            <a:endParaRPr lang="fr-FR" baseline="0" dirty="0" smtClean="0"/>
          </a:p>
          <a:p>
            <a:r>
              <a:rPr lang="fr-FR" baseline="0" dirty="0" smtClean="0"/>
              <a:t>Seal-In X5 : Suspension par succion plutot qu’avec la vis. Comparativement aux autres Seal in, le X5 permet d’avoir une suspension malgré les variations d’œdème et peu accommoder jusqu’à 8 plis de variation d’œdème. La suspension par succion permet tous les niveaux d’impact selon le fournisseur car permet une meilleur transmission des forces et moins de pistonnage.</a:t>
            </a:r>
            <a:endParaRPr lang="fr-FR" dirty="0"/>
          </a:p>
        </p:txBody>
      </p:sp>
      <p:sp>
        <p:nvSpPr>
          <p:cNvPr id="4" name="Espace réservé du numéro de diapositive 3"/>
          <p:cNvSpPr>
            <a:spLocks noGrp="1"/>
          </p:cNvSpPr>
          <p:nvPr>
            <p:ph type="sldNum" sz="quarter" idx="10"/>
          </p:nvPr>
        </p:nvSpPr>
        <p:spPr/>
        <p:txBody>
          <a:bodyPr/>
          <a:lstStyle/>
          <a:p>
            <a:fld id="{989A1A43-C92D-C646-8264-3FDA5C27C730}" type="slidenum">
              <a:rPr lang="fr-FR" smtClean="0"/>
              <a:pPr/>
              <a:t>28</a:t>
            </a:fld>
            <a:endParaRPr lang="fr-F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Études faites en Malaisie + résultats similaires au USA avec étude de Klute avec le</a:t>
            </a:r>
            <a:r>
              <a:rPr lang="fr-FR" baseline="0" dirty="0" smtClean="0"/>
              <a:t> système de suspension Harmony de Ottobock </a:t>
            </a:r>
          </a:p>
          <a:p>
            <a:endParaRPr lang="fr-FR"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smtClean="0"/>
              <a:t>Il y a théoriquement moins de risques pour la peau avec une emboiture à succion (meilleur « fit » entre le moignon et l’emboiture ). Les problèmes de peaux et les blessures en lien avec une mauvais transmission des forces entre l’emboiture et le moignon peuvent empêcher les gens de porter leur prothèse et sont une des principales raison d’insatisfaction. Le chercheur voulait étudier et la satisfaction des utilisateurs avec les deux modes de suspension et évaluer la distribution des forces dans l’interface (emboiture\moignon) pendant la marche.</a:t>
            </a:r>
          </a:p>
          <a:p>
            <a:endParaRPr lang="fr-FR" baseline="0" dirty="0" smtClean="0"/>
          </a:p>
          <a:p>
            <a:r>
              <a:rPr lang="fr-FR" baseline="0" dirty="0" smtClean="0"/>
              <a:t>Autre étude de Ali avec juste des amputés traumatiques : Seal-In standard est préféré aux deux autres méthodes de suspension</a:t>
            </a:r>
          </a:p>
          <a:p>
            <a:endParaRPr lang="fr-FR" baseline="0" dirty="0" smtClean="0"/>
          </a:p>
          <a:p>
            <a:r>
              <a:rPr lang="fr-FR" baseline="0" dirty="0" smtClean="0"/>
              <a:t>** Donc avantage inhérent succion : Moins de pistonnage donc moins de problèmes de peau, </a:t>
            </a:r>
          </a:p>
          <a:p>
            <a:r>
              <a:rPr lang="fr-FR" baseline="0" dirty="0" smtClean="0"/>
              <a:t>Pression négative pendant la phase d’oscillation + de danger pour la peau avec le dermo MAIS satisfaction générale et mobilité générale meilleure avec le dermoLiner</a:t>
            </a:r>
          </a:p>
          <a:p>
            <a:endParaRPr lang="fr-FR" baseline="0" dirty="0" smtClean="0"/>
          </a:p>
          <a:p>
            <a:r>
              <a:rPr lang="fr-FR" baseline="0" dirty="0" smtClean="0"/>
              <a:t>Mais si on garde en tête que dans les pays industrialisé le diabète et les problèmes de circulation sont les principales raisons d’amputation, il est logique de penser qu’un mode de suspension demandant plus d’apprentissage et aussi plus de dextérité fine ne soit pas apprécié des patients.</a:t>
            </a:r>
            <a:endParaRPr lang="fr-FR" dirty="0"/>
          </a:p>
        </p:txBody>
      </p:sp>
      <p:sp>
        <p:nvSpPr>
          <p:cNvPr id="4" name="Espace réservé du numéro de diapositive 3"/>
          <p:cNvSpPr>
            <a:spLocks noGrp="1"/>
          </p:cNvSpPr>
          <p:nvPr>
            <p:ph type="sldNum" sz="quarter" idx="10"/>
          </p:nvPr>
        </p:nvSpPr>
        <p:spPr/>
        <p:txBody>
          <a:bodyPr/>
          <a:lstStyle/>
          <a:p>
            <a:fld id="{989A1A43-C92D-C646-8264-3FDA5C27C730}" type="slidenum">
              <a:rPr lang="fr-FR" smtClean="0"/>
              <a:pPr/>
              <a:t>29</a:t>
            </a:fld>
            <a:endParaRPr lang="fr-F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89A1A43-C92D-C646-8264-3FDA5C27C730}" type="slidenum">
              <a:rPr lang="fr-FR" smtClean="0"/>
              <a:pPr/>
              <a:t>3</a:t>
            </a:fld>
            <a:endParaRPr lang="fr-F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lnSpcReduction="10000"/>
          </a:bodyPr>
          <a:lstStyle/>
          <a:p>
            <a:r>
              <a:rPr lang="fr-FR" baseline="0" dirty="0" smtClean="0"/>
              <a:t>Au niveau des forces, on ressort que la pression est statistiquement plus élevée en médial, antérieur et postérieur (pas en latéral) avec le Seal-In. Cette augmentation de la pression est surtout ressentie là ou sont les 5 seals. 3 patients on rapporté ne pas être capable de supporter cette pression.</a:t>
            </a:r>
            <a:endParaRPr lang="fr-FR" dirty="0" smtClean="0"/>
          </a:p>
          <a:p>
            <a:endParaRPr lang="fr-FR" dirty="0" smtClean="0"/>
          </a:p>
          <a:p>
            <a:r>
              <a:rPr lang="fr-FR" dirty="0" smtClean="0"/>
              <a:t>Ce qu’on ressort de cette</a:t>
            </a:r>
            <a:r>
              <a:rPr lang="fr-FR" baseline="0" dirty="0" smtClean="0"/>
              <a:t> étude de satisfaction c’est que les gens préfèrent de façon le dermo liner à l’exception des aspects de suspension, des sensations de pistonnage et des sons produits par la prothèse.</a:t>
            </a:r>
          </a:p>
          <a:p>
            <a:endParaRPr lang="fr-FR" baseline="0" dirty="0" smtClean="0"/>
          </a:p>
          <a:p>
            <a:r>
              <a:rPr lang="fr-FR" baseline="0" dirty="0" smtClean="0"/>
              <a:t>Les gens ont trouvé de manière significative que le chaussage du dermo Liner était plus facile. Effectivement un des premiers élément pour être satisfait de sa prothèse c’est d’être capable de mettre la prothèse seul. Avec une clientèle âgée on comprend qu’il serait difficile d’utiliser le seal-in X5 parce qu’il est difficile à dérouler (neuropathies aux mains) et que le feed back donné par la vis peut aussi donner de l’information comme quoi la prothèse est bien chaussée.</a:t>
            </a:r>
          </a:p>
          <a:p>
            <a:endParaRPr lang="fr-FR" baseline="0" dirty="0" smtClean="0"/>
          </a:p>
          <a:p>
            <a:r>
              <a:rPr lang="fr-FR" baseline="0" dirty="0" smtClean="0"/>
              <a:t>Population de 9 personnes âge moyen de 50 ans avec niveau d’activité K2-K4</a:t>
            </a:r>
            <a:endParaRPr lang="fr-FR" dirty="0"/>
          </a:p>
        </p:txBody>
      </p:sp>
      <p:sp>
        <p:nvSpPr>
          <p:cNvPr id="4" name="Espace réservé du numéro de diapositive 3"/>
          <p:cNvSpPr>
            <a:spLocks noGrp="1"/>
          </p:cNvSpPr>
          <p:nvPr>
            <p:ph type="sldNum" sz="quarter" idx="10"/>
          </p:nvPr>
        </p:nvSpPr>
        <p:spPr/>
        <p:txBody>
          <a:bodyPr/>
          <a:lstStyle/>
          <a:p>
            <a:fld id="{989A1A43-C92D-C646-8264-3FDA5C27C730}" type="slidenum">
              <a:rPr lang="fr-FR" smtClean="0"/>
              <a:pPr/>
              <a:t>30</a:t>
            </a:fld>
            <a:endParaRPr lang="fr-F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89A1A43-C92D-C646-8264-3FDA5C27C730}" type="slidenum">
              <a:rPr lang="fr-FR" smtClean="0"/>
              <a:pPr/>
              <a:t>31</a:t>
            </a:fld>
            <a:endParaRPr lang="fr-F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smtClean="0">
                <a:solidFill>
                  <a:schemeClr val="tx1"/>
                </a:solidFill>
                <a:latin typeface="+mn-lt"/>
                <a:ea typeface="+mn-ea"/>
                <a:cs typeface="+mn-cs"/>
              </a:rPr>
              <a:t>SYMBIONIC LEG reduces significantly the risk of tripping up. The perfectly timed and powered toe lift ensures the toe clears the ground during a forward step. And should the user start to slip or fall for any reason, the leg's advanced stumble recovery feature provides instant support</a:t>
            </a:r>
            <a:endParaRPr lang="fr-FR" dirty="0"/>
          </a:p>
        </p:txBody>
      </p:sp>
      <p:sp>
        <p:nvSpPr>
          <p:cNvPr id="4" name="Espace réservé du numéro de diapositive 3"/>
          <p:cNvSpPr>
            <a:spLocks noGrp="1"/>
          </p:cNvSpPr>
          <p:nvPr>
            <p:ph type="sldNum" sz="quarter" idx="10"/>
          </p:nvPr>
        </p:nvSpPr>
        <p:spPr/>
        <p:txBody>
          <a:bodyPr/>
          <a:lstStyle/>
          <a:p>
            <a:fld id="{989A1A43-C92D-C646-8264-3FDA5C27C730}" type="slidenum">
              <a:rPr lang="fr-FR" smtClean="0"/>
              <a:pPr/>
              <a:t>32</a:t>
            </a:fld>
            <a:endParaRPr lang="fr-F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J’aurais voulu vous montrer le video que j’ai fait la bas mais la</a:t>
            </a:r>
            <a:r>
              <a:rPr lang="fr-FR" baseline="0" dirty="0" smtClean="0"/>
              <a:t> qualité est pas assez bonne et tout le monde se lance devant moi </a:t>
            </a:r>
            <a:r>
              <a:rPr lang="fr-FR" baseline="0" dirty="0" smtClean="0">
                <a:sym typeface="Wingdings"/>
              </a:rPr>
              <a:t></a:t>
            </a:r>
            <a:endParaRPr lang="fr-FR" dirty="0"/>
          </a:p>
        </p:txBody>
      </p:sp>
      <p:sp>
        <p:nvSpPr>
          <p:cNvPr id="4" name="Espace réservé du numéro de diapositive 3"/>
          <p:cNvSpPr>
            <a:spLocks noGrp="1"/>
          </p:cNvSpPr>
          <p:nvPr>
            <p:ph type="sldNum" sz="quarter" idx="10"/>
          </p:nvPr>
        </p:nvSpPr>
        <p:spPr/>
        <p:txBody>
          <a:bodyPr/>
          <a:lstStyle/>
          <a:p>
            <a:fld id="{989A1A43-C92D-C646-8264-3FDA5C27C730}" type="slidenum">
              <a:rPr lang="fr-FR" smtClean="0"/>
              <a:pPr/>
              <a:t>33</a:t>
            </a:fld>
            <a:endParaRPr lang="fr-F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Les seules</a:t>
            </a:r>
            <a:r>
              <a:rPr lang="fr-FR" baseline="0" dirty="0" smtClean="0"/>
              <a:t> données sont celles du site parce que c’est tellement nouveau qu’il n’y a pas de recherche faite la dessus encore.</a:t>
            </a:r>
            <a:endParaRPr lang="fr-FR" dirty="0"/>
          </a:p>
        </p:txBody>
      </p:sp>
      <p:sp>
        <p:nvSpPr>
          <p:cNvPr id="4" name="Espace réservé du numéro de diapositive 3"/>
          <p:cNvSpPr>
            <a:spLocks noGrp="1"/>
          </p:cNvSpPr>
          <p:nvPr>
            <p:ph type="sldNum" sz="quarter" idx="10"/>
          </p:nvPr>
        </p:nvSpPr>
        <p:spPr/>
        <p:txBody>
          <a:bodyPr/>
          <a:lstStyle/>
          <a:p>
            <a:fld id="{989A1A43-C92D-C646-8264-3FDA5C27C730}" type="slidenum">
              <a:rPr lang="fr-FR" smtClean="0"/>
              <a:pPr/>
              <a:t>34</a:t>
            </a:fld>
            <a:endParaRPr lang="fr-F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Vu pendant ISPO</a:t>
            </a:r>
            <a:r>
              <a:rPr lang="fr-FR" baseline="0" dirty="0" smtClean="0"/>
              <a:t> 2013, genou à microprocesseur considérablement moins cher. Le gars ne voulais pas nous donner un prix parce qu’il ne savait pas pour le Canada mais on parlait vraiment d’une entrée de gamme. J’en ai reparlé avec Ottobock Canada n’allait pas être disponible sur le marché ici que les visées étaient plus pour les pays « en difficultés financières » mais que la philosophie d’entreprise reste qu’il devrait y avoir une option de genou avec microprocesseur accessible à tous les types de clientèle, jeune vieux, actif moins actifs, riche et moins riche pour favoriser l’accès à la technologie. Donc… on est très intéressés Ottobock </a:t>
            </a:r>
            <a:r>
              <a:rPr lang="fr-FR" baseline="0" dirty="0" smtClean="0">
                <a:sym typeface="Wingdings"/>
              </a:rPr>
              <a:t></a:t>
            </a:r>
            <a:endParaRPr lang="fr-FR" dirty="0"/>
          </a:p>
        </p:txBody>
      </p:sp>
      <p:sp>
        <p:nvSpPr>
          <p:cNvPr id="4" name="Espace réservé du numéro de diapositive 3"/>
          <p:cNvSpPr>
            <a:spLocks noGrp="1"/>
          </p:cNvSpPr>
          <p:nvPr>
            <p:ph type="sldNum" sz="quarter" idx="10"/>
          </p:nvPr>
        </p:nvSpPr>
        <p:spPr/>
        <p:txBody>
          <a:bodyPr/>
          <a:lstStyle/>
          <a:p>
            <a:fld id="{989A1A43-C92D-C646-8264-3FDA5C27C730}" type="slidenum">
              <a:rPr lang="fr-FR" smtClean="0"/>
              <a:pPr/>
              <a:t>35</a:t>
            </a:fld>
            <a:endParaRPr lang="fr-F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sz="1200" dirty="0" smtClean="0">
                <a:latin typeface="Arial" pitchFamily="34" charset="0"/>
                <a:cs typeface="Arial" pitchFamily="34" charset="0"/>
              </a:rPr>
              <a:t>. </a:t>
            </a:r>
            <a:r>
              <a:rPr lang="en-US" sz="1200" dirty="0" smtClean="0">
                <a:latin typeface="Arial" pitchFamily="34" charset="0"/>
                <a:cs typeface="Arial" pitchFamily="34" charset="0"/>
              </a:rPr>
              <a:t>Le pied a été pensé</a:t>
            </a:r>
            <a:r>
              <a:rPr lang="en-US" sz="1200" baseline="0" dirty="0" smtClean="0">
                <a:latin typeface="Arial" pitchFamily="34" charset="0"/>
                <a:cs typeface="Arial" pitchFamily="34" charset="0"/>
              </a:rPr>
              <a:t> pour la variabilité dans les activités quotidiennes en permettant d’accroitre le niveau de résistance du pied quand c’est nécessaire,.</a:t>
            </a:r>
            <a:endParaRPr lang="en-US" sz="1200" dirty="0" smtClean="0">
              <a:latin typeface="Arial" pitchFamily="34" charset="0"/>
              <a:cs typeface="Arial" pitchFamily="34" charset="0"/>
            </a:endParaRPr>
          </a:p>
          <a:p>
            <a:endParaRPr lang="en-US" sz="1200" dirty="0" smtClean="0">
              <a:latin typeface="Arial" pitchFamily="34" charset="0"/>
              <a:cs typeface="Arial" pitchFamily="34" charset="0"/>
            </a:endParaRPr>
          </a:p>
          <a:p>
            <a:r>
              <a:rPr lang="en-US" sz="1200" dirty="0" smtClean="0">
                <a:latin typeface="Arial" pitchFamily="34" charset="0"/>
                <a:cs typeface="Arial" pitchFamily="34" charset="0"/>
              </a:rPr>
              <a:t>The design incorporates a full-length primary keel and a secondary, load-activated keel. </a:t>
            </a:r>
          </a:p>
          <a:p>
            <a:endParaRPr lang="fr-FR" dirty="0"/>
          </a:p>
        </p:txBody>
      </p:sp>
      <p:sp>
        <p:nvSpPr>
          <p:cNvPr id="4" name="Espace réservé du numéro de diapositive 3"/>
          <p:cNvSpPr>
            <a:spLocks noGrp="1"/>
          </p:cNvSpPr>
          <p:nvPr>
            <p:ph type="sldNum" sz="quarter" idx="10"/>
          </p:nvPr>
        </p:nvSpPr>
        <p:spPr/>
        <p:txBody>
          <a:bodyPr/>
          <a:lstStyle/>
          <a:p>
            <a:fld id="{989A1A43-C92D-C646-8264-3FDA5C27C730}" type="slidenum">
              <a:rPr lang="fr-FR" smtClean="0"/>
              <a:pPr/>
              <a:t>36</a:t>
            </a:fld>
            <a:endParaRPr lang="fr-F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fontAlgn="base">
              <a:spcBef>
                <a:spcPct val="0"/>
              </a:spcBef>
              <a:spcAft>
                <a:spcPct val="0"/>
              </a:spcAft>
            </a:pPr>
            <a:r>
              <a:rPr kumimoji="1" lang="en-US" altLang="ja-JP" dirty="0" smtClean="0">
                <a:solidFill>
                  <a:srgbClr val="000000"/>
                </a:solidFill>
                <a:latin typeface="Arial" pitchFamily="34" charset="0"/>
                <a:cs typeface="Arial" pitchFamily="34" charset="0"/>
              </a:rPr>
              <a:t>Increased </a:t>
            </a:r>
            <a:r>
              <a:rPr lang="en-US" altLang="ja-JP" i="1" dirty="0" smtClean="0">
                <a:solidFill>
                  <a:srgbClr val="000000"/>
                </a:solidFill>
                <a:latin typeface="Arial" charset="0"/>
                <a:cs typeface="Arial" charset="0"/>
              </a:rPr>
              <a:t>F</a:t>
            </a:r>
            <a:r>
              <a:rPr lang="en-US" altLang="ja-JP" baseline="-25000" dirty="0" smtClean="0">
                <a:solidFill>
                  <a:srgbClr val="000000"/>
                </a:solidFill>
                <a:latin typeface="Arial" charset="0"/>
                <a:cs typeface="Arial" charset="0"/>
              </a:rPr>
              <a:t>propulsion </a:t>
            </a:r>
            <a:r>
              <a:rPr kumimoji="1" lang="en-US" altLang="ja-JP" dirty="0" smtClean="0">
                <a:solidFill>
                  <a:srgbClr val="000000"/>
                </a:solidFill>
                <a:latin typeface="Arial" pitchFamily="34" charset="0"/>
                <a:cs typeface="Arial" pitchFamily="34" charset="0"/>
              </a:rPr>
              <a:t>may assist in propelling the swing leg forward into the next step</a:t>
            </a:r>
            <a:r>
              <a:rPr kumimoji="1" lang="en-US" altLang="ja-JP" baseline="30000" dirty="0" smtClean="0">
                <a:solidFill>
                  <a:srgbClr val="000000"/>
                </a:solidFill>
                <a:latin typeface="Arial" pitchFamily="34" charset="0"/>
                <a:cs typeface="Arial" pitchFamily="34" charset="0"/>
              </a:rPr>
              <a:t>4 </a:t>
            </a:r>
            <a:r>
              <a:rPr kumimoji="1" lang="en-US" altLang="ja-JP" dirty="0" smtClean="0">
                <a:solidFill>
                  <a:srgbClr val="000000"/>
                </a:solidFill>
                <a:latin typeface="Arial" pitchFamily="34" charset="0"/>
                <a:cs typeface="Arial" pitchFamily="34" charset="0"/>
              </a:rPr>
              <a:t>with reducing knee osteoarthritis risk</a:t>
            </a:r>
            <a:r>
              <a:rPr kumimoji="1" lang="en-US" altLang="ja-JP" baseline="30000" dirty="0" smtClean="0">
                <a:solidFill>
                  <a:srgbClr val="000000"/>
                </a:solidFill>
                <a:latin typeface="Arial" pitchFamily="34" charset="0"/>
                <a:cs typeface="Arial" pitchFamily="34" charset="0"/>
              </a:rPr>
              <a:t>5</a:t>
            </a:r>
            <a:endParaRPr kumimoji="1" lang="en-US" altLang="ja-JP" dirty="0" smtClean="0">
              <a:solidFill>
                <a:srgbClr val="000000"/>
              </a:solidFill>
              <a:latin typeface="Arial" pitchFamily="34" charset="0"/>
              <a:cs typeface="Arial" pitchFamily="34" charset="0"/>
            </a:endParaRPr>
          </a:p>
          <a:p>
            <a:endParaRPr lang="fr-FR" dirty="0"/>
          </a:p>
        </p:txBody>
      </p:sp>
      <p:sp>
        <p:nvSpPr>
          <p:cNvPr id="4" name="Espace réservé du numéro de diapositive 3"/>
          <p:cNvSpPr>
            <a:spLocks noGrp="1"/>
          </p:cNvSpPr>
          <p:nvPr>
            <p:ph type="sldNum" sz="quarter" idx="10"/>
          </p:nvPr>
        </p:nvSpPr>
        <p:spPr/>
        <p:txBody>
          <a:bodyPr/>
          <a:lstStyle/>
          <a:p>
            <a:fld id="{989A1A43-C92D-C646-8264-3FDA5C27C730}" type="slidenum">
              <a:rPr lang="fr-FR" smtClean="0"/>
              <a:pPr/>
              <a:t>37</a:t>
            </a:fld>
            <a:endParaRPr lang="fr-F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89A1A43-C92D-C646-8264-3FDA5C27C730}" type="slidenum">
              <a:rPr lang="fr-FR" smtClean="0"/>
              <a:pPr/>
              <a:t>38</a:t>
            </a:fld>
            <a:endParaRPr lang="fr-F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89A1A43-C92D-C646-8264-3FDA5C27C730}" type="slidenum">
              <a:rPr lang="fr-FR" smtClean="0"/>
              <a:pPr/>
              <a:t>39</a:t>
            </a:fld>
            <a:endParaRPr lang="fr-F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Décision</a:t>
            </a:r>
            <a:r>
              <a:rPr lang="fr-FR" baseline="0" dirty="0" smtClean="0"/>
              <a:t> de l’équipe multi disciplinaire sur la gestion de l’œdème donne les meilleurs résultats.</a:t>
            </a:r>
          </a:p>
          <a:p>
            <a:endParaRPr lang="fr-FR" baseline="0" dirty="0" smtClean="0"/>
          </a:p>
        </p:txBody>
      </p:sp>
      <p:sp>
        <p:nvSpPr>
          <p:cNvPr id="4" name="Espace réservé du numéro de diapositive 3"/>
          <p:cNvSpPr>
            <a:spLocks noGrp="1"/>
          </p:cNvSpPr>
          <p:nvPr>
            <p:ph type="sldNum" sz="quarter" idx="10"/>
          </p:nvPr>
        </p:nvSpPr>
        <p:spPr/>
        <p:txBody>
          <a:bodyPr/>
          <a:lstStyle/>
          <a:p>
            <a:fld id="{989A1A43-C92D-C646-8264-3FDA5C27C730}" type="slidenum">
              <a:rPr lang="fr-FR" smtClean="0"/>
              <a:pPr/>
              <a:t>4</a:t>
            </a:fld>
            <a:endParaRPr lang="fr-F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89A1A43-C92D-C646-8264-3FDA5C27C730}" type="slidenum">
              <a:rPr lang="fr-FR" smtClean="0"/>
              <a:pPr/>
              <a:t>40</a:t>
            </a:fld>
            <a:endParaRPr lang="fr-F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89A1A43-C92D-C646-8264-3FDA5C27C730}" type="slidenum">
              <a:rPr lang="fr-FR" smtClean="0"/>
              <a:pPr/>
              <a:t>41</a:t>
            </a:fld>
            <a:endParaRPr lang="fr-F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89A1A43-C92D-C646-8264-3FDA5C27C730}" type="slidenum">
              <a:rPr lang="fr-FR" smtClean="0"/>
              <a:pPr/>
              <a:t>42</a:t>
            </a:fld>
            <a:endParaRPr lang="fr-F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89A1A43-C92D-C646-8264-3FDA5C27C730}" type="slidenum">
              <a:rPr lang="fr-FR" smtClean="0"/>
              <a:pPr/>
              <a:t>43</a:t>
            </a:fld>
            <a:endParaRPr lang="fr-F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baseline="0" dirty="0" smtClean="0"/>
              <a:t>Des présentations de l’ISPO et de la recherche dans les données probantes : </a:t>
            </a:r>
          </a:p>
          <a:p>
            <a:endParaRPr lang="fr-FR" baseline="0" dirty="0" smtClean="0"/>
          </a:p>
          <a:p>
            <a:r>
              <a:rPr lang="fr-FR" baseline="0" dirty="0" smtClean="0"/>
              <a:t>La prise en charge doit commencer IMMÉDIATEMENT après la chirurgie et continuer jusqu’au moment de l’appareillage elle sera donc prise en charge à différent moment par différentes personnes d’ou l’importance de développer un consensus.</a:t>
            </a:r>
          </a:p>
          <a:p>
            <a:endParaRPr lang="fr-FR" baseline="0" dirty="0" smtClean="0"/>
          </a:p>
          <a:p>
            <a:r>
              <a:rPr lang="fr-FR" baseline="0" dirty="0" smtClean="0"/>
              <a:t>Les patients arrivent à Villa Medica de plusieurs hôpitaux aigus différents. L’équipe de l’hôpital aigu peut être ou non habitué à travailler avec la clientèle amputé incluant le personnel soignant et les services professionnels.</a:t>
            </a:r>
          </a:p>
        </p:txBody>
      </p:sp>
      <p:sp>
        <p:nvSpPr>
          <p:cNvPr id="4" name="Espace réservé du numéro de diapositive 3"/>
          <p:cNvSpPr>
            <a:spLocks noGrp="1"/>
          </p:cNvSpPr>
          <p:nvPr>
            <p:ph type="sldNum" sz="quarter" idx="10"/>
          </p:nvPr>
        </p:nvSpPr>
        <p:spPr/>
        <p:txBody>
          <a:bodyPr/>
          <a:lstStyle/>
          <a:p>
            <a:fld id="{989A1A43-C92D-C646-8264-3FDA5C27C730}" type="slidenum">
              <a:rPr lang="fr-FR" smtClean="0"/>
              <a:pPr/>
              <a:t>5</a:t>
            </a:fld>
            <a:endParaRPr lang="fr-F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Ici je parle de méthode de gestion de l’œdème</a:t>
            </a:r>
            <a:r>
              <a:rPr lang="fr-FR" baseline="0" dirty="0" smtClean="0"/>
              <a:t> mais peuvent aussi être vus comme méthode de gestion de la plaie opératoire, on cherche une solution qui a un impact positif pour les deux. </a:t>
            </a:r>
          </a:p>
          <a:p>
            <a:endParaRPr lang="fr-FR" baseline="0" dirty="0" smtClean="0"/>
          </a:p>
          <a:p>
            <a:r>
              <a:rPr lang="fr-FR" baseline="0" dirty="0" smtClean="0"/>
              <a:t>Deux façons de voir la compression  1) Compression interne via contention rigide (ou appelée compression passive dans certains articles) ou 2)Compression externe par la pression (ou compression active selon certains articles)</a:t>
            </a:r>
          </a:p>
          <a:p>
            <a:endParaRPr lang="fr-FR" baseline="0" dirty="0" smtClean="0"/>
          </a:p>
          <a:p>
            <a:endParaRPr lang="fr-FR" baseline="0" dirty="0" smtClean="0"/>
          </a:p>
          <a:p>
            <a:r>
              <a:rPr lang="fr-FR" baseline="0" dirty="0" smtClean="0"/>
              <a:t>Les techniques et les exemples que je vais donner concernent principalement les amputés transtibiaux car ce sont ceux qui ont été majoritairement étudiés dans la littérature.</a:t>
            </a:r>
          </a:p>
          <a:p>
            <a:endParaRPr lang="fr-FR" baseline="0" dirty="0" smtClean="0"/>
          </a:p>
          <a:p>
            <a:r>
              <a:rPr lang="fr-FR" baseline="0" dirty="0" smtClean="0"/>
              <a:t>Toutes les études s’entendent sur une chose : c’est qu’il faut commencer le plus tôt possible idéalement tout de suite après chirurgie peu importe la technique choisie et que ce doit être une décision d’équipe sur le plan de l’intégrité médicale du moignon et des aspects fonctionnels à venir.</a:t>
            </a:r>
          </a:p>
          <a:p>
            <a:endParaRPr lang="fr-FR" dirty="0" smtClean="0"/>
          </a:p>
          <a:p>
            <a:r>
              <a:rPr lang="fr-FR" dirty="0" smtClean="0"/>
              <a:t> Super difficile de comparer les méthodes</a:t>
            </a:r>
            <a:r>
              <a:rPr lang="fr-FR" baseline="0" dirty="0" smtClean="0"/>
              <a:t> parce que même les chercheurs utilisent jamais les mêmes critères pour dire ce qui est un succès de ce qui ne l’est pas (guérison de la plaie? Temps de séjour? Appareillage en 30 jours?)</a:t>
            </a:r>
            <a:endParaRPr lang="fr-FR" dirty="0"/>
          </a:p>
        </p:txBody>
      </p:sp>
      <p:sp>
        <p:nvSpPr>
          <p:cNvPr id="4" name="Espace réservé du numéro de diapositive 3"/>
          <p:cNvSpPr>
            <a:spLocks noGrp="1"/>
          </p:cNvSpPr>
          <p:nvPr>
            <p:ph type="sldNum" sz="quarter" idx="10"/>
          </p:nvPr>
        </p:nvSpPr>
        <p:spPr/>
        <p:txBody>
          <a:bodyPr/>
          <a:lstStyle/>
          <a:p>
            <a:fld id="{989A1A43-C92D-C646-8264-3FDA5C27C730}" type="slidenum">
              <a:rPr lang="fr-FR" smtClean="0"/>
              <a:pPr/>
              <a:t>6</a:t>
            </a:fld>
            <a:endParaRPr lang="fr-F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Très</a:t>
            </a:r>
            <a:r>
              <a:rPr lang="fr-FR" baseline="0" dirty="0" smtClean="0"/>
              <a:t> long délais avant la stabilisation de l’œdème. Nulle part dans la littérature la compression par bandage élastique est ressortie comme une bonne solution à part pour des raisons monétaires.</a:t>
            </a:r>
            <a:endParaRPr lang="fr-FR" dirty="0"/>
          </a:p>
        </p:txBody>
      </p:sp>
      <p:sp>
        <p:nvSpPr>
          <p:cNvPr id="4" name="Espace réservé du numéro de diapositive 3"/>
          <p:cNvSpPr>
            <a:spLocks noGrp="1"/>
          </p:cNvSpPr>
          <p:nvPr>
            <p:ph type="sldNum" sz="quarter" idx="10"/>
          </p:nvPr>
        </p:nvSpPr>
        <p:spPr/>
        <p:txBody>
          <a:bodyPr/>
          <a:lstStyle/>
          <a:p>
            <a:fld id="{989A1A43-C92D-C646-8264-3FDA5C27C730}" type="slidenum">
              <a:rPr lang="fr-FR" smtClean="0"/>
              <a:pPr/>
              <a:t>7</a:t>
            </a:fld>
            <a:endParaRPr lang="fr-F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DANGER!</a:t>
            </a:r>
            <a:endParaRPr lang="fr-FR" dirty="0"/>
          </a:p>
        </p:txBody>
      </p:sp>
      <p:sp>
        <p:nvSpPr>
          <p:cNvPr id="4" name="Espace réservé du numéro de diapositive 3"/>
          <p:cNvSpPr>
            <a:spLocks noGrp="1"/>
          </p:cNvSpPr>
          <p:nvPr>
            <p:ph type="sldNum" sz="quarter" idx="10"/>
          </p:nvPr>
        </p:nvSpPr>
        <p:spPr/>
        <p:txBody>
          <a:bodyPr/>
          <a:lstStyle/>
          <a:p>
            <a:fld id="{989A1A43-C92D-C646-8264-3FDA5C27C730}" type="slidenum">
              <a:rPr lang="fr-FR" smtClean="0"/>
              <a:pPr/>
              <a:t>8</a:t>
            </a:fld>
            <a:endParaRPr lang="fr-F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Danger!</a:t>
            </a:r>
            <a:endParaRPr lang="fr-FR" dirty="0"/>
          </a:p>
        </p:txBody>
      </p:sp>
      <p:sp>
        <p:nvSpPr>
          <p:cNvPr id="4" name="Espace réservé du numéro de diapositive 3"/>
          <p:cNvSpPr>
            <a:spLocks noGrp="1"/>
          </p:cNvSpPr>
          <p:nvPr>
            <p:ph type="sldNum" sz="quarter" idx="10"/>
          </p:nvPr>
        </p:nvSpPr>
        <p:spPr/>
        <p:txBody>
          <a:bodyPr/>
          <a:lstStyle/>
          <a:p>
            <a:fld id="{989A1A43-C92D-C646-8264-3FDA5C27C730}" type="slidenum">
              <a:rPr lang="fr-FR" smtClean="0"/>
              <a:pPr/>
              <a:t>9</a:t>
            </a:fld>
            <a:endParaRPr lang="fr-F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Diapositive de titre">
    <p:spTree>
      <p:nvGrpSpPr>
        <p:cNvPr id="1" name=""/>
        <p:cNvGrpSpPr/>
        <p:nvPr/>
      </p:nvGrpSpPr>
      <p:grpSpPr>
        <a:xfrm>
          <a:off x="0" y="0"/>
          <a:ext cx="0" cy="0"/>
          <a:chOff x="0" y="0"/>
          <a:chExt cx="0" cy="0"/>
        </a:xfrm>
      </p:grpSpPr>
      <p:sp>
        <p:nvSpPr>
          <p:cNvPr id="7" name="Connecteur droit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9" name="Titre 28"/>
          <p:cNvSpPr>
            <a:spLocks noGrp="1"/>
          </p:cNvSpPr>
          <p:nvPr>
            <p:ph type="ctrTitle"/>
          </p:nvPr>
        </p:nvSpPr>
        <p:spPr>
          <a:xfrm>
            <a:off x="381000" y="4853411"/>
            <a:ext cx="8458200" cy="1222375"/>
          </a:xfrm>
        </p:spPr>
        <p:txBody>
          <a:bodyPr anchor="t"/>
          <a:lstStyle/>
          <a:p>
            <a:r>
              <a:rPr kumimoji="0" lang="fr-CA" smtClean="0"/>
              <a:t>Cliquez et modifiez le titre</a:t>
            </a:r>
            <a:endParaRPr kumimoji="0" lang="en-US"/>
          </a:p>
        </p:txBody>
      </p:sp>
      <p:sp>
        <p:nvSpPr>
          <p:cNvPr id="9" name="Sous-titr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CA" smtClean="0"/>
              <a:t>Cliquez pour modifier le style des sous-titres du masque</a:t>
            </a:r>
            <a:endParaRPr kumimoji="0" lang="en-US"/>
          </a:p>
        </p:txBody>
      </p:sp>
      <p:sp>
        <p:nvSpPr>
          <p:cNvPr id="16" name="Espace réservé de la date 15"/>
          <p:cNvSpPr>
            <a:spLocks noGrp="1"/>
          </p:cNvSpPr>
          <p:nvPr>
            <p:ph type="dt" sz="half" idx="10"/>
          </p:nvPr>
        </p:nvSpPr>
        <p:spPr/>
        <p:txBody>
          <a:bodyPr/>
          <a:lstStyle/>
          <a:p>
            <a:fld id="{6C5457CE-5981-4F49-8328-14513FECEEFF}" type="datetimeFigureOut">
              <a:rPr lang="fr-FR" smtClean="0"/>
              <a:pPr/>
              <a:t>27/05/13</a:t>
            </a:fld>
            <a:endParaRPr lang="fr-FR" dirty="0"/>
          </a:p>
        </p:txBody>
      </p:sp>
      <p:sp>
        <p:nvSpPr>
          <p:cNvPr id="2" name="Espace réservé du pied de page 1"/>
          <p:cNvSpPr>
            <a:spLocks noGrp="1"/>
          </p:cNvSpPr>
          <p:nvPr>
            <p:ph type="ftr" sz="quarter" idx="11"/>
          </p:nvPr>
        </p:nvSpPr>
        <p:spPr/>
        <p:txBody>
          <a:bodyPr/>
          <a:lstStyle/>
          <a:p>
            <a:endParaRPr lang="fr-FR" dirty="0"/>
          </a:p>
        </p:txBody>
      </p:sp>
      <p:sp>
        <p:nvSpPr>
          <p:cNvPr id="15" name="Espace réservé du numéro de diapositive 14"/>
          <p:cNvSpPr>
            <a:spLocks noGrp="1"/>
          </p:cNvSpPr>
          <p:nvPr>
            <p:ph type="sldNum" sz="quarter" idx="12"/>
          </p:nvPr>
        </p:nvSpPr>
        <p:spPr>
          <a:xfrm>
            <a:off x="8229600" y="6473952"/>
            <a:ext cx="758952" cy="246888"/>
          </a:xfrm>
        </p:spPr>
        <p:txBody>
          <a:bodyPr/>
          <a:lstStyle/>
          <a:p>
            <a:fld id="{BA9CC3FA-B3D7-0041-ABB9-8A32A2229F87}" type="slidenum">
              <a:rPr lang="fr-FR" smtClean="0"/>
              <a:pPr/>
              <a:t>‹#›</a:t>
            </a:fld>
            <a:endParaRPr lang="fr-F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CA" smtClean="0"/>
              <a:t>Cliquez et modifiez le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CA" smtClean="0"/>
              <a:t>Cliquez pour modifier les styles du texte du masque</a:t>
            </a:r>
          </a:p>
          <a:p>
            <a:pPr lvl="1" eaLnBrk="1" latinLnBrk="0" hangingPunct="1"/>
            <a:r>
              <a:rPr lang="fr-CA" smtClean="0"/>
              <a:t>Deuxième niveau</a:t>
            </a:r>
          </a:p>
          <a:p>
            <a:pPr lvl="2" eaLnBrk="1" latinLnBrk="0" hangingPunct="1"/>
            <a:r>
              <a:rPr lang="fr-CA" smtClean="0"/>
              <a:t>Troisième niveau</a:t>
            </a:r>
          </a:p>
          <a:p>
            <a:pPr lvl="3" eaLnBrk="1" latinLnBrk="0" hangingPunct="1"/>
            <a:r>
              <a:rPr lang="fr-CA" smtClean="0"/>
              <a:t>Quatrième niveau</a:t>
            </a:r>
          </a:p>
          <a:p>
            <a:pPr lvl="4" eaLnBrk="1" latinLnBrk="0" hangingPunct="1"/>
            <a:r>
              <a:rPr lang="fr-CA" smtClean="0"/>
              <a:t>Cinquième niveau</a:t>
            </a:r>
            <a:endParaRPr kumimoji="0" lang="en-US"/>
          </a:p>
        </p:txBody>
      </p:sp>
      <p:sp>
        <p:nvSpPr>
          <p:cNvPr id="4" name="Espace réservé de la date 3"/>
          <p:cNvSpPr>
            <a:spLocks noGrp="1"/>
          </p:cNvSpPr>
          <p:nvPr>
            <p:ph type="dt" sz="half" idx="10"/>
          </p:nvPr>
        </p:nvSpPr>
        <p:spPr/>
        <p:txBody>
          <a:bodyPr/>
          <a:lstStyle/>
          <a:p>
            <a:fld id="{6C5457CE-5981-4F49-8328-14513FECEEFF}" type="datetimeFigureOut">
              <a:rPr lang="fr-FR" smtClean="0"/>
              <a:pPr/>
              <a:t>27/05/13</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A9CC3FA-B3D7-0041-ABB9-8A32A2229F87}" type="slidenum">
              <a:rPr lang="fr-FR" smtClean="0"/>
              <a:pPr/>
              <a:t>‹#›</a:t>
            </a:fld>
            <a:endParaRPr lang="fr-F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58000" y="549276"/>
            <a:ext cx="1828800" cy="5851525"/>
          </a:xfrm>
        </p:spPr>
        <p:txBody>
          <a:bodyPr vert="eaVert"/>
          <a:lstStyle/>
          <a:p>
            <a:r>
              <a:rPr kumimoji="0" lang="fr-CA" smtClean="0"/>
              <a:t>Cliquez et modifiez le titre</a:t>
            </a:r>
            <a:endParaRPr kumimoji="0" lang="en-US"/>
          </a:p>
        </p:txBody>
      </p:sp>
      <p:sp>
        <p:nvSpPr>
          <p:cNvPr id="3" name="Espace réservé du texte vertical 2"/>
          <p:cNvSpPr>
            <a:spLocks noGrp="1"/>
          </p:cNvSpPr>
          <p:nvPr>
            <p:ph type="body" orient="vert" idx="1"/>
          </p:nvPr>
        </p:nvSpPr>
        <p:spPr>
          <a:xfrm>
            <a:off x="457200" y="549276"/>
            <a:ext cx="6248400" cy="5851525"/>
          </a:xfrm>
        </p:spPr>
        <p:txBody>
          <a:bodyPr vert="eaVert"/>
          <a:lstStyle/>
          <a:p>
            <a:pPr lvl="0" eaLnBrk="1" latinLnBrk="0" hangingPunct="1"/>
            <a:r>
              <a:rPr lang="fr-CA" smtClean="0"/>
              <a:t>Cliquez pour modifier les styles du texte du masque</a:t>
            </a:r>
          </a:p>
          <a:p>
            <a:pPr lvl="1" eaLnBrk="1" latinLnBrk="0" hangingPunct="1"/>
            <a:r>
              <a:rPr lang="fr-CA" smtClean="0"/>
              <a:t>Deuxième niveau</a:t>
            </a:r>
          </a:p>
          <a:p>
            <a:pPr lvl="2" eaLnBrk="1" latinLnBrk="0" hangingPunct="1"/>
            <a:r>
              <a:rPr lang="fr-CA" smtClean="0"/>
              <a:t>Troisième niveau</a:t>
            </a:r>
          </a:p>
          <a:p>
            <a:pPr lvl="3" eaLnBrk="1" latinLnBrk="0" hangingPunct="1"/>
            <a:r>
              <a:rPr lang="fr-CA" smtClean="0"/>
              <a:t>Quatrième niveau</a:t>
            </a:r>
          </a:p>
          <a:p>
            <a:pPr lvl="4" eaLnBrk="1" latinLnBrk="0" hangingPunct="1"/>
            <a:r>
              <a:rPr lang="fr-CA" smtClean="0"/>
              <a:t>Cinquième niveau</a:t>
            </a:r>
            <a:endParaRPr kumimoji="0" lang="en-US"/>
          </a:p>
        </p:txBody>
      </p:sp>
      <p:sp>
        <p:nvSpPr>
          <p:cNvPr id="4" name="Espace réservé de la date 3"/>
          <p:cNvSpPr>
            <a:spLocks noGrp="1"/>
          </p:cNvSpPr>
          <p:nvPr>
            <p:ph type="dt" sz="half" idx="10"/>
          </p:nvPr>
        </p:nvSpPr>
        <p:spPr/>
        <p:txBody>
          <a:bodyPr/>
          <a:lstStyle/>
          <a:p>
            <a:fld id="{6C5457CE-5981-4F49-8328-14513FECEEFF}" type="datetimeFigureOut">
              <a:rPr lang="fr-FR" smtClean="0"/>
              <a:pPr/>
              <a:t>27/05/13</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A9CC3FA-B3D7-0041-ABB9-8A32A2229F87}" type="slidenum">
              <a:rPr lang="fr-FR" smtClean="0"/>
              <a:pPr/>
              <a:t>‹#›</a:t>
            </a:fld>
            <a:endParaRPr lang="fr-F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re et contenu">
    <p:spTree>
      <p:nvGrpSpPr>
        <p:cNvPr id="1" name=""/>
        <p:cNvGrpSpPr/>
        <p:nvPr/>
      </p:nvGrpSpPr>
      <p:grpSpPr>
        <a:xfrm>
          <a:off x="0" y="0"/>
          <a:ext cx="0" cy="0"/>
          <a:chOff x="0" y="0"/>
          <a:chExt cx="0" cy="0"/>
        </a:xfrm>
      </p:grpSpPr>
      <p:sp>
        <p:nvSpPr>
          <p:cNvPr id="22" name="Titre 21"/>
          <p:cNvSpPr>
            <a:spLocks noGrp="1"/>
          </p:cNvSpPr>
          <p:nvPr>
            <p:ph type="title"/>
          </p:nvPr>
        </p:nvSpPr>
        <p:spPr/>
        <p:txBody>
          <a:bodyPr/>
          <a:lstStyle/>
          <a:p>
            <a:r>
              <a:rPr kumimoji="0" lang="fr-CA" smtClean="0"/>
              <a:t>Cliquez et modifiez le titre</a:t>
            </a:r>
            <a:endParaRPr kumimoji="0" lang="en-US"/>
          </a:p>
        </p:txBody>
      </p:sp>
      <p:sp>
        <p:nvSpPr>
          <p:cNvPr id="27" name="Espace réservé du contenu 26"/>
          <p:cNvSpPr>
            <a:spLocks noGrp="1"/>
          </p:cNvSpPr>
          <p:nvPr>
            <p:ph idx="1"/>
          </p:nvPr>
        </p:nvSpPr>
        <p:spPr/>
        <p:txBody>
          <a:bodyPr/>
          <a:lstStyle/>
          <a:p>
            <a:pPr lvl="0" eaLnBrk="1" latinLnBrk="0" hangingPunct="1"/>
            <a:r>
              <a:rPr lang="fr-CA" smtClean="0"/>
              <a:t>Cliquez pour modifier les styles du texte du masque</a:t>
            </a:r>
          </a:p>
          <a:p>
            <a:pPr lvl="1" eaLnBrk="1" latinLnBrk="0" hangingPunct="1"/>
            <a:r>
              <a:rPr lang="fr-CA" smtClean="0"/>
              <a:t>Deuxième niveau</a:t>
            </a:r>
          </a:p>
          <a:p>
            <a:pPr lvl="2" eaLnBrk="1" latinLnBrk="0" hangingPunct="1"/>
            <a:r>
              <a:rPr lang="fr-CA" smtClean="0"/>
              <a:t>Troisième niveau</a:t>
            </a:r>
          </a:p>
          <a:p>
            <a:pPr lvl="3" eaLnBrk="1" latinLnBrk="0" hangingPunct="1"/>
            <a:r>
              <a:rPr lang="fr-CA" smtClean="0"/>
              <a:t>Quatrième niveau</a:t>
            </a:r>
          </a:p>
          <a:p>
            <a:pPr lvl="4" eaLnBrk="1" latinLnBrk="0" hangingPunct="1"/>
            <a:r>
              <a:rPr lang="fr-CA" smtClean="0"/>
              <a:t>Cinquième niveau</a:t>
            </a:r>
            <a:endParaRPr kumimoji="0" lang="en-US"/>
          </a:p>
        </p:txBody>
      </p:sp>
      <p:sp>
        <p:nvSpPr>
          <p:cNvPr id="25" name="Espace réservé de la date 24"/>
          <p:cNvSpPr>
            <a:spLocks noGrp="1"/>
          </p:cNvSpPr>
          <p:nvPr>
            <p:ph type="dt" sz="half" idx="10"/>
          </p:nvPr>
        </p:nvSpPr>
        <p:spPr/>
        <p:txBody>
          <a:bodyPr/>
          <a:lstStyle/>
          <a:p>
            <a:fld id="{6C5457CE-5981-4F49-8328-14513FECEEFF}" type="datetimeFigureOut">
              <a:rPr lang="fr-FR" smtClean="0"/>
              <a:pPr/>
              <a:t>27/05/13</a:t>
            </a:fld>
            <a:endParaRPr lang="fr-FR" dirty="0"/>
          </a:p>
        </p:txBody>
      </p:sp>
      <p:sp>
        <p:nvSpPr>
          <p:cNvPr id="19" name="Espace réservé du pied de page 18"/>
          <p:cNvSpPr>
            <a:spLocks noGrp="1"/>
          </p:cNvSpPr>
          <p:nvPr>
            <p:ph type="ftr" sz="quarter" idx="11"/>
          </p:nvPr>
        </p:nvSpPr>
        <p:spPr>
          <a:xfrm>
            <a:off x="3581400" y="76200"/>
            <a:ext cx="2895600" cy="288925"/>
          </a:xfrm>
        </p:spPr>
        <p:txBody>
          <a:bodyPr/>
          <a:lstStyle/>
          <a:p>
            <a:endParaRPr lang="fr-FR" dirty="0"/>
          </a:p>
        </p:txBody>
      </p:sp>
      <p:sp>
        <p:nvSpPr>
          <p:cNvPr id="16" name="Espace réservé du numéro de diapositive 15"/>
          <p:cNvSpPr>
            <a:spLocks noGrp="1"/>
          </p:cNvSpPr>
          <p:nvPr>
            <p:ph type="sldNum" sz="quarter" idx="12"/>
          </p:nvPr>
        </p:nvSpPr>
        <p:spPr>
          <a:xfrm>
            <a:off x="8229600" y="6473952"/>
            <a:ext cx="758952" cy="246888"/>
          </a:xfrm>
        </p:spPr>
        <p:txBody>
          <a:bodyPr/>
          <a:lstStyle/>
          <a:p>
            <a:fld id="{BA9CC3FA-B3D7-0041-ABB9-8A32A2229F87}" type="slidenum">
              <a:rPr lang="fr-FR" smtClean="0"/>
              <a:pPr/>
              <a:t>‹#›</a:t>
            </a:fld>
            <a:endParaRPr lang="fr-F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En-tête de section">
    <p:bg>
      <p:bgRef idx="1003">
        <a:schemeClr val="bg2"/>
      </p:bgRef>
    </p:bg>
    <p:spTree>
      <p:nvGrpSpPr>
        <p:cNvPr id="1" name=""/>
        <p:cNvGrpSpPr/>
        <p:nvPr/>
      </p:nvGrpSpPr>
      <p:grpSpPr>
        <a:xfrm>
          <a:off x="0" y="0"/>
          <a:ext cx="0" cy="0"/>
          <a:chOff x="0" y="0"/>
          <a:chExt cx="0" cy="0"/>
        </a:xfrm>
      </p:grpSpPr>
      <p:sp>
        <p:nvSpPr>
          <p:cNvPr id="7" name="Connecteur droit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6" name="Espace réservé du texte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CA" smtClean="0"/>
              <a:t>Cliquez pour modifier les styles du texte du masque</a:t>
            </a:r>
          </a:p>
        </p:txBody>
      </p:sp>
      <p:sp>
        <p:nvSpPr>
          <p:cNvPr id="19" name="Espace réservé de la date 18"/>
          <p:cNvSpPr>
            <a:spLocks noGrp="1"/>
          </p:cNvSpPr>
          <p:nvPr>
            <p:ph type="dt" sz="half" idx="10"/>
          </p:nvPr>
        </p:nvSpPr>
        <p:spPr/>
        <p:txBody>
          <a:bodyPr/>
          <a:lstStyle/>
          <a:p>
            <a:fld id="{6C5457CE-5981-4F49-8328-14513FECEEFF}" type="datetimeFigureOut">
              <a:rPr lang="fr-FR" smtClean="0"/>
              <a:pPr/>
              <a:t>27/05/13</a:t>
            </a:fld>
            <a:endParaRPr lang="fr-FR" dirty="0"/>
          </a:p>
        </p:txBody>
      </p:sp>
      <p:sp>
        <p:nvSpPr>
          <p:cNvPr id="11" name="Espace réservé du pied de page 10"/>
          <p:cNvSpPr>
            <a:spLocks noGrp="1"/>
          </p:cNvSpPr>
          <p:nvPr>
            <p:ph type="ftr" sz="quarter" idx="11"/>
          </p:nvPr>
        </p:nvSpPr>
        <p:spPr/>
        <p:txBody>
          <a:bodyPr/>
          <a:lstStyle/>
          <a:p>
            <a:endParaRPr lang="fr-FR" dirty="0"/>
          </a:p>
        </p:txBody>
      </p:sp>
      <p:sp>
        <p:nvSpPr>
          <p:cNvPr id="16" name="Espace réservé du numéro de diapositive 15"/>
          <p:cNvSpPr>
            <a:spLocks noGrp="1"/>
          </p:cNvSpPr>
          <p:nvPr>
            <p:ph type="sldNum" sz="quarter" idx="12"/>
          </p:nvPr>
        </p:nvSpPr>
        <p:spPr/>
        <p:txBody>
          <a:bodyPr/>
          <a:lstStyle/>
          <a:p>
            <a:fld id="{BA9CC3FA-B3D7-0041-ABB9-8A32A2229F87}" type="slidenum">
              <a:rPr lang="fr-FR" smtClean="0"/>
              <a:pPr/>
              <a:t>‹#›</a:t>
            </a:fld>
            <a:endParaRPr lang="fr-FR" dirty="0"/>
          </a:p>
        </p:txBody>
      </p:sp>
      <p:sp>
        <p:nvSpPr>
          <p:cNvPr id="8" name="Titre 7"/>
          <p:cNvSpPr>
            <a:spLocks noGrp="1"/>
          </p:cNvSpPr>
          <p:nvPr>
            <p:ph type="title"/>
          </p:nvPr>
        </p:nvSpPr>
        <p:spPr>
          <a:xfrm>
            <a:off x="180475" y="2947085"/>
            <a:ext cx="8686800" cy="1184825"/>
          </a:xfrm>
        </p:spPr>
        <p:txBody>
          <a:bodyPr rtlCol="0" anchor="t"/>
          <a:lstStyle>
            <a:lvl1pPr algn="r">
              <a:defRPr/>
            </a:lvl1pPr>
          </a:lstStyle>
          <a:p>
            <a:r>
              <a:rPr kumimoji="0" lang="fr-CA" smtClean="0"/>
              <a:t>Cliquez et modifiez le titre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eux contenus">
    <p:spTree>
      <p:nvGrpSpPr>
        <p:cNvPr id="1" name=""/>
        <p:cNvGrpSpPr/>
        <p:nvPr/>
      </p:nvGrpSpPr>
      <p:grpSpPr>
        <a:xfrm>
          <a:off x="0" y="0"/>
          <a:ext cx="0" cy="0"/>
          <a:chOff x="0" y="0"/>
          <a:chExt cx="0" cy="0"/>
        </a:xfrm>
      </p:grpSpPr>
      <p:sp>
        <p:nvSpPr>
          <p:cNvPr id="20" name="Titre 19"/>
          <p:cNvSpPr>
            <a:spLocks noGrp="1"/>
          </p:cNvSpPr>
          <p:nvPr>
            <p:ph type="title"/>
          </p:nvPr>
        </p:nvSpPr>
        <p:spPr>
          <a:xfrm>
            <a:off x="301752" y="457200"/>
            <a:ext cx="8686800" cy="841248"/>
          </a:xfrm>
        </p:spPr>
        <p:txBody>
          <a:bodyPr/>
          <a:lstStyle/>
          <a:p>
            <a:r>
              <a:rPr kumimoji="0" lang="fr-CA" smtClean="0"/>
              <a:t>Cliquez et modifiez le titre</a:t>
            </a:r>
            <a:endParaRPr kumimoji="0" lang="en-US"/>
          </a:p>
        </p:txBody>
      </p:sp>
      <p:sp>
        <p:nvSpPr>
          <p:cNvPr id="14" name="Espace réservé du contenu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fr-CA" smtClean="0"/>
              <a:t>Cliquez pour modifier les styles du texte du masque</a:t>
            </a:r>
          </a:p>
          <a:p>
            <a:pPr lvl="1" eaLnBrk="1" latinLnBrk="0" hangingPunct="1"/>
            <a:r>
              <a:rPr lang="fr-CA" smtClean="0"/>
              <a:t>Deuxième niveau</a:t>
            </a:r>
          </a:p>
          <a:p>
            <a:pPr lvl="2" eaLnBrk="1" latinLnBrk="0" hangingPunct="1"/>
            <a:r>
              <a:rPr lang="fr-CA" smtClean="0"/>
              <a:t>Troisième niveau</a:t>
            </a:r>
          </a:p>
          <a:p>
            <a:pPr lvl="3" eaLnBrk="1" latinLnBrk="0" hangingPunct="1"/>
            <a:r>
              <a:rPr lang="fr-CA" smtClean="0"/>
              <a:t>Quatrième niveau</a:t>
            </a:r>
          </a:p>
          <a:p>
            <a:pPr lvl="4" eaLnBrk="1" latinLnBrk="0" hangingPunct="1"/>
            <a:r>
              <a:rPr lang="fr-CA" smtClean="0"/>
              <a:t>Cinquième niveau</a:t>
            </a:r>
            <a:endParaRPr kumimoji="0" lang="en-US"/>
          </a:p>
        </p:txBody>
      </p:sp>
      <p:sp>
        <p:nvSpPr>
          <p:cNvPr id="13" name="Espace réservé du contenu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fr-CA" smtClean="0"/>
              <a:t>Cliquez pour modifier les styles du texte du masque</a:t>
            </a:r>
          </a:p>
          <a:p>
            <a:pPr lvl="1" eaLnBrk="1" latinLnBrk="0" hangingPunct="1"/>
            <a:r>
              <a:rPr lang="fr-CA" smtClean="0"/>
              <a:t>Deuxième niveau</a:t>
            </a:r>
          </a:p>
          <a:p>
            <a:pPr lvl="2" eaLnBrk="1" latinLnBrk="0" hangingPunct="1"/>
            <a:r>
              <a:rPr lang="fr-CA" smtClean="0"/>
              <a:t>Troisième niveau</a:t>
            </a:r>
          </a:p>
          <a:p>
            <a:pPr lvl="3" eaLnBrk="1" latinLnBrk="0" hangingPunct="1"/>
            <a:r>
              <a:rPr lang="fr-CA" smtClean="0"/>
              <a:t>Quatrième niveau</a:t>
            </a:r>
          </a:p>
          <a:p>
            <a:pPr lvl="4" eaLnBrk="1" latinLnBrk="0" hangingPunct="1"/>
            <a:r>
              <a:rPr lang="fr-CA" smtClean="0"/>
              <a:t>Cinquième niveau</a:t>
            </a:r>
            <a:endParaRPr kumimoji="0" lang="en-US"/>
          </a:p>
        </p:txBody>
      </p:sp>
      <p:sp>
        <p:nvSpPr>
          <p:cNvPr id="21" name="Espace réservé de la date 20"/>
          <p:cNvSpPr>
            <a:spLocks noGrp="1"/>
          </p:cNvSpPr>
          <p:nvPr>
            <p:ph type="dt" sz="half" idx="10"/>
          </p:nvPr>
        </p:nvSpPr>
        <p:spPr/>
        <p:txBody>
          <a:bodyPr/>
          <a:lstStyle/>
          <a:p>
            <a:fld id="{6C5457CE-5981-4F49-8328-14513FECEEFF}" type="datetimeFigureOut">
              <a:rPr lang="fr-FR" smtClean="0"/>
              <a:pPr/>
              <a:t>27/05/13</a:t>
            </a:fld>
            <a:endParaRPr lang="fr-FR" dirty="0"/>
          </a:p>
        </p:txBody>
      </p:sp>
      <p:sp>
        <p:nvSpPr>
          <p:cNvPr id="10" name="Espace réservé du pied de page 9"/>
          <p:cNvSpPr>
            <a:spLocks noGrp="1"/>
          </p:cNvSpPr>
          <p:nvPr>
            <p:ph type="ftr" sz="quarter" idx="11"/>
          </p:nvPr>
        </p:nvSpPr>
        <p:spPr/>
        <p:txBody>
          <a:bodyPr/>
          <a:lstStyle/>
          <a:p>
            <a:endParaRPr lang="fr-FR" dirty="0"/>
          </a:p>
        </p:txBody>
      </p:sp>
      <p:sp>
        <p:nvSpPr>
          <p:cNvPr id="31" name="Espace réservé du numéro de diapositive 30"/>
          <p:cNvSpPr>
            <a:spLocks noGrp="1"/>
          </p:cNvSpPr>
          <p:nvPr>
            <p:ph type="sldNum" sz="quarter" idx="12"/>
          </p:nvPr>
        </p:nvSpPr>
        <p:spPr/>
        <p:txBody>
          <a:bodyPr/>
          <a:lstStyle/>
          <a:p>
            <a:fld id="{BA9CC3FA-B3D7-0041-ABB9-8A32A2229F87}" type="slidenum">
              <a:rPr lang="fr-FR" smtClean="0"/>
              <a:pPr/>
              <a:t>‹#›</a:t>
            </a:fld>
            <a:endParaRPr lang="fr-F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woTxTwoObj" preserve="1">
  <p:cSld name="Comparaison">
    <p:spTree>
      <p:nvGrpSpPr>
        <p:cNvPr id="1" name=""/>
        <p:cNvGrpSpPr/>
        <p:nvPr/>
      </p:nvGrpSpPr>
      <p:grpSpPr>
        <a:xfrm>
          <a:off x="0" y="0"/>
          <a:ext cx="0" cy="0"/>
          <a:chOff x="0" y="0"/>
          <a:chExt cx="0" cy="0"/>
        </a:xfrm>
      </p:grpSpPr>
      <p:sp>
        <p:nvSpPr>
          <p:cNvPr id="29" name="Titre 28"/>
          <p:cNvSpPr>
            <a:spLocks noGrp="1"/>
          </p:cNvSpPr>
          <p:nvPr>
            <p:ph type="title"/>
          </p:nvPr>
        </p:nvSpPr>
        <p:spPr>
          <a:xfrm>
            <a:off x="304800" y="5410200"/>
            <a:ext cx="8610600" cy="882650"/>
          </a:xfrm>
        </p:spPr>
        <p:txBody>
          <a:bodyPr anchor="ctr"/>
          <a:lstStyle>
            <a:lvl1pPr>
              <a:defRPr/>
            </a:lvl1pPr>
          </a:lstStyle>
          <a:p>
            <a:r>
              <a:rPr kumimoji="0" lang="fr-CA" smtClean="0"/>
              <a:t>Cliquez et modifiez le titre</a:t>
            </a:r>
            <a:endParaRPr kumimoji="0" lang="en-US"/>
          </a:p>
        </p:txBody>
      </p:sp>
      <p:sp>
        <p:nvSpPr>
          <p:cNvPr id="13" name="Espace réservé du texte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fr-CA" smtClean="0"/>
              <a:t>Cliquez pour modifier les styles du texte du masque</a:t>
            </a:r>
          </a:p>
        </p:txBody>
      </p:sp>
      <p:sp>
        <p:nvSpPr>
          <p:cNvPr id="25" name="Espace réservé du texte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fr-CA" smtClean="0"/>
              <a:t>Cliquez pour modifier les styles du texte du masque</a:t>
            </a:r>
          </a:p>
        </p:txBody>
      </p:sp>
      <p:sp>
        <p:nvSpPr>
          <p:cNvPr id="4" name="Espace réservé du contenu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fr-CA" smtClean="0"/>
              <a:t>Cliquez pour modifier les styles du texte du masque</a:t>
            </a:r>
          </a:p>
          <a:p>
            <a:pPr lvl="1" eaLnBrk="1" latinLnBrk="0" hangingPunct="1"/>
            <a:r>
              <a:rPr lang="fr-CA" smtClean="0"/>
              <a:t>Deuxième niveau</a:t>
            </a:r>
          </a:p>
          <a:p>
            <a:pPr lvl="2" eaLnBrk="1" latinLnBrk="0" hangingPunct="1"/>
            <a:r>
              <a:rPr lang="fr-CA" smtClean="0"/>
              <a:t>Troisième niveau</a:t>
            </a:r>
          </a:p>
          <a:p>
            <a:pPr lvl="3" eaLnBrk="1" latinLnBrk="0" hangingPunct="1"/>
            <a:r>
              <a:rPr lang="fr-CA" smtClean="0"/>
              <a:t>Quatrième niveau</a:t>
            </a:r>
          </a:p>
          <a:p>
            <a:pPr lvl="4" eaLnBrk="1" latinLnBrk="0" hangingPunct="1"/>
            <a:r>
              <a:rPr lang="fr-CA" smtClean="0"/>
              <a:t>Cinquième niveau</a:t>
            </a:r>
            <a:endParaRPr kumimoji="0" lang="en-US"/>
          </a:p>
        </p:txBody>
      </p:sp>
      <p:sp>
        <p:nvSpPr>
          <p:cNvPr id="28" name="Espace réservé du contenu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fr-CA" smtClean="0"/>
              <a:t>Cliquez pour modifier les styles du texte du masque</a:t>
            </a:r>
          </a:p>
          <a:p>
            <a:pPr lvl="1" eaLnBrk="1" latinLnBrk="0" hangingPunct="1"/>
            <a:r>
              <a:rPr lang="fr-CA" smtClean="0"/>
              <a:t>Deuxième niveau</a:t>
            </a:r>
          </a:p>
          <a:p>
            <a:pPr lvl="2" eaLnBrk="1" latinLnBrk="0" hangingPunct="1"/>
            <a:r>
              <a:rPr lang="fr-CA" smtClean="0"/>
              <a:t>Troisième niveau</a:t>
            </a:r>
          </a:p>
          <a:p>
            <a:pPr lvl="3" eaLnBrk="1" latinLnBrk="0" hangingPunct="1"/>
            <a:r>
              <a:rPr lang="fr-CA" smtClean="0"/>
              <a:t>Quatrième niveau</a:t>
            </a:r>
          </a:p>
          <a:p>
            <a:pPr lvl="4" eaLnBrk="1" latinLnBrk="0" hangingPunct="1"/>
            <a:r>
              <a:rPr lang="fr-CA" smtClean="0"/>
              <a:t>Cinquième niveau</a:t>
            </a:r>
            <a:endParaRPr kumimoji="0" lang="en-US"/>
          </a:p>
        </p:txBody>
      </p:sp>
      <p:sp>
        <p:nvSpPr>
          <p:cNvPr id="10" name="Espace réservé de la date 9"/>
          <p:cNvSpPr>
            <a:spLocks noGrp="1"/>
          </p:cNvSpPr>
          <p:nvPr>
            <p:ph type="dt" sz="half" idx="10"/>
          </p:nvPr>
        </p:nvSpPr>
        <p:spPr/>
        <p:txBody>
          <a:bodyPr/>
          <a:lstStyle/>
          <a:p>
            <a:fld id="{6C5457CE-5981-4F49-8328-14513FECEEFF}" type="datetimeFigureOut">
              <a:rPr lang="fr-FR" smtClean="0"/>
              <a:pPr/>
              <a:t>27/05/13</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a:xfrm>
            <a:off x="8229600" y="6477000"/>
            <a:ext cx="762000" cy="246888"/>
          </a:xfrm>
        </p:spPr>
        <p:txBody>
          <a:bodyPr/>
          <a:lstStyle/>
          <a:p>
            <a:fld id="{BA9CC3FA-B3D7-0041-ABB9-8A32A2229F87}" type="slidenum">
              <a:rPr lang="fr-FR" smtClean="0"/>
              <a:pPr/>
              <a:t>‹#›</a:t>
            </a:fld>
            <a:endParaRPr lang="fr-FR" dirty="0"/>
          </a:p>
        </p:txBody>
      </p:sp>
      <p:sp>
        <p:nvSpPr>
          <p:cNvPr id="11" name="Connecteur droit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re seul">
    <p:spTree>
      <p:nvGrpSpPr>
        <p:cNvPr id="1" name=""/>
        <p:cNvGrpSpPr/>
        <p:nvPr/>
      </p:nvGrpSpPr>
      <p:grpSpPr>
        <a:xfrm>
          <a:off x="0" y="0"/>
          <a:ext cx="0" cy="0"/>
          <a:chOff x="0" y="0"/>
          <a:chExt cx="0" cy="0"/>
        </a:xfrm>
      </p:grpSpPr>
      <p:sp>
        <p:nvSpPr>
          <p:cNvPr id="30" name="Titre 29"/>
          <p:cNvSpPr>
            <a:spLocks noGrp="1"/>
          </p:cNvSpPr>
          <p:nvPr>
            <p:ph type="title"/>
          </p:nvPr>
        </p:nvSpPr>
        <p:spPr>
          <a:xfrm>
            <a:off x="301752" y="457200"/>
            <a:ext cx="8686800" cy="841248"/>
          </a:xfrm>
        </p:spPr>
        <p:txBody>
          <a:bodyPr/>
          <a:lstStyle/>
          <a:p>
            <a:r>
              <a:rPr kumimoji="0" lang="fr-CA" smtClean="0"/>
              <a:t>Cliquez et modifiez le titre</a:t>
            </a:r>
            <a:endParaRPr kumimoji="0" lang="en-US"/>
          </a:p>
        </p:txBody>
      </p:sp>
      <p:sp>
        <p:nvSpPr>
          <p:cNvPr id="12" name="Espace réservé de la date 11"/>
          <p:cNvSpPr>
            <a:spLocks noGrp="1"/>
          </p:cNvSpPr>
          <p:nvPr>
            <p:ph type="dt" sz="half" idx="10"/>
          </p:nvPr>
        </p:nvSpPr>
        <p:spPr/>
        <p:txBody>
          <a:bodyPr/>
          <a:lstStyle/>
          <a:p>
            <a:fld id="{6C5457CE-5981-4F49-8328-14513FECEEFF}" type="datetimeFigureOut">
              <a:rPr lang="fr-FR" smtClean="0"/>
              <a:pPr/>
              <a:t>27/05/13</a:t>
            </a:fld>
            <a:endParaRPr lang="fr-FR" dirty="0"/>
          </a:p>
        </p:txBody>
      </p:sp>
      <p:sp>
        <p:nvSpPr>
          <p:cNvPr id="21" name="Espace réservé du pied de page 20"/>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A9CC3FA-B3D7-0041-ABB9-8A32A2229F87}" type="slidenum">
              <a:rPr lang="fr-FR" smtClean="0"/>
              <a:pPr/>
              <a:t>‹#›</a:t>
            </a:fld>
            <a:endParaRPr lang="fr-F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Vide">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6C5457CE-5981-4F49-8328-14513FECEEFF}" type="datetimeFigureOut">
              <a:rPr lang="fr-FR" smtClean="0"/>
              <a:pPr/>
              <a:t>27/05/13</a:t>
            </a:fld>
            <a:endParaRPr lang="fr-FR" dirty="0"/>
          </a:p>
        </p:txBody>
      </p:sp>
      <p:sp>
        <p:nvSpPr>
          <p:cNvPr id="24" name="Espace réservé du pied de page 23"/>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BA9CC3FA-B3D7-0041-ABB9-8A32A2229F87}" type="slidenum">
              <a:rPr lang="fr-FR" smtClean="0"/>
              <a:pPr/>
              <a:t>‹#›</a:t>
            </a:fld>
            <a:endParaRPr lang="fr-F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Tx" preserve="1">
  <p:cSld name="Contenu avec légende">
    <p:spTree>
      <p:nvGrpSpPr>
        <p:cNvPr id="1" name=""/>
        <p:cNvGrpSpPr/>
        <p:nvPr/>
      </p:nvGrpSpPr>
      <p:grpSpPr>
        <a:xfrm>
          <a:off x="0" y="0"/>
          <a:ext cx="0" cy="0"/>
          <a:chOff x="0" y="0"/>
          <a:chExt cx="0" cy="0"/>
        </a:xfrm>
      </p:grpSpPr>
      <p:sp>
        <p:nvSpPr>
          <p:cNvPr id="8" name="Connecteur droit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Titre 11"/>
          <p:cNvSpPr>
            <a:spLocks noGrp="1"/>
          </p:cNvSpPr>
          <p:nvPr>
            <p:ph type="title"/>
          </p:nvPr>
        </p:nvSpPr>
        <p:spPr>
          <a:xfrm>
            <a:off x="457200" y="5486400"/>
            <a:ext cx="8458200" cy="520700"/>
          </a:xfrm>
        </p:spPr>
        <p:txBody>
          <a:bodyPr anchor="ctr"/>
          <a:lstStyle>
            <a:lvl1pPr algn="l">
              <a:buNone/>
              <a:defRPr sz="2000" b="1"/>
            </a:lvl1pPr>
          </a:lstStyle>
          <a:p>
            <a:r>
              <a:rPr kumimoji="0" lang="fr-CA" smtClean="0"/>
              <a:t>Cliquez et modifiez le titre</a:t>
            </a:r>
            <a:endParaRPr kumimoji="0" lang="en-US"/>
          </a:p>
        </p:txBody>
      </p:sp>
      <p:sp>
        <p:nvSpPr>
          <p:cNvPr id="26" name="Espace réservé du texte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fr-CA" smtClean="0"/>
              <a:t>Cliquez pour modifier les styles du texte du masque</a:t>
            </a:r>
          </a:p>
        </p:txBody>
      </p:sp>
      <p:sp>
        <p:nvSpPr>
          <p:cNvPr id="14" name="Espace réservé du contenu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fr-CA" smtClean="0"/>
              <a:t>Cliquez pour modifier les styles du texte du masque</a:t>
            </a:r>
          </a:p>
          <a:p>
            <a:pPr lvl="1" eaLnBrk="1" latinLnBrk="0" hangingPunct="1"/>
            <a:r>
              <a:rPr lang="fr-CA" smtClean="0"/>
              <a:t>Deuxième niveau</a:t>
            </a:r>
          </a:p>
          <a:p>
            <a:pPr lvl="2" eaLnBrk="1" latinLnBrk="0" hangingPunct="1"/>
            <a:r>
              <a:rPr lang="fr-CA" smtClean="0"/>
              <a:t>Troisième niveau</a:t>
            </a:r>
          </a:p>
          <a:p>
            <a:pPr lvl="3" eaLnBrk="1" latinLnBrk="0" hangingPunct="1"/>
            <a:r>
              <a:rPr lang="fr-CA" smtClean="0"/>
              <a:t>Quatrième niveau</a:t>
            </a:r>
          </a:p>
          <a:p>
            <a:pPr lvl="4" eaLnBrk="1" latinLnBrk="0" hangingPunct="1"/>
            <a:r>
              <a:rPr lang="fr-CA" smtClean="0"/>
              <a:t>Cinquième niveau</a:t>
            </a:r>
            <a:endParaRPr kumimoji="0" lang="en-US"/>
          </a:p>
        </p:txBody>
      </p:sp>
      <p:sp>
        <p:nvSpPr>
          <p:cNvPr id="25" name="Espace réservé de la date 24"/>
          <p:cNvSpPr>
            <a:spLocks noGrp="1"/>
          </p:cNvSpPr>
          <p:nvPr>
            <p:ph type="dt" sz="half" idx="10"/>
          </p:nvPr>
        </p:nvSpPr>
        <p:spPr/>
        <p:txBody>
          <a:bodyPr/>
          <a:lstStyle/>
          <a:p>
            <a:fld id="{6C5457CE-5981-4F49-8328-14513FECEEFF}" type="datetimeFigureOut">
              <a:rPr lang="fr-FR" smtClean="0"/>
              <a:pPr/>
              <a:t>27/05/13</a:t>
            </a:fld>
            <a:endParaRPr lang="fr-FR" dirty="0"/>
          </a:p>
        </p:txBody>
      </p:sp>
      <p:sp>
        <p:nvSpPr>
          <p:cNvPr id="29" name="Espace réservé du pied de page 28"/>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BA9CC3FA-B3D7-0041-ABB9-8A32A2229F87}" type="slidenum">
              <a:rPr lang="fr-FR" smtClean="0"/>
              <a:pPr/>
              <a:t>‹#›</a:t>
            </a:fld>
            <a:endParaRPr lang="fr-F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Image avec légende">
    <p:spTree>
      <p:nvGrpSpPr>
        <p:cNvPr id="1" name=""/>
        <p:cNvGrpSpPr/>
        <p:nvPr/>
      </p:nvGrpSpPr>
      <p:grpSpPr>
        <a:xfrm>
          <a:off x="0" y="0"/>
          <a:ext cx="0" cy="0"/>
          <a:chOff x="0" y="0"/>
          <a:chExt cx="0" cy="0"/>
        </a:xfrm>
      </p:grpSpPr>
      <p:sp>
        <p:nvSpPr>
          <p:cNvPr id="13" name="Espace réservé pour une image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fr-CA" dirty="0" smtClean="0"/>
              <a:t>Cliquez sur l'icône pour ajouter une image</a:t>
            </a:r>
            <a:endParaRPr kumimoji="0" lang="en-US" dirty="0"/>
          </a:p>
        </p:txBody>
      </p:sp>
      <p:sp>
        <p:nvSpPr>
          <p:cNvPr id="7" name="Espace réservé de la date 6"/>
          <p:cNvSpPr>
            <a:spLocks noGrp="1"/>
          </p:cNvSpPr>
          <p:nvPr>
            <p:ph type="dt" sz="half" idx="10"/>
          </p:nvPr>
        </p:nvSpPr>
        <p:spPr/>
        <p:txBody>
          <a:bodyPr/>
          <a:lstStyle/>
          <a:p>
            <a:fld id="{6C5457CE-5981-4F49-8328-14513FECEEFF}" type="datetimeFigureOut">
              <a:rPr lang="fr-FR" smtClean="0"/>
              <a:pPr/>
              <a:t>27/05/13</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31" name="Espace réservé du numéro de diapositive 30"/>
          <p:cNvSpPr>
            <a:spLocks noGrp="1"/>
          </p:cNvSpPr>
          <p:nvPr>
            <p:ph type="sldNum" sz="quarter" idx="12"/>
          </p:nvPr>
        </p:nvSpPr>
        <p:spPr/>
        <p:txBody>
          <a:bodyPr/>
          <a:lstStyle/>
          <a:p>
            <a:fld id="{BA9CC3FA-B3D7-0041-ABB9-8A32A2229F87}" type="slidenum">
              <a:rPr lang="fr-FR" smtClean="0"/>
              <a:pPr/>
              <a:t>‹#›</a:t>
            </a:fld>
            <a:endParaRPr lang="fr-FR" dirty="0"/>
          </a:p>
        </p:txBody>
      </p:sp>
      <p:sp>
        <p:nvSpPr>
          <p:cNvPr id="17" name="Titre 16"/>
          <p:cNvSpPr>
            <a:spLocks noGrp="1"/>
          </p:cNvSpPr>
          <p:nvPr>
            <p:ph type="title"/>
          </p:nvPr>
        </p:nvSpPr>
        <p:spPr>
          <a:xfrm>
            <a:off x="381000" y="4993760"/>
            <a:ext cx="5867400" cy="522288"/>
          </a:xfrm>
        </p:spPr>
        <p:txBody>
          <a:bodyPr anchor="ctr"/>
          <a:lstStyle>
            <a:lvl1pPr algn="l">
              <a:buNone/>
              <a:defRPr sz="2000" b="1"/>
            </a:lvl1pPr>
          </a:lstStyle>
          <a:p>
            <a:r>
              <a:rPr kumimoji="0" lang="fr-CA" smtClean="0"/>
              <a:t>Cliquez et modifiez le titre</a:t>
            </a:r>
            <a:endParaRPr kumimoji="0" lang="en-US"/>
          </a:p>
        </p:txBody>
      </p:sp>
      <p:sp>
        <p:nvSpPr>
          <p:cNvPr id="26" name="Espace réservé du texte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fr-CA" smtClean="0"/>
              <a:t>Cliquez pour modifier les styles du texte du masque</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2"/>
      </p:bgRef>
    </p:bg>
    <p:spTree>
      <p:nvGrpSpPr>
        <p:cNvPr id="1" name=""/>
        <p:cNvGrpSpPr/>
        <p:nvPr/>
      </p:nvGrpSpPr>
      <p:grpSpPr>
        <a:xfrm>
          <a:off x="0" y="0"/>
          <a:ext cx="0" cy="0"/>
          <a:chOff x="0" y="0"/>
          <a:chExt cx="0" cy="0"/>
        </a:xfrm>
      </p:grpSpPr>
      <p:sp>
        <p:nvSpPr>
          <p:cNvPr id="7" name="Connecteur droit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8" name="Espace réservé du texte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fr-CA" smtClean="0"/>
              <a:t>Cliquez pour modifier les styles du texte du masque</a:t>
            </a:r>
          </a:p>
          <a:p>
            <a:pPr lvl="1" eaLnBrk="1" latinLnBrk="0" hangingPunct="1"/>
            <a:r>
              <a:rPr kumimoji="0" lang="fr-CA" smtClean="0"/>
              <a:t>Deuxième niveau</a:t>
            </a:r>
          </a:p>
          <a:p>
            <a:pPr lvl="2" eaLnBrk="1" latinLnBrk="0" hangingPunct="1"/>
            <a:r>
              <a:rPr kumimoji="0" lang="fr-CA" smtClean="0"/>
              <a:t>Troisième niveau</a:t>
            </a:r>
          </a:p>
          <a:p>
            <a:pPr lvl="3" eaLnBrk="1" latinLnBrk="0" hangingPunct="1"/>
            <a:r>
              <a:rPr kumimoji="0" lang="fr-CA" smtClean="0"/>
              <a:t>Quatrième niveau</a:t>
            </a:r>
          </a:p>
          <a:p>
            <a:pPr lvl="4" eaLnBrk="1" latinLnBrk="0" hangingPunct="1"/>
            <a:r>
              <a:rPr kumimoji="0" lang="fr-CA" smtClean="0"/>
              <a:t>Cinquième niveau</a:t>
            </a:r>
            <a:endParaRPr kumimoji="0" lang="en-US"/>
          </a:p>
        </p:txBody>
      </p:sp>
      <p:sp>
        <p:nvSpPr>
          <p:cNvPr id="11" name="Espace réservé de la date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6C5457CE-5981-4F49-8328-14513FECEEFF}" type="datetimeFigureOut">
              <a:rPr lang="fr-FR" smtClean="0"/>
              <a:pPr/>
              <a:t>27/05/13</a:t>
            </a:fld>
            <a:endParaRPr lang="fr-FR" dirty="0"/>
          </a:p>
        </p:txBody>
      </p:sp>
      <p:sp>
        <p:nvSpPr>
          <p:cNvPr id="28" name="Espace réservé du pied de page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fr-FR" dirty="0"/>
          </a:p>
        </p:txBody>
      </p:sp>
      <p:sp>
        <p:nvSpPr>
          <p:cNvPr id="5" name="Espace réservé du numéro de diapositive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BA9CC3FA-B3D7-0041-ABB9-8A32A2229F87}" type="slidenum">
              <a:rPr lang="fr-FR" smtClean="0"/>
              <a:pPr/>
              <a:t>‹#›</a:t>
            </a:fld>
            <a:endParaRPr lang="fr-FR" dirty="0"/>
          </a:p>
        </p:txBody>
      </p:sp>
      <p:sp>
        <p:nvSpPr>
          <p:cNvPr id="10" name="Espace réservé du titre 9"/>
          <p:cNvSpPr>
            <a:spLocks noGrp="1"/>
          </p:cNvSpPr>
          <p:nvPr>
            <p:ph type="title"/>
          </p:nvPr>
        </p:nvSpPr>
        <p:spPr>
          <a:xfrm>
            <a:off x="304800" y="457200"/>
            <a:ext cx="8686800" cy="838200"/>
          </a:xfrm>
          <a:prstGeom prst="rect">
            <a:avLst/>
          </a:prstGeom>
        </p:spPr>
        <p:txBody>
          <a:bodyPr vert="horz" anchor="ctr">
            <a:normAutofit/>
          </a:bodyPr>
          <a:lstStyle/>
          <a:p>
            <a:r>
              <a:rPr kumimoji="0" lang="fr-CA" smtClean="0"/>
              <a:t>Cliquez et modifiez le titre</a:t>
            </a:r>
            <a:endParaRPr kumimoji="0" lang="en-US"/>
          </a:p>
        </p:txBody>
      </p:sp>
      <p:sp>
        <p:nvSpPr>
          <p:cNvPr id="9" name="Connecteur droit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necteur droit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chart" Target="../charts/chart1.xml"/><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image" Target="../media/image27.png"/><Relationship Id="rId5" Type="http://schemas.openxmlformats.org/officeDocument/2006/relationships/image" Target="../media/image26.png"/><Relationship Id="rId1" Type="http://schemas.openxmlformats.org/officeDocument/2006/relationships/video" Target="file://localhost/Volumes/OSSUR%20ISPO/Video/SYMBIONIC%20LEG%20by%20Ossur%20-%20Randy%20Tweten's%20story.mp4" TargetMode="External"/><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9.jpeg"/></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1.jpeg"/></Relationships>
</file>

<file path=ppt/slides/_rels/slide38.xml.rels><?xml version="1.0" encoding="UTF-8" standalone="yes"?>
<Relationships xmlns="http://schemas.openxmlformats.org/package/2006/relationships"><Relationship Id="rId3" Type="http://schemas.openxmlformats.org/officeDocument/2006/relationships/hyperlink" Target="http://www.youtube.com/watch?v=INT-o8coMXM" TargetMode="External"/><Relationship Id="rId4"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hyperlink" Target="http://www.csp.org.uk/sites/files/csp/secure/guidance_v.8_0.pdf"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3.xml"/><Relationship Id="rId3" Type="http://schemas.openxmlformats.org/officeDocument/2006/relationships/image" Target="../media/image3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re 8"/>
          <p:cNvSpPr>
            <a:spLocks noGrp="1"/>
          </p:cNvSpPr>
          <p:nvPr>
            <p:ph type="ctrTitle"/>
          </p:nvPr>
        </p:nvSpPr>
        <p:spPr/>
        <p:txBody>
          <a:bodyPr/>
          <a:lstStyle/>
          <a:p>
            <a:r>
              <a:rPr lang="fr-FR" dirty="0" smtClean="0"/>
              <a:t>International society for prosthetics and orthotics</a:t>
            </a:r>
            <a:endParaRPr lang="fr-FR" dirty="0"/>
          </a:p>
        </p:txBody>
      </p:sp>
      <p:sp>
        <p:nvSpPr>
          <p:cNvPr id="13" name="Sous-titre 12"/>
          <p:cNvSpPr>
            <a:spLocks noGrp="1"/>
          </p:cNvSpPr>
          <p:nvPr>
            <p:ph type="subTitle" idx="1"/>
          </p:nvPr>
        </p:nvSpPr>
        <p:spPr>
          <a:xfrm>
            <a:off x="4325913" y="5943600"/>
            <a:ext cx="4818088" cy="914400"/>
          </a:xfrm>
        </p:spPr>
        <p:txBody>
          <a:bodyPr>
            <a:normAutofit fontScale="77500" lnSpcReduction="20000"/>
          </a:bodyPr>
          <a:lstStyle/>
          <a:p>
            <a:r>
              <a:rPr lang="fr-FR" dirty="0" smtClean="0"/>
              <a:t>Retour sur le congrès international</a:t>
            </a:r>
          </a:p>
          <a:p>
            <a:r>
              <a:rPr lang="fr-FR" dirty="0" smtClean="0"/>
              <a:t>Marie Danielle Allard-Breton, ergothérapeute</a:t>
            </a:r>
          </a:p>
          <a:p>
            <a:r>
              <a:rPr lang="fr-FR" dirty="0" smtClean="0"/>
              <a:t>Hôpital de Réadaptation Villa Medica</a:t>
            </a:r>
            <a:endParaRPr lang="fr-FR" dirty="0"/>
          </a:p>
        </p:txBody>
      </p:sp>
      <p:pic>
        <p:nvPicPr>
          <p:cNvPr id="8" name="Espace réservé du contenu 7" descr="IMG_2613.JPG"/>
          <p:cNvPicPr>
            <a:picLocks noGrp="1" noChangeAspect="1"/>
          </p:cNvPicPr>
          <p:nvPr>
            <p:ph sz="half" idx="4294967295"/>
          </p:nvPr>
        </p:nvPicPr>
        <p:blipFill>
          <a:blip r:embed="rId3"/>
          <a:srcRect t="-9929" b="-9929"/>
          <a:stretch>
            <a:fillRect/>
          </a:stretch>
        </p:blipFill>
        <p:spPr>
          <a:xfrm>
            <a:off x="2819400" y="-379413"/>
            <a:ext cx="6324600" cy="5684838"/>
          </a:xfrm>
        </p:spPr>
      </p:pic>
      <p:pic>
        <p:nvPicPr>
          <p:cNvPr id="6" name="Image 5" descr="DownloadedFile.jpeg"/>
          <p:cNvPicPr>
            <a:picLocks noChangeAspect="1"/>
          </p:cNvPicPr>
          <p:nvPr/>
        </p:nvPicPr>
        <p:blipFill>
          <a:blip r:embed="rId4"/>
          <a:stretch>
            <a:fillRect/>
          </a:stretch>
        </p:blipFill>
        <p:spPr>
          <a:xfrm>
            <a:off x="381000" y="296722"/>
            <a:ext cx="2438400" cy="24384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Bandage élastique</a:t>
            </a:r>
            <a:endParaRPr lang="fr-FR" dirty="0"/>
          </a:p>
        </p:txBody>
      </p:sp>
      <p:pic>
        <p:nvPicPr>
          <p:cNvPr id="8" name="Espace réservé du contenu 7" descr="Picture 5.png"/>
          <p:cNvPicPr>
            <a:picLocks noGrp="1" noChangeAspect="1"/>
          </p:cNvPicPr>
          <p:nvPr>
            <p:ph idx="1"/>
          </p:nvPr>
        </p:nvPicPr>
        <p:blipFill>
          <a:blip r:embed="rId3"/>
          <a:srcRect l="-31481" r="-31481"/>
          <a:stretch>
            <a:fillRect/>
          </a:stretch>
        </p:blipFill>
        <p:spPr>
          <a:xfrm>
            <a:off x="-512487" y="1554162"/>
            <a:ext cx="9504087" cy="4525963"/>
          </a:xfrm>
        </p:spPr>
      </p:pic>
      <p:sp>
        <p:nvSpPr>
          <p:cNvPr id="5" name="ZoneTexte 4"/>
          <p:cNvSpPr txBox="1"/>
          <p:nvPr/>
        </p:nvSpPr>
        <p:spPr>
          <a:xfrm>
            <a:off x="4987049" y="6550223"/>
            <a:ext cx="4156951" cy="307777"/>
          </a:xfrm>
          <a:prstGeom prst="rect">
            <a:avLst/>
          </a:prstGeom>
          <a:noFill/>
        </p:spPr>
        <p:txBody>
          <a:bodyPr wrap="square" rtlCol="0">
            <a:spAutoFit/>
          </a:bodyPr>
          <a:lstStyle/>
          <a:p>
            <a:r>
              <a:rPr lang="fr-FR" sz="1400" dirty="0" smtClean="0">
                <a:solidFill>
                  <a:schemeClr val="tx2">
                    <a:lumMod val="75000"/>
                  </a:schemeClr>
                </a:solidFill>
              </a:rPr>
              <a:t>Johannesson, A., Emmelot, K., &amp; Möller, S. (2013)</a:t>
            </a:r>
            <a:endParaRPr lang="fr-FR" sz="1400" dirty="0">
              <a:solidFill>
                <a:schemeClr val="tx2">
                  <a:lumMod val="75000"/>
                </a:schemeClr>
              </a:solidFill>
              <a:cs typeface="Franklin Gothic Book (Corp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Réducteur de moignon</a:t>
            </a:r>
            <a:endParaRPr lang="fr-FR" dirty="0"/>
          </a:p>
        </p:txBody>
      </p:sp>
      <p:pic>
        <p:nvPicPr>
          <p:cNvPr id="4" name="Espace réservé du contenu 3" descr="Picture 6.png"/>
          <p:cNvPicPr>
            <a:picLocks noGrp="1" noChangeAspect="1"/>
          </p:cNvPicPr>
          <p:nvPr>
            <p:ph idx="1"/>
          </p:nvPr>
        </p:nvPicPr>
        <p:blipFill>
          <a:blip r:embed="rId3"/>
          <a:srcRect l="-67205" r="-67205"/>
          <a:stretch>
            <a:fillRect/>
          </a:stretch>
        </p:blipFill>
        <p:spPr>
          <a:xfrm>
            <a:off x="2874386" y="1295400"/>
            <a:ext cx="8686800" cy="4525963"/>
          </a:xfrm>
        </p:spPr>
      </p:pic>
      <p:sp>
        <p:nvSpPr>
          <p:cNvPr id="5" name="Espace réservé du contenu 2"/>
          <p:cNvSpPr txBox="1">
            <a:spLocks/>
          </p:cNvSpPr>
          <p:nvPr/>
        </p:nvSpPr>
        <p:spPr>
          <a:xfrm>
            <a:off x="304800" y="1554162"/>
            <a:ext cx="5042894" cy="4525963"/>
          </a:xfrm>
          <a:prstGeom prst="rect">
            <a:avLst/>
          </a:prstGeom>
        </p:spPr>
        <p:txBody>
          <a:bodyPr vert="horz">
            <a:normAutofit lnSpcReduction="10000"/>
          </a:bodyPr>
          <a:lstStyle/>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fr-FR" sz="3200" b="0" i="0" u="none" strike="noStrike" kern="1200" cap="none" spc="0" normalizeH="0" baseline="0" noProof="0" dirty="0" smtClean="0">
                <a:ln>
                  <a:noFill/>
                </a:ln>
                <a:solidFill>
                  <a:schemeClr val="tx2"/>
                </a:solidFill>
                <a:effectLst/>
                <a:uLnTx/>
                <a:uFillTx/>
                <a:latin typeface="+mn-lt"/>
                <a:ea typeface="+mn-ea"/>
                <a:cs typeface="+mn-cs"/>
              </a:rPr>
              <a:t>Compression</a:t>
            </a:r>
            <a:r>
              <a:rPr kumimoji="0" lang="fr-FR" sz="3200" b="0" i="0" u="none" strike="noStrike" kern="1200" cap="none" spc="0" normalizeH="0" noProof="0" dirty="0" smtClean="0">
                <a:ln>
                  <a:noFill/>
                </a:ln>
                <a:solidFill>
                  <a:schemeClr val="tx2"/>
                </a:solidFill>
                <a:effectLst/>
                <a:uLnTx/>
                <a:uFillTx/>
                <a:latin typeface="+mn-lt"/>
                <a:ea typeface="+mn-ea"/>
                <a:cs typeface="+mn-cs"/>
              </a:rPr>
              <a:t> constante</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lang="fr-FR" sz="3200" dirty="0" smtClean="0">
                <a:solidFill>
                  <a:schemeClr val="tx2"/>
                </a:solidFill>
              </a:rPr>
              <a:t>Une seule utilisation et application par le thérapeute (?) </a:t>
            </a:r>
            <a:r>
              <a:rPr lang="fr-FR" sz="1400" dirty="0" smtClean="0">
                <a:solidFill>
                  <a:schemeClr val="tx2"/>
                </a:solidFill>
              </a:rPr>
              <a:t>(Johanesson, 2013)</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lang="fr-FR" sz="3200" dirty="0" smtClean="0">
                <a:solidFill>
                  <a:schemeClr val="tx2"/>
                </a:solidFill>
              </a:rPr>
              <a:t>Permet de donner une forme au moignon</a:t>
            </a:r>
          </a:p>
          <a:p>
            <a:pPr marL="342900" lvl="0" indent="-342900" defTabSz="914400">
              <a:spcBef>
                <a:spcPct val="20000"/>
              </a:spcBef>
              <a:buClr>
                <a:schemeClr val="accent1"/>
              </a:buClr>
              <a:buSzPct val="70000"/>
              <a:buFont typeface="Wingdings 2"/>
              <a:buChar char=""/>
              <a:defRPr/>
            </a:pPr>
            <a:r>
              <a:rPr lang="fr-FR" sz="3200" dirty="0" smtClean="0">
                <a:solidFill>
                  <a:schemeClr val="tx2"/>
                </a:solidFill>
              </a:rPr>
              <a:t>Facile à mettre et enlever</a:t>
            </a:r>
          </a:p>
          <a:p>
            <a:pPr marL="342900" lvl="0" indent="-342900" defTabSz="914400">
              <a:spcBef>
                <a:spcPct val="20000"/>
              </a:spcBef>
              <a:buClr>
                <a:schemeClr val="accent1"/>
              </a:buClr>
              <a:buSzPct val="70000"/>
              <a:buFont typeface="Wingdings 2"/>
              <a:buChar char=""/>
              <a:defRPr/>
            </a:pPr>
            <a:r>
              <a:rPr lang="fr-FR" sz="3200" dirty="0" smtClean="0">
                <a:solidFill>
                  <a:schemeClr val="tx2"/>
                </a:solidFill>
              </a:rPr>
              <a:t>Attendre que la plaie soit guérie (?) </a:t>
            </a:r>
            <a:r>
              <a:rPr lang="fr-FR" sz="1400" dirty="0" smtClean="0">
                <a:solidFill>
                  <a:schemeClr val="tx2"/>
                </a:solidFill>
              </a:rPr>
              <a:t>(Graf, 2003) </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endParaRPr kumimoji="0" lang="fr-FR" sz="3200" b="0" i="0" u="none" strike="noStrike" kern="1200" cap="none" spc="0" normalizeH="0" noProof="0" dirty="0" smtClean="0">
              <a:ln>
                <a:noFill/>
              </a:ln>
              <a:solidFill>
                <a:schemeClr val="tx2"/>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endParaRPr kumimoji="0" lang="fr-FR" sz="3200" b="0" i="0" u="none" strike="noStrike" kern="1200" cap="none" spc="0" normalizeH="0" baseline="0" noProof="0" dirty="0">
              <a:ln>
                <a:noFill/>
              </a:ln>
              <a:solidFill>
                <a:schemeClr val="tx2"/>
              </a:solidFill>
              <a:effectLst/>
              <a:uLnTx/>
              <a:uFillTx/>
              <a:latin typeface="+mn-lt"/>
              <a:ea typeface="+mn-ea"/>
              <a:cs typeface="+mn-cs"/>
            </a:endParaRPr>
          </a:p>
        </p:txBody>
      </p:sp>
      <p:sp>
        <p:nvSpPr>
          <p:cNvPr id="7" name="ZoneTexte 6"/>
          <p:cNvSpPr txBox="1"/>
          <p:nvPr/>
        </p:nvSpPr>
        <p:spPr>
          <a:xfrm>
            <a:off x="4544071" y="6080125"/>
            <a:ext cx="4599929" cy="738664"/>
          </a:xfrm>
          <a:prstGeom prst="rect">
            <a:avLst/>
          </a:prstGeom>
          <a:noFill/>
        </p:spPr>
        <p:txBody>
          <a:bodyPr wrap="square" rtlCol="0">
            <a:spAutoFit/>
          </a:bodyPr>
          <a:lstStyle/>
          <a:p>
            <a:r>
              <a:rPr lang="fr-FR" sz="1400" dirty="0" smtClean="0">
                <a:solidFill>
                  <a:schemeClr val="bg2">
                    <a:lumMod val="10000"/>
                  </a:schemeClr>
                </a:solidFill>
              </a:rPr>
              <a:t>Bouch, E., Burns, K., Geer, E., Fuller, M., &amp; Rose, A. (2012)</a:t>
            </a:r>
          </a:p>
          <a:p>
            <a:r>
              <a:rPr lang="fr-FR" sz="1400" dirty="0" smtClean="0">
                <a:solidFill>
                  <a:schemeClr val="bg2">
                    <a:lumMod val="10000"/>
                  </a:schemeClr>
                </a:solidFill>
              </a:rPr>
              <a:t>Johannesson, A., Emmelot, K., &amp; Möller, S. (2013)</a:t>
            </a:r>
          </a:p>
          <a:p>
            <a:r>
              <a:rPr lang="fr-FR" sz="1400" dirty="0" smtClean="0">
                <a:solidFill>
                  <a:schemeClr val="bg2">
                    <a:lumMod val="10000"/>
                  </a:schemeClr>
                </a:solidFill>
              </a:rPr>
              <a:t>ÖssurAcademy</a:t>
            </a:r>
            <a:endParaRPr lang="fr-FR" sz="1400" dirty="0">
              <a:solidFill>
                <a:schemeClr val="bg2">
                  <a:lumMod val="10000"/>
                </a:schemeClr>
              </a:solidFill>
              <a:cs typeface="Franklin Gothic Book (Corps)"/>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Prothèse Pneumatique</a:t>
            </a:r>
            <a:endParaRPr lang="fr-FR" dirty="0"/>
          </a:p>
        </p:txBody>
      </p:sp>
      <p:pic>
        <p:nvPicPr>
          <p:cNvPr id="4" name="Espace réservé du contenu 3" descr="Picture 2.png"/>
          <p:cNvPicPr>
            <a:picLocks noGrp="1" noChangeAspect="1"/>
          </p:cNvPicPr>
          <p:nvPr>
            <p:ph idx="1"/>
          </p:nvPr>
        </p:nvPicPr>
        <p:blipFill>
          <a:blip r:embed="rId3"/>
          <a:srcRect l="-59162" r="-59162"/>
          <a:stretch>
            <a:fillRect/>
          </a:stretch>
        </p:blipFill>
        <p:spPr>
          <a:xfrm>
            <a:off x="1719031" y="1008514"/>
            <a:ext cx="10246434" cy="5338558"/>
          </a:xfrm>
        </p:spPr>
      </p:pic>
      <p:sp>
        <p:nvSpPr>
          <p:cNvPr id="5" name="Espace réservé du contenu 2"/>
          <p:cNvSpPr txBox="1">
            <a:spLocks/>
          </p:cNvSpPr>
          <p:nvPr/>
        </p:nvSpPr>
        <p:spPr>
          <a:xfrm>
            <a:off x="304800" y="1554162"/>
            <a:ext cx="4151612" cy="5019714"/>
          </a:xfrm>
          <a:prstGeom prst="rect">
            <a:avLst/>
          </a:prstGeom>
        </p:spPr>
        <p:txBody>
          <a:bodyPr vert="horz">
            <a:normAutofit fontScale="85000" lnSpcReduction="10000"/>
          </a:bodyPr>
          <a:lstStyle/>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fr-FR" sz="3200" b="0" i="0" u="none" strike="noStrike" kern="1200" cap="none" spc="0" normalizeH="0" baseline="0" noProof="0" dirty="0" smtClean="0">
                <a:ln>
                  <a:noFill/>
                </a:ln>
                <a:solidFill>
                  <a:schemeClr val="tx2"/>
                </a:solidFill>
                <a:effectLst/>
                <a:uLnTx/>
                <a:uFillTx/>
                <a:latin typeface="+mn-lt"/>
                <a:ea typeface="+mn-ea"/>
                <a:cs typeface="+mn-cs"/>
              </a:rPr>
              <a:t>Compression</a:t>
            </a:r>
            <a:r>
              <a:rPr kumimoji="0" lang="fr-FR" sz="3200" b="0" i="0" u="none" strike="noStrike" kern="1200" cap="none" spc="0" normalizeH="0" noProof="0" dirty="0" smtClean="0">
                <a:ln>
                  <a:noFill/>
                </a:ln>
                <a:solidFill>
                  <a:schemeClr val="tx2"/>
                </a:solidFill>
                <a:effectLst/>
                <a:uLnTx/>
                <a:uFillTx/>
                <a:latin typeface="+mn-lt"/>
                <a:ea typeface="+mn-ea"/>
                <a:cs typeface="+mn-cs"/>
              </a:rPr>
              <a:t> entre 15 et 40 mm Hg</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lang="fr-FR" sz="3200" dirty="0" smtClean="0">
                <a:solidFill>
                  <a:schemeClr val="tx2"/>
                </a:solidFill>
              </a:rPr>
              <a:t>Utilisation en thérapie seulement</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lang="fr-FR" sz="3200" dirty="0" smtClean="0">
                <a:solidFill>
                  <a:schemeClr val="tx2"/>
                </a:solidFill>
              </a:rPr>
              <a:t>Peu coûteux et réutilisable</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lang="fr-FR" sz="3200" dirty="0" smtClean="0">
                <a:solidFill>
                  <a:schemeClr val="tx2"/>
                </a:solidFill>
              </a:rPr>
              <a:t>Permet la verticalisation</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lang="fr-FR" sz="3200" dirty="0" smtClean="0">
                <a:solidFill>
                  <a:schemeClr val="tx2"/>
                </a:solidFill>
              </a:rPr>
              <a:t>Si utilisé – de 10 jours post op, diminution temps avant le moulage de la prothèse.</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endParaRPr kumimoji="0" lang="fr-FR" sz="3200" b="0" i="0" u="none" strike="noStrike" kern="1200" cap="none" spc="0" normalizeH="0" noProof="0" dirty="0" smtClean="0">
              <a:ln>
                <a:noFill/>
              </a:ln>
              <a:solidFill>
                <a:schemeClr val="tx2"/>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endParaRPr kumimoji="0" lang="fr-FR" sz="3200" b="0" i="0" u="none" strike="noStrike" kern="1200" cap="none" spc="0" normalizeH="0" baseline="0" noProof="0" dirty="0">
              <a:ln>
                <a:noFill/>
              </a:ln>
              <a:solidFill>
                <a:schemeClr val="tx2"/>
              </a:solidFill>
              <a:effectLst/>
              <a:uLnTx/>
              <a:uFillTx/>
              <a:latin typeface="+mn-lt"/>
              <a:ea typeface="+mn-ea"/>
              <a:cs typeface="+mn-cs"/>
            </a:endParaRPr>
          </a:p>
        </p:txBody>
      </p:sp>
      <p:sp>
        <p:nvSpPr>
          <p:cNvPr id="8" name="ZoneTexte 7"/>
          <p:cNvSpPr txBox="1"/>
          <p:nvPr/>
        </p:nvSpPr>
        <p:spPr>
          <a:xfrm>
            <a:off x="4461685" y="6347072"/>
            <a:ext cx="5438330" cy="523220"/>
          </a:xfrm>
          <a:prstGeom prst="rect">
            <a:avLst/>
          </a:prstGeom>
          <a:noFill/>
        </p:spPr>
        <p:txBody>
          <a:bodyPr wrap="square" rtlCol="0">
            <a:spAutoFit/>
          </a:bodyPr>
          <a:lstStyle/>
          <a:p>
            <a:r>
              <a:rPr lang="fr-FR" sz="1400" dirty="0" smtClean="0">
                <a:solidFill>
                  <a:srgbClr val="2A2003"/>
                </a:solidFill>
              </a:rPr>
              <a:t>Bouch, E., Burns, K., Geer, E., Fuller, M., &amp; Rose, A. (2012)</a:t>
            </a:r>
          </a:p>
          <a:p>
            <a:r>
              <a:rPr lang="fr-FR" sz="1400" dirty="0" smtClean="0">
                <a:solidFill>
                  <a:srgbClr val="2A2003"/>
                </a:solidFill>
              </a:rPr>
              <a:t>Alsancak, S., Kose, S. K., &amp; Altinkaynak, H. (2011)</a:t>
            </a:r>
            <a:endParaRPr lang="fr-FR" sz="1400" dirty="0">
              <a:solidFill>
                <a:srgbClr val="2A2003"/>
              </a:solidFill>
              <a:cs typeface="Franklin Gothic Book (Corps)"/>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Appui moignon au fauteuil roulant</a:t>
            </a:r>
            <a:endParaRPr lang="fr-FR" dirty="0"/>
          </a:p>
        </p:txBody>
      </p:sp>
      <p:pic>
        <p:nvPicPr>
          <p:cNvPr id="4" name="Espace réservé du contenu 3" descr="Stump_Rest_Left_Side_for_18_Wheelchairs-SRL18.jpg"/>
          <p:cNvPicPr>
            <a:picLocks noGrp="1" noChangeAspect="1"/>
          </p:cNvPicPr>
          <p:nvPr>
            <p:ph idx="1"/>
          </p:nvPr>
        </p:nvPicPr>
        <p:blipFill>
          <a:blip r:embed="rId3"/>
          <a:srcRect l="-93662" r="-93662"/>
          <a:stretch>
            <a:fillRect/>
          </a:stretch>
        </p:blipFill>
        <p:spPr>
          <a:xfrm>
            <a:off x="-2391329" y="1295400"/>
            <a:ext cx="8686800" cy="4525963"/>
          </a:xfrm>
        </p:spPr>
      </p:pic>
      <p:sp>
        <p:nvSpPr>
          <p:cNvPr id="5" name="Espace réservé du contenu 2"/>
          <p:cNvSpPr txBox="1">
            <a:spLocks/>
          </p:cNvSpPr>
          <p:nvPr/>
        </p:nvSpPr>
        <p:spPr>
          <a:xfrm>
            <a:off x="3787950" y="1295400"/>
            <a:ext cx="4820074" cy="4841438"/>
          </a:xfrm>
          <a:prstGeom prst="rect">
            <a:avLst/>
          </a:prstGeom>
        </p:spPr>
        <p:txBody>
          <a:bodyPr vert="horz">
            <a:normAutofit lnSpcReduction="10000"/>
          </a:bodyPr>
          <a:lstStyle/>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fr-FR" sz="3200" b="0" i="0" u="none" strike="noStrike" kern="1200" cap="none" spc="0" normalizeH="0" baseline="0" noProof="0" dirty="0" smtClean="0">
                <a:ln>
                  <a:noFill/>
                </a:ln>
                <a:solidFill>
                  <a:schemeClr val="tx2"/>
                </a:solidFill>
                <a:effectLst/>
                <a:uLnTx/>
                <a:uFillTx/>
                <a:latin typeface="+mn-lt"/>
                <a:ea typeface="+mn-ea"/>
                <a:cs typeface="+mn-cs"/>
              </a:rPr>
              <a:t>Permet de faciliter la résorption de l’œdème et prévenir l’apparition d’une contracture</a:t>
            </a:r>
            <a:r>
              <a:rPr kumimoji="0" lang="fr-FR" sz="3200" b="0" i="0" u="none" strike="noStrike" kern="1200" cap="none" spc="0" normalizeH="0" noProof="0" dirty="0" smtClean="0">
                <a:ln>
                  <a:noFill/>
                </a:ln>
                <a:solidFill>
                  <a:schemeClr val="tx2"/>
                </a:solidFill>
                <a:effectLst/>
                <a:uLnTx/>
                <a:uFillTx/>
                <a:latin typeface="+mn-lt"/>
                <a:ea typeface="+mn-ea"/>
                <a:cs typeface="+mn-cs"/>
              </a:rPr>
              <a:t> au genou</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lang="fr-FR" sz="3200" dirty="0" smtClean="0">
                <a:solidFill>
                  <a:schemeClr val="tx2"/>
                </a:solidFill>
              </a:rPr>
              <a:t>Facilement combinable avec autres techniques</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lang="fr-FR" sz="3200" dirty="0" smtClean="0">
                <a:solidFill>
                  <a:schemeClr val="tx2"/>
                </a:solidFill>
              </a:rPr>
              <a:t>Peu coûteux</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lang="fr-FR" sz="3200" dirty="0" smtClean="0">
                <a:solidFill>
                  <a:schemeClr val="tx2"/>
                </a:solidFill>
              </a:rPr>
              <a:t>Augmente le confort et protège des traumas</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endParaRPr kumimoji="0" lang="fr-FR" sz="3200" b="0" i="0" u="none" strike="noStrike" kern="1200" cap="none" spc="0" normalizeH="0" noProof="0" dirty="0" smtClean="0">
              <a:ln>
                <a:noFill/>
              </a:ln>
              <a:solidFill>
                <a:schemeClr val="tx2"/>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endParaRPr kumimoji="0" lang="fr-FR" sz="3200" b="0" i="0" u="none" strike="noStrike" kern="1200" cap="none" spc="0" normalizeH="0" baseline="0" noProof="0" dirty="0">
              <a:ln>
                <a:noFill/>
              </a:ln>
              <a:solidFill>
                <a:schemeClr val="tx2"/>
              </a:solidFill>
              <a:effectLst/>
              <a:uLnTx/>
              <a:uFillTx/>
              <a:latin typeface="+mn-lt"/>
              <a:ea typeface="+mn-ea"/>
              <a:cs typeface="+mn-cs"/>
            </a:endParaRPr>
          </a:p>
        </p:txBody>
      </p:sp>
      <p:sp>
        <p:nvSpPr>
          <p:cNvPr id="6" name="ZoneTexte 5"/>
          <p:cNvSpPr txBox="1"/>
          <p:nvPr/>
        </p:nvSpPr>
        <p:spPr>
          <a:xfrm>
            <a:off x="4461685" y="6550223"/>
            <a:ext cx="5438330" cy="307777"/>
          </a:xfrm>
          <a:prstGeom prst="rect">
            <a:avLst/>
          </a:prstGeom>
          <a:noFill/>
        </p:spPr>
        <p:txBody>
          <a:bodyPr wrap="square" rtlCol="0">
            <a:spAutoFit/>
          </a:bodyPr>
          <a:lstStyle/>
          <a:p>
            <a:r>
              <a:rPr lang="fr-FR" sz="1400" dirty="0" smtClean="0">
                <a:solidFill>
                  <a:schemeClr val="tx2">
                    <a:lumMod val="75000"/>
                  </a:schemeClr>
                </a:solidFill>
              </a:rPr>
              <a:t>Bouch, E., Burns, K., Geer, E., Fuller, M., &amp; Rose, A. (2012)</a:t>
            </a:r>
            <a:endParaRPr lang="fr-FR" sz="1400" dirty="0">
              <a:solidFill>
                <a:schemeClr val="tx2">
                  <a:lumMod val="75000"/>
                </a:schemeClr>
              </a:solidFill>
              <a:cs typeface="Franklin Gothic Book (Corp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Manchon de silicone post-op</a:t>
            </a:r>
            <a:endParaRPr lang="fr-FR" dirty="0"/>
          </a:p>
        </p:txBody>
      </p:sp>
      <p:pic>
        <p:nvPicPr>
          <p:cNvPr id="4" name="Espace réservé du contenu 3" descr="Picture 7.png"/>
          <p:cNvPicPr>
            <a:picLocks noGrp="1" noChangeAspect="1"/>
          </p:cNvPicPr>
          <p:nvPr>
            <p:ph idx="1"/>
          </p:nvPr>
        </p:nvPicPr>
        <p:blipFill>
          <a:blip r:embed="rId3"/>
          <a:srcRect l="-2031" r="-2031"/>
          <a:stretch>
            <a:fillRect/>
          </a:stretch>
        </p:blipFill>
        <p:spPr>
          <a:xfrm>
            <a:off x="0" y="1295400"/>
            <a:ext cx="5020612" cy="4525963"/>
          </a:xfrm>
        </p:spPr>
      </p:pic>
      <p:sp>
        <p:nvSpPr>
          <p:cNvPr id="5" name="Espace réservé du contenu 2"/>
          <p:cNvSpPr txBox="1">
            <a:spLocks/>
          </p:cNvSpPr>
          <p:nvPr/>
        </p:nvSpPr>
        <p:spPr>
          <a:xfrm>
            <a:off x="4992388" y="1554162"/>
            <a:ext cx="4151612" cy="4525963"/>
          </a:xfrm>
          <a:prstGeom prst="rect">
            <a:avLst/>
          </a:prstGeom>
        </p:spPr>
        <p:txBody>
          <a:bodyPr vert="horz">
            <a:normAutofit/>
          </a:bodyPr>
          <a:lstStyle/>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fr-FR" sz="3200" b="0" i="0" u="none" strike="noStrike" kern="1200" cap="none" spc="0" normalizeH="0" noProof="0" dirty="0" smtClean="0">
                <a:ln>
                  <a:noFill/>
                </a:ln>
                <a:solidFill>
                  <a:schemeClr val="tx2"/>
                </a:solidFill>
                <a:effectLst/>
                <a:uLnTx/>
                <a:uFillTx/>
                <a:latin typeface="+mn-lt"/>
                <a:ea typeface="+mn-ea"/>
                <a:cs typeface="+mn-cs"/>
              </a:rPr>
              <a:t>Compression contrôlée</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lang="fr-FR" sz="3200" dirty="0" smtClean="0">
                <a:solidFill>
                  <a:schemeClr val="tx2"/>
                </a:solidFill>
              </a:rPr>
              <a:t>Sécuritaire (pas de point de pression)</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fr-FR" sz="3200" b="0" i="0" u="none" strike="noStrike" kern="1200" cap="none" spc="0" normalizeH="0" noProof="0" dirty="0" smtClean="0">
                <a:ln>
                  <a:noFill/>
                </a:ln>
                <a:solidFill>
                  <a:schemeClr val="tx2"/>
                </a:solidFill>
                <a:effectLst/>
                <a:uLnTx/>
                <a:uFillTx/>
                <a:latin typeface="+mn-lt"/>
                <a:ea typeface="+mn-ea"/>
                <a:cs typeface="+mn-cs"/>
              </a:rPr>
              <a:t>Autogéré par le patient</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lang="fr-FR" sz="3200" noProof="0" dirty="0" smtClean="0">
                <a:solidFill>
                  <a:schemeClr val="tx2"/>
                </a:solidFill>
              </a:rPr>
              <a:t>Réutilisable</a:t>
            </a:r>
          </a:p>
          <a:p>
            <a:pPr marL="342900" marR="0" lvl="0" indent="-342900" algn="l" defTabSz="914400" rtl="0" eaLnBrk="1" fontAlgn="auto" latinLnBrk="0" hangingPunct="1">
              <a:lnSpc>
                <a:spcPct val="100000"/>
              </a:lnSpc>
              <a:spcBef>
                <a:spcPct val="20000"/>
              </a:spcBef>
              <a:spcAft>
                <a:spcPts val="0"/>
              </a:spcAft>
              <a:buClr>
                <a:schemeClr val="accent1"/>
              </a:buClr>
              <a:buSzPct val="70000"/>
              <a:tabLst/>
              <a:defRPr/>
            </a:pPr>
            <a:endParaRPr kumimoji="0" lang="fr-FR" sz="3200" b="0" i="0" u="none" strike="noStrike" kern="1200" cap="none" spc="0" normalizeH="0" noProof="0" dirty="0" smtClean="0">
              <a:ln>
                <a:noFill/>
              </a:ln>
              <a:solidFill>
                <a:schemeClr val="tx2"/>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endParaRPr kumimoji="0" lang="fr-FR" sz="3200" b="0" i="0" u="none" strike="noStrike" kern="1200" cap="none" spc="0" normalizeH="0" baseline="0" noProof="0" dirty="0">
              <a:ln>
                <a:noFill/>
              </a:ln>
              <a:solidFill>
                <a:schemeClr val="tx2"/>
              </a:solidFill>
              <a:effectLst/>
              <a:uLnTx/>
              <a:uFillTx/>
              <a:latin typeface="+mn-lt"/>
              <a:ea typeface="+mn-ea"/>
              <a:cs typeface="+mn-cs"/>
            </a:endParaRPr>
          </a:p>
        </p:txBody>
      </p:sp>
      <p:sp>
        <p:nvSpPr>
          <p:cNvPr id="6" name="ZoneTexte 5"/>
          <p:cNvSpPr txBox="1"/>
          <p:nvPr/>
        </p:nvSpPr>
        <p:spPr>
          <a:xfrm>
            <a:off x="4544071" y="5903893"/>
            <a:ext cx="4599929" cy="954107"/>
          </a:xfrm>
          <a:prstGeom prst="rect">
            <a:avLst/>
          </a:prstGeom>
          <a:noFill/>
        </p:spPr>
        <p:txBody>
          <a:bodyPr wrap="square" rtlCol="0">
            <a:spAutoFit/>
          </a:bodyPr>
          <a:lstStyle/>
          <a:p>
            <a:r>
              <a:rPr lang="fr-FR" sz="1400" dirty="0" smtClean="0">
                <a:solidFill>
                  <a:srgbClr val="2A2003"/>
                </a:solidFill>
              </a:rPr>
              <a:t>Bouch, E., Burns, K., Geer, E., Fuller, M., &amp; Rose, A. (2012)</a:t>
            </a:r>
          </a:p>
          <a:p>
            <a:r>
              <a:rPr lang="fr-FR" sz="1400" dirty="0" smtClean="0">
                <a:solidFill>
                  <a:srgbClr val="2A2003"/>
                </a:solidFill>
              </a:rPr>
              <a:t>Johannesson, A., Emmelot, K., &amp; Möller, S. (2013)</a:t>
            </a:r>
          </a:p>
          <a:p>
            <a:r>
              <a:rPr lang="fr-FR" sz="1400" dirty="0" smtClean="0">
                <a:solidFill>
                  <a:srgbClr val="2A2003"/>
                </a:solidFill>
              </a:rPr>
              <a:t>Össur. (2003). Compression therapy with Iceross Post-op - Technical Manual. In Össur (Ed.).</a:t>
            </a:r>
            <a:endParaRPr lang="fr-FR" sz="1400" dirty="0">
              <a:solidFill>
                <a:srgbClr val="2A2003"/>
              </a:solidFill>
              <a:cs typeface="Franklin Gothic Book (Corp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Non removable rigid dressing</a:t>
            </a:r>
            <a:endParaRPr lang="fr-FR" dirty="0"/>
          </a:p>
        </p:txBody>
      </p:sp>
      <p:pic>
        <p:nvPicPr>
          <p:cNvPr id="4" name="Espace réservé du contenu 3" descr="Picture 12.png"/>
          <p:cNvPicPr>
            <a:picLocks noGrp="1" noChangeAspect="1"/>
          </p:cNvPicPr>
          <p:nvPr>
            <p:ph idx="1"/>
          </p:nvPr>
        </p:nvPicPr>
        <p:blipFill>
          <a:blip r:embed="rId3"/>
          <a:srcRect l="-11069" r="-11069"/>
          <a:stretch>
            <a:fillRect/>
          </a:stretch>
        </p:blipFill>
        <p:spPr>
          <a:xfrm>
            <a:off x="4211309" y="1113957"/>
            <a:ext cx="5315059" cy="3660369"/>
          </a:xfrm>
        </p:spPr>
      </p:pic>
      <p:sp>
        <p:nvSpPr>
          <p:cNvPr id="5" name="Espace réservé du contenu 2"/>
          <p:cNvSpPr txBox="1">
            <a:spLocks/>
          </p:cNvSpPr>
          <p:nvPr/>
        </p:nvSpPr>
        <p:spPr>
          <a:xfrm>
            <a:off x="0" y="1554162"/>
            <a:ext cx="4445138" cy="4841438"/>
          </a:xfrm>
          <a:prstGeom prst="rect">
            <a:avLst/>
          </a:prstGeom>
        </p:spPr>
        <p:txBody>
          <a:bodyPr vert="horz">
            <a:normAutofit fontScale="92500" lnSpcReduction="20000"/>
          </a:bodyPr>
          <a:lstStyle/>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lang="fr-FR" sz="3200" dirty="0" smtClean="0">
                <a:solidFill>
                  <a:schemeClr val="tx2"/>
                </a:solidFill>
              </a:rPr>
              <a:t>Plâtre de Paris</a:t>
            </a:r>
            <a:endParaRPr kumimoji="0" lang="fr-FR" sz="3200" b="0" i="0" u="none" strike="noStrike" kern="1200" cap="none" spc="0" normalizeH="0" noProof="0" dirty="0" smtClean="0">
              <a:ln>
                <a:noFill/>
              </a:ln>
              <a:solidFill>
                <a:schemeClr val="tx2"/>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lang="fr-FR" sz="3200" dirty="0" smtClean="0">
                <a:solidFill>
                  <a:schemeClr val="tx2"/>
                </a:solidFill>
              </a:rPr>
              <a:t>Refait aux 5-21 jours avec inspection moignon et plaie</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lang="fr-FR" sz="3200" dirty="0" smtClean="0">
                <a:solidFill>
                  <a:schemeClr val="tx2"/>
                </a:solidFill>
              </a:rPr>
              <a:t>Selon certaines écoles de pensées, minimise le risque d’infections car traitement « occlusif » de la plaie</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fr-FR" sz="3200" b="0" i="0" u="none" strike="noStrike" kern="1200" cap="none" spc="0" normalizeH="0" baseline="0" noProof="0" dirty="0" smtClean="0">
                <a:ln>
                  <a:noFill/>
                </a:ln>
                <a:solidFill>
                  <a:schemeClr val="tx2"/>
                </a:solidFill>
                <a:effectLst/>
                <a:uLnTx/>
                <a:uFillTx/>
                <a:latin typeface="+mn-lt"/>
                <a:ea typeface="+mn-ea"/>
                <a:cs typeface="+mn-cs"/>
              </a:rPr>
              <a:t>Besoin</a:t>
            </a:r>
            <a:r>
              <a:rPr kumimoji="0" lang="fr-FR" sz="3200" b="0" i="0" u="none" strike="noStrike" kern="1200" cap="none" spc="0" normalizeH="0" noProof="0" dirty="0" smtClean="0">
                <a:ln>
                  <a:noFill/>
                </a:ln>
                <a:solidFill>
                  <a:schemeClr val="tx2"/>
                </a:solidFill>
                <a:effectLst/>
                <a:uLnTx/>
                <a:uFillTx/>
                <a:latin typeface="+mn-lt"/>
                <a:ea typeface="+mn-ea"/>
                <a:cs typeface="+mn-cs"/>
              </a:rPr>
              <a:t> d’une équipe et de matériel dans la salle d’opération</a:t>
            </a:r>
            <a:endParaRPr kumimoji="0" lang="fr-FR" sz="3200" b="0" i="0" u="none" strike="noStrike" kern="1200" cap="none" spc="0" normalizeH="0" baseline="0" noProof="0" dirty="0">
              <a:ln>
                <a:noFill/>
              </a:ln>
              <a:solidFill>
                <a:schemeClr val="tx2"/>
              </a:solidFill>
              <a:effectLst/>
              <a:uLnTx/>
              <a:uFillTx/>
              <a:latin typeface="+mn-lt"/>
              <a:ea typeface="+mn-ea"/>
              <a:cs typeface="+mn-cs"/>
            </a:endParaRPr>
          </a:p>
        </p:txBody>
      </p:sp>
      <p:sp>
        <p:nvSpPr>
          <p:cNvPr id="8" name="ZoneTexte 7"/>
          <p:cNvSpPr txBox="1"/>
          <p:nvPr/>
        </p:nvSpPr>
        <p:spPr>
          <a:xfrm>
            <a:off x="4445138" y="5042118"/>
            <a:ext cx="4698862" cy="2031325"/>
          </a:xfrm>
          <a:prstGeom prst="rect">
            <a:avLst/>
          </a:prstGeom>
          <a:noFill/>
        </p:spPr>
        <p:txBody>
          <a:bodyPr wrap="square" rtlCol="0">
            <a:spAutoFit/>
          </a:bodyPr>
          <a:lstStyle/>
          <a:p>
            <a:r>
              <a:rPr lang="fr-FR" sz="1400" dirty="0" smtClean="0">
                <a:solidFill>
                  <a:schemeClr val="bg2">
                    <a:lumMod val="10000"/>
                  </a:schemeClr>
                </a:solidFill>
              </a:rPr>
              <a:t>Bouch, E., Burns, K., Geer, E., Fuller, M., &amp; Rose, A. (2012)</a:t>
            </a:r>
          </a:p>
          <a:p>
            <a:r>
              <a:rPr lang="fr-FR" sz="1400" dirty="0" smtClean="0">
                <a:solidFill>
                  <a:schemeClr val="bg2">
                    <a:lumMod val="10000"/>
                  </a:schemeClr>
                </a:solidFill>
              </a:rPr>
              <a:t>Johannesson, A., Emmelot, K., &amp; Möller, S. (2013) </a:t>
            </a:r>
          </a:p>
          <a:p>
            <a:r>
              <a:rPr lang="fr-FR" sz="1400" dirty="0" smtClean="0">
                <a:solidFill>
                  <a:schemeClr val="bg2">
                    <a:lumMod val="10000"/>
                  </a:schemeClr>
                </a:solidFill>
              </a:rPr>
              <a:t>ÖssurAcademy</a:t>
            </a:r>
          </a:p>
          <a:p>
            <a:r>
              <a:rPr lang="fr-FR" sz="1400" dirty="0" smtClean="0">
                <a:solidFill>
                  <a:schemeClr val="bg2">
                    <a:lumMod val="10000"/>
                  </a:schemeClr>
                </a:solidFill>
              </a:rPr>
              <a:t>Graf, M., &amp; Freijah, N. (2003)</a:t>
            </a:r>
          </a:p>
          <a:p>
            <a:r>
              <a:rPr lang="fr-FR" sz="1400" dirty="0" smtClean="0">
                <a:solidFill>
                  <a:schemeClr val="bg2">
                    <a:lumMod val="10000"/>
                  </a:schemeClr>
                </a:solidFill>
              </a:rPr>
              <a:t>Vigier, S., Casillas, J. M., Dulieu, V., Rouhier-Marcer, I., D'Athis, P., &amp; Didier, J. P. (1999)</a:t>
            </a:r>
          </a:p>
          <a:p>
            <a:r>
              <a:rPr lang="fr-FR" sz="1400" dirty="0" smtClean="0">
                <a:solidFill>
                  <a:schemeClr val="bg2">
                    <a:lumMod val="10000"/>
                  </a:schemeClr>
                </a:solidFill>
              </a:rPr>
              <a:t>Smith, D. G., McFarland, L. V., Sangeorzan, B. J., Reiber, G. E., &amp; Czerniecki, J. M. (2003)</a:t>
            </a:r>
          </a:p>
          <a:p>
            <a:endParaRPr lang="fr-FR" sz="1400" dirty="0">
              <a:solidFill>
                <a:schemeClr val="bg2">
                  <a:lumMod val="10000"/>
                </a:schemeClr>
              </a:solidFill>
              <a:cs typeface="Franklin Gothic Book (Corps)"/>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Immediate post-operative prosthesis (IPOP)</a:t>
            </a:r>
            <a:endParaRPr lang="fr-FR" dirty="0"/>
          </a:p>
        </p:txBody>
      </p:sp>
      <p:pic>
        <p:nvPicPr>
          <p:cNvPr id="6" name="Espace réservé du contenu 5" descr="Picture 1.png"/>
          <p:cNvPicPr>
            <a:picLocks noGrp="1" noChangeAspect="1"/>
          </p:cNvPicPr>
          <p:nvPr>
            <p:ph idx="1"/>
          </p:nvPr>
        </p:nvPicPr>
        <p:blipFill>
          <a:blip r:embed="rId3"/>
          <a:srcRect l="-1269" r="-1269"/>
          <a:stretch>
            <a:fillRect/>
          </a:stretch>
        </p:blipFill>
        <p:spPr>
          <a:xfrm>
            <a:off x="304800" y="1295400"/>
            <a:ext cx="8316596" cy="5077805"/>
          </a:xfrm>
        </p:spPr>
      </p:pic>
      <p:sp>
        <p:nvSpPr>
          <p:cNvPr id="4" name="ZoneTexte 3"/>
          <p:cNvSpPr txBox="1"/>
          <p:nvPr/>
        </p:nvSpPr>
        <p:spPr>
          <a:xfrm>
            <a:off x="1" y="6373205"/>
            <a:ext cx="9144000" cy="523220"/>
          </a:xfrm>
          <a:prstGeom prst="rect">
            <a:avLst/>
          </a:prstGeom>
          <a:noFill/>
        </p:spPr>
        <p:txBody>
          <a:bodyPr wrap="square" rtlCol="0">
            <a:spAutoFit/>
          </a:bodyPr>
          <a:lstStyle/>
          <a:p>
            <a:r>
              <a:rPr lang="fr-FR" sz="1400" dirty="0" smtClean="0">
                <a:solidFill>
                  <a:schemeClr val="bg2">
                    <a:lumMod val="10000"/>
                  </a:schemeClr>
                </a:solidFill>
              </a:rPr>
              <a:t>Johannesson, A., Emmelot, K., &amp; Möller, S. (2013) </a:t>
            </a:r>
          </a:p>
          <a:p>
            <a:r>
              <a:rPr lang="fr-FR" sz="1400" dirty="0" smtClean="0">
                <a:solidFill>
                  <a:schemeClr val="bg2">
                    <a:lumMod val="10000"/>
                  </a:schemeClr>
                </a:solidFill>
              </a:rPr>
              <a:t>Smith, D. G., McFarland, L. V., Sangeorzan, B. J., Reiber, G. E., &amp; Czerniecki, J. M. (2003)</a:t>
            </a:r>
            <a:endParaRPr lang="fr-FR" sz="1400" dirty="0">
              <a:solidFill>
                <a:schemeClr val="bg2">
                  <a:lumMod val="10000"/>
                </a:schemeClr>
              </a:solidFill>
              <a:cs typeface="Franklin Gothic Book (Corp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Removable rigid dressing</a:t>
            </a:r>
            <a:endParaRPr lang="fr-FR" dirty="0"/>
          </a:p>
        </p:txBody>
      </p:sp>
      <p:pic>
        <p:nvPicPr>
          <p:cNvPr id="4" name="Espace réservé du contenu 3" descr="Picture 11.png"/>
          <p:cNvPicPr>
            <a:picLocks noGrp="1" noChangeAspect="1"/>
          </p:cNvPicPr>
          <p:nvPr>
            <p:ph idx="1"/>
          </p:nvPr>
        </p:nvPicPr>
        <p:blipFill>
          <a:blip r:embed="rId3"/>
          <a:srcRect l="-6728" r="-6728"/>
          <a:stretch>
            <a:fillRect/>
          </a:stretch>
        </p:blipFill>
        <p:spPr>
          <a:xfrm>
            <a:off x="4478694" y="1554162"/>
            <a:ext cx="5069958" cy="4525963"/>
          </a:xfrm>
        </p:spPr>
      </p:pic>
      <p:sp>
        <p:nvSpPr>
          <p:cNvPr id="5" name="Espace réservé du contenu 2"/>
          <p:cNvSpPr txBox="1">
            <a:spLocks/>
          </p:cNvSpPr>
          <p:nvPr/>
        </p:nvSpPr>
        <p:spPr>
          <a:xfrm>
            <a:off x="0" y="1554162"/>
            <a:ext cx="4820074" cy="4841438"/>
          </a:xfrm>
          <a:prstGeom prst="rect">
            <a:avLst/>
          </a:prstGeom>
        </p:spPr>
        <p:txBody>
          <a:bodyPr vert="horz">
            <a:normAutofit fontScale="85000" lnSpcReduction="10000"/>
          </a:bodyPr>
          <a:lstStyle/>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lang="fr-FR" sz="3200" dirty="0" smtClean="0">
                <a:solidFill>
                  <a:schemeClr val="tx2"/>
                </a:solidFill>
              </a:rPr>
              <a:t>Comme un « bas » en matériau solide</a:t>
            </a:r>
            <a:endParaRPr kumimoji="0" lang="fr-FR" sz="3200" b="0" i="0" u="none" strike="noStrike" kern="1200" cap="none" spc="0" normalizeH="0" noProof="0" dirty="0" smtClean="0">
              <a:ln>
                <a:noFill/>
              </a:ln>
              <a:solidFill>
                <a:schemeClr val="tx2"/>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lang="fr-FR" sz="3200" dirty="0" smtClean="0">
                <a:solidFill>
                  <a:schemeClr val="tx2"/>
                </a:solidFill>
              </a:rPr>
              <a:t>Nécessite du personnel formé et du matériel facilement accessible post-op</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lang="fr-FR" sz="3200" dirty="0" smtClean="0">
                <a:solidFill>
                  <a:schemeClr val="tx2"/>
                </a:solidFill>
              </a:rPr>
              <a:t>Permet un accès facile à la peau et à la plaie pour un suivi lorsque désiré par le médecin</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lang="fr-FR" sz="3200" dirty="0" smtClean="0">
                <a:solidFill>
                  <a:schemeClr val="tx2"/>
                </a:solidFill>
              </a:rPr>
              <a:t>Ajustement à la diminution de l’œdème par l’ajout de bas</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endParaRPr kumimoji="0" lang="fr-FR" sz="3200" b="0" i="0" u="none" strike="noStrike" kern="1200" cap="none" spc="0" normalizeH="0" noProof="0" dirty="0" smtClean="0">
              <a:ln>
                <a:noFill/>
              </a:ln>
              <a:solidFill>
                <a:schemeClr val="tx2"/>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endParaRPr kumimoji="0" lang="fr-FR" sz="3200" b="0" i="0" u="none" strike="noStrike" kern="1200" cap="none" spc="0" normalizeH="0" baseline="0" noProof="0" dirty="0">
              <a:ln>
                <a:noFill/>
              </a:ln>
              <a:solidFill>
                <a:schemeClr val="tx2"/>
              </a:solidFill>
              <a:effectLst/>
              <a:uLnTx/>
              <a:uFillTx/>
              <a:latin typeface="+mn-lt"/>
              <a:ea typeface="+mn-ea"/>
              <a:cs typeface="+mn-cs"/>
            </a:endParaRPr>
          </a:p>
        </p:txBody>
      </p:sp>
      <p:sp>
        <p:nvSpPr>
          <p:cNvPr id="7" name="ZoneTexte 6"/>
          <p:cNvSpPr txBox="1"/>
          <p:nvPr/>
        </p:nvSpPr>
        <p:spPr>
          <a:xfrm>
            <a:off x="3110801" y="6119336"/>
            <a:ext cx="6033199" cy="738664"/>
          </a:xfrm>
          <a:prstGeom prst="rect">
            <a:avLst/>
          </a:prstGeom>
          <a:noFill/>
        </p:spPr>
        <p:txBody>
          <a:bodyPr wrap="square" rtlCol="0">
            <a:spAutoFit/>
          </a:bodyPr>
          <a:lstStyle/>
          <a:p>
            <a:r>
              <a:rPr lang="fr-FR" sz="1400" dirty="0" smtClean="0">
                <a:solidFill>
                  <a:schemeClr val="bg2">
                    <a:lumMod val="10000"/>
                  </a:schemeClr>
                </a:solidFill>
              </a:rPr>
              <a:t>Bouch, E., Burns, K., Geer, E., Fuller, M., &amp; Rose, A. (2012)</a:t>
            </a:r>
          </a:p>
          <a:p>
            <a:r>
              <a:rPr lang="fr-FR" sz="1400" dirty="0" smtClean="0">
                <a:solidFill>
                  <a:schemeClr val="bg2">
                    <a:lumMod val="10000"/>
                  </a:schemeClr>
                </a:solidFill>
              </a:rPr>
              <a:t>Deutsch, A., English, R. D., Vermeer, T. C., Murray, P. S., &amp; Condous, M. (2005)</a:t>
            </a:r>
          </a:p>
          <a:p>
            <a:r>
              <a:rPr lang="fr-FR" sz="1400" dirty="0" smtClean="0">
                <a:solidFill>
                  <a:schemeClr val="bg2">
                    <a:lumMod val="10000"/>
                  </a:schemeClr>
                </a:solidFill>
              </a:rPr>
              <a:t>Taylor, L., Cavenett, S., Stepien, J. M., &amp; Crotty, M. (2008).</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Removable Rigid by Vacuum</a:t>
            </a:r>
            <a:endParaRPr lang="fr-FR" dirty="0"/>
          </a:p>
        </p:txBody>
      </p:sp>
      <p:pic>
        <p:nvPicPr>
          <p:cNvPr id="4" name="Espace réservé du contenu 3" descr="Picture 2.png"/>
          <p:cNvPicPr>
            <a:picLocks noGrp="1" noChangeAspect="1"/>
          </p:cNvPicPr>
          <p:nvPr>
            <p:ph idx="1"/>
          </p:nvPr>
        </p:nvPicPr>
        <p:blipFill>
          <a:blip r:embed="rId3"/>
          <a:srcRect l="-4640" r="-4640"/>
          <a:stretch>
            <a:fillRect/>
          </a:stretch>
        </p:blipFill>
        <p:spPr/>
      </p:pic>
      <p:sp>
        <p:nvSpPr>
          <p:cNvPr id="5" name="ZoneTexte 4"/>
          <p:cNvSpPr txBox="1"/>
          <p:nvPr/>
        </p:nvSpPr>
        <p:spPr>
          <a:xfrm>
            <a:off x="3863103" y="6271143"/>
            <a:ext cx="5350803" cy="523220"/>
          </a:xfrm>
          <a:prstGeom prst="rect">
            <a:avLst/>
          </a:prstGeom>
          <a:noFill/>
        </p:spPr>
        <p:txBody>
          <a:bodyPr wrap="square" rtlCol="0">
            <a:spAutoFit/>
          </a:bodyPr>
          <a:lstStyle/>
          <a:p>
            <a:r>
              <a:rPr lang="fr-FR" sz="1400" dirty="0" smtClean="0">
                <a:solidFill>
                  <a:schemeClr val="tx2">
                    <a:lumMod val="75000"/>
                  </a:schemeClr>
                </a:solidFill>
                <a:latin typeface="Franklin Gothic Book (Corps)"/>
                <a:cs typeface="Franklin Gothic Book (Corps)"/>
              </a:rPr>
              <a:t>Johannesson, A., Larsson, G.-U., Öberg, T., &amp; Atroshi, I. (2008)</a:t>
            </a:r>
          </a:p>
          <a:p>
            <a:r>
              <a:rPr lang="fr-FR" sz="1400" dirty="0" smtClean="0">
                <a:solidFill>
                  <a:schemeClr val="bg2">
                    <a:lumMod val="10000"/>
                  </a:schemeClr>
                </a:solidFill>
              </a:rPr>
              <a:t>http://www.ossur.co.uk/Pages/16187</a:t>
            </a:r>
            <a:endParaRPr lang="fr-FR" sz="1400" dirty="0" smtClean="0">
              <a:solidFill>
                <a:schemeClr val="bg2">
                  <a:lumMod val="10000"/>
                </a:schemeClr>
              </a:solidFill>
              <a:latin typeface="Franklin Gothic Book (Corps)"/>
              <a:cs typeface="Franklin Gothic Book (Corps)"/>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DONC…</a:t>
            </a:r>
            <a:endParaRPr lang="fr-FR" dirty="0"/>
          </a:p>
        </p:txBody>
      </p:sp>
      <p:sp>
        <p:nvSpPr>
          <p:cNvPr id="3" name="Espace réservé du contenu 2"/>
          <p:cNvSpPr>
            <a:spLocks noGrp="1"/>
          </p:cNvSpPr>
          <p:nvPr>
            <p:ph idx="1"/>
          </p:nvPr>
        </p:nvSpPr>
        <p:spPr>
          <a:xfrm>
            <a:off x="304800" y="1295400"/>
            <a:ext cx="8686800" cy="5562600"/>
          </a:xfrm>
        </p:spPr>
        <p:txBody>
          <a:bodyPr>
            <a:normAutofit lnSpcReduction="10000"/>
          </a:bodyPr>
          <a:lstStyle/>
          <a:p>
            <a:r>
              <a:rPr lang="fr-FR" dirty="0" smtClean="0"/>
              <a:t>Selon plusieurs données probantes, la solution la plus efficace est l’utilisation des « bandages rigides » directement après la chirurgie. Le choix de la méthode doit être fait en équipe interdisciplinaire</a:t>
            </a:r>
          </a:p>
          <a:p>
            <a:r>
              <a:rPr lang="fr-FR" dirty="0" smtClean="0"/>
              <a:t>Le bandage élastique est une des méthodes les moins efficaces, voir </a:t>
            </a:r>
            <a:r>
              <a:rPr lang="fr-FR" dirty="0" smtClean="0">
                <a:solidFill>
                  <a:srgbClr val="FF0000"/>
                </a:solidFill>
              </a:rPr>
              <a:t>dangereuse</a:t>
            </a:r>
          </a:p>
          <a:p>
            <a:r>
              <a:rPr lang="fr-FR" dirty="0" smtClean="0"/>
              <a:t>Importance que le contrôle de l’œdème soit pris en charge le plus tôt possible et que la continuité soit assurée en réadaptation jusqu’à l’essai prothétique</a:t>
            </a:r>
          </a:p>
          <a:p>
            <a:pPr>
              <a:buNone/>
            </a:pP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Plan de la présentation</a:t>
            </a:r>
            <a:endParaRPr lang="fr-FR" dirty="0"/>
          </a:p>
        </p:txBody>
      </p:sp>
      <p:sp>
        <p:nvSpPr>
          <p:cNvPr id="5" name="Espace réservé du contenu 4"/>
          <p:cNvSpPr>
            <a:spLocks noGrp="1"/>
          </p:cNvSpPr>
          <p:nvPr>
            <p:ph idx="1"/>
          </p:nvPr>
        </p:nvSpPr>
        <p:spPr/>
        <p:txBody>
          <a:bodyPr/>
          <a:lstStyle/>
          <a:p>
            <a:r>
              <a:rPr lang="fr-FR" dirty="0" smtClean="0"/>
              <a:t>Oedème chez l’amputé du membre inférieur</a:t>
            </a:r>
          </a:p>
          <a:p>
            <a:r>
              <a:rPr lang="fr-FR" dirty="0" smtClean="0"/>
              <a:t>Outils d’évaluation pour l’amputé du membre inférieur</a:t>
            </a:r>
          </a:p>
          <a:p>
            <a:r>
              <a:rPr lang="fr-FR" dirty="0" smtClean="0"/>
              <a:t>Innovations ISPO 2013</a:t>
            </a:r>
            <a:endParaRPr lang="fr-FR"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normAutofit/>
          </a:bodyPr>
          <a:lstStyle/>
          <a:p>
            <a:r>
              <a:rPr lang="fr-FR" dirty="0" smtClean="0"/>
              <a:t>Outils D’évaluation</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PROMIS®</a:t>
            </a:r>
            <a:endParaRPr lang="fr-FR" dirty="0"/>
          </a:p>
        </p:txBody>
      </p:sp>
      <p:sp>
        <p:nvSpPr>
          <p:cNvPr id="3" name="Espace réservé du contenu 2"/>
          <p:cNvSpPr>
            <a:spLocks noGrp="1"/>
          </p:cNvSpPr>
          <p:nvPr>
            <p:ph idx="1"/>
          </p:nvPr>
        </p:nvSpPr>
        <p:spPr/>
        <p:txBody>
          <a:bodyPr/>
          <a:lstStyle/>
          <a:p>
            <a:r>
              <a:rPr lang="fr-FR" dirty="0" smtClean="0"/>
              <a:t>Auto évaluation du statut de statut de santé (physique, mental, et participation sociale)</a:t>
            </a:r>
          </a:p>
          <a:p>
            <a:r>
              <a:rPr lang="fr-FR" dirty="0" smtClean="0"/>
              <a:t>Questionnaire passé à une population de</a:t>
            </a:r>
          </a:p>
          <a:p>
            <a:pPr>
              <a:buNone/>
            </a:pPr>
            <a:r>
              <a:rPr lang="fr-FR" dirty="0" smtClean="0"/>
              <a:t>    20 000 personnes.</a:t>
            </a:r>
          </a:p>
          <a:p>
            <a:pPr>
              <a:buNone/>
            </a:pPr>
            <a:r>
              <a:rPr lang="fr-FR" dirty="0" smtClean="0"/>
              <a:t>** permet de développer des outils scientifiques à partir d’une « normalisation » populationnelle</a:t>
            </a:r>
          </a:p>
          <a:p>
            <a:r>
              <a:rPr lang="fr-FR" dirty="0" smtClean="0"/>
              <a:t>PROMIS-29 questionnaire</a:t>
            </a:r>
          </a:p>
        </p:txBody>
      </p:sp>
      <p:pic>
        <p:nvPicPr>
          <p:cNvPr id="4" name="Image 3" descr="Picture 18.png"/>
          <p:cNvPicPr>
            <a:picLocks noChangeAspect="1"/>
          </p:cNvPicPr>
          <p:nvPr/>
        </p:nvPicPr>
        <p:blipFill>
          <a:blip r:embed="rId3"/>
          <a:stretch>
            <a:fillRect/>
          </a:stretch>
        </p:blipFill>
        <p:spPr>
          <a:xfrm>
            <a:off x="0" y="5546068"/>
            <a:ext cx="9144000" cy="1068114"/>
          </a:xfrm>
          <a:prstGeom prst="rect">
            <a:avLst/>
          </a:prstGeom>
        </p:spPr>
      </p:pic>
      <p:sp>
        <p:nvSpPr>
          <p:cNvPr id="5" name="ZoneTexte 4"/>
          <p:cNvSpPr txBox="1"/>
          <p:nvPr/>
        </p:nvSpPr>
        <p:spPr>
          <a:xfrm>
            <a:off x="6999582" y="6550223"/>
            <a:ext cx="2144418" cy="307777"/>
          </a:xfrm>
          <a:prstGeom prst="rect">
            <a:avLst/>
          </a:prstGeom>
          <a:noFill/>
        </p:spPr>
        <p:txBody>
          <a:bodyPr wrap="square" rtlCol="0">
            <a:spAutoFit/>
          </a:bodyPr>
          <a:lstStyle/>
          <a:p>
            <a:r>
              <a:rPr lang="fr-FR" sz="1400" dirty="0" smtClean="0">
                <a:solidFill>
                  <a:schemeClr val="bg2">
                    <a:lumMod val="10000"/>
                  </a:schemeClr>
                </a:solidFill>
              </a:rPr>
              <a:t>http://www.nihpromis.org</a:t>
            </a:r>
            <a:endParaRPr lang="fr-FR" sz="1400" dirty="0">
              <a:solidFill>
                <a:schemeClr val="bg2">
                  <a:lumMod val="10000"/>
                </a:schemeClr>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PLUS-M</a:t>
            </a:r>
            <a:endParaRPr lang="fr-FR" dirty="0"/>
          </a:p>
        </p:txBody>
      </p:sp>
      <p:sp>
        <p:nvSpPr>
          <p:cNvPr id="3" name="Espace réservé du contenu 2"/>
          <p:cNvSpPr>
            <a:spLocks noGrp="1"/>
          </p:cNvSpPr>
          <p:nvPr>
            <p:ph idx="1"/>
          </p:nvPr>
        </p:nvSpPr>
        <p:spPr/>
        <p:txBody>
          <a:bodyPr/>
          <a:lstStyle/>
          <a:p>
            <a:r>
              <a:rPr lang="fr-FR" dirty="0" smtClean="0"/>
              <a:t>Prosthetic Limb User Survey-Mobility</a:t>
            </a:r>
          </a:p>
          <a:p>
            <a:r>
              <a:rPr lang="fr-FR" dirty="0" smtClean="0"/>
              <a:t>105 items  de 1030 relevés suite à une revue de littérature exhaustive + focus groups + cliniciens</a:t>
            </a:r>
          </a:p>
          <a:p>
            <a:r>
              <a:rPr lang="fr-FR" dirty="0" smtClean="0"/>
              <a:t>105 items administré à 1091 utilisateurs de prothèse </a:t>
            </a:r>
          </a:p>
          <a:p>
            <a:r>
              <a:rPr lang="fr-FR" dirty="0" smtClean="0"/>
              <a:t>Version longue 44 items (CAT)</a:t>
            </a:r>
          </a:p>
          <a:p>
            <a:r>
              <a:rPr lang="fr-FR" dirty="0" smtClean="0"/>
              <a:t>Versions courtes de 7 et 12 items.</a:t>
            </a:r>
            <a:endParaRPr lang="fr-FR" dirty="0"/>
          </a:p>
        </p:txBody>
      </p:sp>
      <p:pic>
        <p:nvPicPr>
          <p:cNvPr id="4" name="Picture 2"/>
          <p:cNvPicPr>
            <a:picLocks noChangeAspect="1" noChangeArrowheads="1"/>
          </p:cNvPicPr>
          <p:nvPr/>
        </p:nvPicPr>
        <p:blipFill rotWithShape="1">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4546"/>
          <a:stretch/>
        </p:blipFill>
        <p:spPr bwMode="auto">
          <a:xfrm>
            <a:off x="5927940" y="0"/>
            <a:ext cx="3216060" cy="1227461"/>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5" name="ZoneTexte 4"/>
          <p:cNvSpPr txBox="1"/>
          <p:nvPr/>
        </p:nvSpPr>
        <p:spPr>
          <a:xfrm>
            <a:off x="2532991" y="6550223"/>
            <a:ext cx="6611009" cy="307777"/>
          </a:xfrm>
          <a:prstGeom prst="rect">
            <a:avLst/>
          </a:prstGeom>
          <a:noFill/>
        </p:spPr>
        <p:txBody>
          <a:bodyPr wrap="square" rtlCol="0">
            <a:spAutoFit/>
          </a:bodyPr>
          <a:lstStyle/>
          <a:p>
            <a:r>
              <a:rPr lang="fr-FR" sz="1400" dirty="0" smtClean="0">
                <a:solidFill>
                  <a:schemeClr val="bg2">
                    <a:lumMod val="10000"/>
                  </a:schemeClr>
                </a:solidFill>
              </a:rPr>
              <a:t>Amtmann, D., Abrahason, D., Morgan, S., Salem, R., Askew, R., Gailey, R., et al. (2013)</a:t>
            </a:r>
            <a:endParaRPr lang="fr-FR" sz="1400" dirty="0">
              <a:solidFill>
                <a:schemeClr val="bg2">
                  <a:lumMod val="10000"/>
                </a:schemeClr>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PLUS-M</a:t>
            </a:r>
            <a:endParaRPr lang="fr-FR" dirty="0"/>
          </a:p>
        </p:txBody>
      </p:sp>
      <p:pic>
        <p:nvPicPr>
          <p:cNvPr id="6" name="Espace réservé du contenu 5" descr="Picture 16.png"/>
          <p:cNvPicPr>
            <a:picLocks noGrp="1" noChangeAspect="1"/>
          </p:cNvPicPr>
          <p:nvPr>
            <p:ph idx="1"/>
          </p:nvPr>
        </p:nvPicPr>
        <p:blipFill>
          <a:blip r:embed="rId3"/>
          <a:srcRect l="-19975" r="-19975"/>
          <a:stretch>
            <a:fillRect/>
          </a:stretch>
        </p:blipFill>
        <p:spPr>
          <a:xfrm>
            <a:off x="-276607" y="1295400"/>
            <a:ext cx="9700471" cy="5054102"/>
          </a:xfrm>
        </p:spPr>
      </p:pic>
      <p:pic>
        <p:nvPicPr>
          <p:cNvPr id="4" name="Picture 2"/>
          <p:cNvPicPr>
            <a:picLocks noChangeAspect="1" noChangeArrowheads="1"/>
          </p:cNvPicPr>
          <p:nvPr/>
        </p:nvPicPr>
        <p:blipFill rotWithShape="1">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4546"/>
          <a:stretch/>
        </p:blipFill>
        <p:spPr bwMode="auto">
          <a:xfrm>
            <a:off x="5927940" y="0"/>
            <a:ext cx="3216060" cy="1227461"/>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7" name="ZoneTexte 6"/>
          <p:cNvSpPr txBox="1"/>
          <p:nvPr/>
        </p:nvSpPr>
        <p:spPr>
          <a:xfrm>
            <a:off x="2532991" y="6550223"/>
            <a:ext cx="6611009" cy="307777"/>
          </a:xfrm>
          <a:prstGeom prst="rect">
            <a:avLst/>
          </a:prstGeom>
          <a:noFill/>
        </p:spPr>
        <p:txBody>
          <a:bodyPr wrap="square" rtlCol="0">
            <a:spAutoFit/>
          </a:bodyPr>
          <a:lstStyle/>
          <a:p>
            <a:r>
              <a:rPr lang="fr-FR" sz="1400" dirty="0" smtClean="0">
                <a:solidFill>
                  <a:schemeClr val="bg2">
                    <a:lumMod val="10000"/>
                  </a:schemeClr>
                </a:solidFill>
              </a:rPr>
              <a:t>Amtmann, D., Abrahason, D., Morgan, S., Salem, R., Askew, R., Gailey, R., et al. (2013)</a:t>
            </a:r>
            <a:endParaRPr lang="fr-FR" sz="1400" dirty="0">
              <a:solidFill>
                <a:schemeClr val="bg2">
                  <a:lumMod val="10000"/>
                </a:schemeClr>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PLUS-M</a:t>
            </a:r>
            <a:endParaRPr lang="fr-FR" dirty="0"/>
          </a:p>
        </p:txBody>
      </p:sp>
      <p:pic>
        <p:nvPicPr>
          <p:cNvPr id="4" name="Picture 2"/>
          <p:cNvPicPr>
            <a:picLocks noChangeAspect="1" noChangeArrowheads="1"/>
          </p:cNvPicPr>
          <p:nvPr/>
        </p:nvPicPr>
        <p:blipFill rotWithShape="1">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4546"/>
          <a:stretch/>
        </p:blipFill>
        <p:spPr bwMode="auto">
          <a:xfrm>
            <a:off x="5927940" y="0"/>
            <a:ext cx="3216060" cy="1227461"/>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5" name="ZoneTexte 4"/>
          <p:cNvSpPr txBox="1"/>
          <p:nvPr/>
        </p:nvSpPr>
        <p:spPr>
          <a:xfrm>
            <a:off x="0" y="6368534"/>
            <a:ext cx="8482015" cy="307777"/>
          </a:xfrm>
          <a:prstGeom prst="rect">
            <a:avLst/>
          </a:prstGeom>
          <a:noFill/>
        </p:spPr>
        <p:txBody>
          <a:bodyPr wrap="square" rtlCol="0">
            <a:spAutoFit/>
          </a:bodyPr>
          <a:lstStyle/>
          <a:p>
            <a:r>
              <a:rPr lang="fr-FR" sz="1400" dirty="0" smtClean="0">
                <a:solidFill>
                  <a:schemeClr val="bg2">
                    <a:lumMod val="10000"/>
                  </a:schemeClr>
                </a:solidFill>
              </a:rPr>
              <a:t>Amtmann, D. et al. (2013)</a:t>
            </a:r>
            <a:endParaRPr lang="fr-FR" sz="1400" dirty="0">
              <a:solidFill>
                <a:schemeClr val="bg2">
                  <a:lumMod val="10000"/>
                </a:schemeClr>
              </a:solidFill>
            </a:endParaRPr>
          </a:p>
        </p:txBody>
      </p:sp>
      <p:graphicFrame>
        <p:nvGraphicFramePr>
          <p:cNvPr id="8" name="Chart 18"/>
          <p:cNvGraphicFramePr>
            <a:graphicFrameLocks/>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49123981"/>
              </p:ext>
            </p:extLst>
          </p:nvPr>
        </p:nvGraphicFramePr>
        <p:xfrm>
          <a:off x="533400" y="947044"/>
          <a:ext cx="7948615" cy="5453756"/>
        </p:xfrm>
        <a:graphic>
          <a:graphicData uri="http://schemas.openxmlformats.org/drawingml/2006/chart">
            <c:chart xmlns:c="http://schemas.openxmlformats.org/drawingml/2006/chart" xmlns:r="http://schemas.openxmlformats.org/officeDocument/2006/relationships" r:id="rId4"/>
          </a:graphicData>
        </a:graphic>
      </p:graphicFrame>
      <p:sp>
        <p:nvSpPr>
          <p:cNvPr id="10" name="ZoneTexte 9"/>
          <p:cNvSpPr txBox="1"/>
          <p:nvPr/>
        </p:nvSpPr>
        <p:spPr>
          <a:xfrm>
            <a:off x="0" y="6553200"/>
            <a:ext cx="8482015" cy="307777"/>
          </a:xfrm>
          <a:prstGeom prst="rect">
            <a:avLst/>
          </a:prstGeom>
          <a:noFill/>
        </p:spPr>
        <p:txBody>
          <a:bodyPr wrap="square" rtlCol="0">
            <a:spAutoFit/>
          </a:bodyPr>
          <a:lstStyle/>
          <a:p>
            <a:r>
              <a:rPr lang="fr-FR" sz="1400" dirty="0" smtClean="0">
                <a:solidFill>
                  <a:schemeClr val="bg2">
                    <a:lumMod val="10000"/>
                  </a:schemeClr>
                </a:solidFill>
              </a:rPr>
              <a:t>Hafner, B. et al. (2013)</a:t>
            </a:r>
            <a:endParaRPr lang="fr-FR" sz="1400" dirty="0">
              <a:solidFill>
                <a:schemeClr val="bg2">
                  <a:lumMod val="10000"/>
                </a:schemeClr>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PLUS-M</a:t>
            </a:r>
            <a:endParaRPr lang="fr-FR" dirty="0"/>
          </a:p>
        </p:txBody>
      </p:sp>
      <p:sp>
        <p:nvSpPr>
          <p:cNvPr id="3" name="Espace réservé du contenu 2"/>
          <p:cNvSpPr>
            <a:spLocks noGrp="1"/>
          </p:cNvSpPr>
          <p:nvPr>
            <p:ph idx="1"/>
          </p:nvPr>
        </p:nvSpPr>
        <p:spPr/>
        <p:txBody>
          <a:bodyPr/>
          <a:lstStyle/>
          <a:p>
            <a:endParaRPr lang="fr-FR" dirty="0"/>
          </a:p>
        </p:txBody>
      </p:sp>
      <p:pic>
        <p:nvPicPr>
          <p:cNvPr id="4" name="Picture 2"/>
          <p:cNvPicPr>
            <a:picLocks noChangeAspect="1" noChangeArrowheads="1"/>
          </p:cNvPicPr>
          <p:nvPr/>
        </p:nvPicPr>
        <p:blipFill rotWithShape="1">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4546"/>
          <a:stretch/>
        </p:blipFill>
        <p:spPr bwMode="auto">
          <a:xfrm>
            <a:off x="5927940" y="0"/>
            <a:ext cx="3216060" cy="1227461"/>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5" name="ZoneTexte 4"/>
          <p:cNvSpPr txBox="1"/>
          <p:nvPr/>
        </p:nvSpPr>
        <p:spPr>
          <a:xfrm>
            <a:off x="0" y="6349502"/>
            <a:ext cx="8482015" cy="307777"/>
          </a:xfrm>
          <a:prstGeom prst="rect">
            <a:avLst/>
          </a:prstGeom>
          <a:noFill/>
        </p:spPr>
        <p:txBody>
          <a:bodyPr wrap="square" rtlCol="0">
            <a:spAutoFit/>
          </a:bodyPr>
          <a:lstStyle/>
          <a:p>
            <a:r>
              <a:rPr lang="fr-FR" sz="1400" dirty="0" smtClean="0">
                <a:solidFill>
                  <a:schemeClr val="bg2">
                    <a:lumMod val="10000"/>
                  </a:schemeClr>
                </a:solidFill>
              </a:rPr>
              <a:t>Amtmann, D., Abrahason, D., Morgan, S., Salem, R., Askew, R., Gailey, R., et al. (2013)</a:t>
            </a:r>
            <a:endParaRPr lang="fr-FR" sz="1400" dirty="0">
              <a:solidFill>
                <a:schemeClr val="bg2">
                  <a:lumMod val="10000"/>
                </a:schemeClr>
              </a:solidFill>
            </a:endParaRPr>
          </a:p>
        </p:txBody>
      </p:sp>
      <p:pic>
        <p:nvPicPr>
          <p:cNvPr id="6" name="Picture 2"/>
          <p:cNvPicPr>
            <a:picLocks noChangeAspect="1" noChangeArrowheads="1"/>
          </p:cNvPicPr>
          <p:nvPr/>
        </p:nvPicPr>
        <p:blipFill>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550013" y="1295400"/>
            <a:ext cx="5662825" cy="7212435"/>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Évaluation de la mobilité en temps réel</a:t>
            </a:r>
            <a:endParaRPr lang="fr-FR" dirty="0"/>
          </a:p>
        </p:txBody>
      </p:sp>
      <p:sp>
        <p:nvSpPr>
          <p:cNvPr id="3" name="Espace réservé du contenu 2"/>
          <p:cNvSpPr>
            <a:spLocks noGrp="1"/>
          </p:cNvSpPr>
          <p:nvPr>
            <p:ph idx="1"/>
          </p:nvPr>
        </p:nvSpPr>
        <p:spPr/>
        <p:txBody>
          <a:bodyPr/>
          <a:lstStyle/>
          <a:p>
            <a:r>
              <a:rPr lang="fr-FR" dirty="0" smtClean="0"/>
              <a:t>Utilisation de moniteurs (GPS I-Blue 747A) et un moniteur de marche (Orthocare Innovations)</a:t>
            </a:r>
          </a:p>
          <a:p>
            <a:r>
              <a:rPr lang="fr-FR" dirty="0" smtClean="0"/>
              <a:t>Analyse des données avec Geographic system et Google Earth</a:t>
            </a:r>
          </a:p>
          <a:p>
            <a:r>
              <a:rPr lang="fr-FR" dirty="0" smtClean="0"/>
              <a:t>Permet de faire l’évaluation des chutes (avenir dans l’utilisation du smartphone)</a:t>
            </a:r>
          </a:p>
        </p:txBody>
      </p:sp>
      <p:sp>
        <p:nvSpPr>
          <p:cNvPr id="4" name="ZoneTexte 3"/>
          <p:cNvSpPr txBox="1"/>
          <p:nvPr/>
        </p:nvSpPr>
        <p:spPr>
          <a:xfrm>
            <a:off x="3632936" y="6550223"/>
            <a:ext cx="5511064" cy="307777"/>
          </a:xfrm>
          <a:prstGeom prst="rect">
            <a:avLst/>
          </a:prstGeom>
          <a:noFill/>
        </p:spPr>
        <p:txBody>
          <a:bodyPr wrap="square" rtlCol="0">
            <a:spAutoFit/>
          </a:bodyPr>
          <a:lstStyle/>
          <a:p>
            <a:r>
              <a:rPr lang="fr-FR" sz="1400" dirty="0" smtClean="0">
                <a:solidFill>
                  <a:schemeClr val="bg2">
                    <a:lumMod val="10000"/>
                  </a:schemeClr>
                </a:solidFill>
              </a:rPr>
              <a:t>Jaryraman, A., Mathur, G., Lipschutz, R., &amp; Kuiken, T. (2013)</a:t>
            </a:r>
            <a:endParaRPr lang="fr-FR" sz="1400" dirty="0">
              <a:solidFill>
                <a:schemeClr val="bg2">
                  <a:lumMod val="10000"/>
                </a:schemeClr>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r>
              <a:rPr lang="fr-FR" dirty="0" smtClean="0"/>
              <a:t>INNOVATIONS</a:t>
            </a:r>
            <a:endParaRPr lang="fr-FR"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Suspension</a:t>
            </a:r>
            <a:endParaRPr lang="fr-FR" dirty="0"/>
          </a:p>
        </p:txBody>
      </p:sp>
      <p:pic>
        <p:nvPicPr>
          <p:cNvPr id="4" name="Image 3" descr="iceross_TF_seal_in_x5.jpg"/>
          <p:cNvPicPr>
            <a:picLocks noChangeAspect="1"/>
          </p:cNvPicPr>
          <p:nvPr/>
        </p:nvPicPr>
        <p:blipFill>
          <a:blip r:embed="rId3"/>
          <a:stretch>
            <a:fillRect/>
          </a:stretch>
        </p:blipFill>
        <p:spPr>
          <a:xfrm>
            <a:off x="4911862" y="1554162"/>
            <a:ext cx="4232138" cy="4232138"/>
          </a:xfrm>
          <a:prstGeom prst="rect">
            <a:avLst/>
          </a:prstGeom>
        </p:spPr>
      </p:pic>
      <p:pic>
        <p:nvPicPr>
          <p:cNvPr id="5" name="Image 4" descr="DownloadedFile-2.jpeg"/>
          <p:cNvPicPr>
            <a:picLocks noChangeAspect="1"/>
          </p:cNvPicPr>
          <p:nvPr/>
        </p:nvPicPr>
        <p:blipFill>
          <a:blip r:embed="rId4"/>
          <a:stretch>
            <a:fillRect/>
          </a:stretch>
        </p:blipFill>
        <p:spPr>
          <a:xfrm>
            <a:off x="0" y="1554162"/>
            <a:ext cx="4232138" cy="4232138"/>
          </a:xfrm>
          <a:prstGeom prst="rect">
            <a:avLst/>
          </a:prstGeom>
        </p:spPr>
      </p:pic>
      <p:sp>
        <p:nvSpPr>
          <p:cNvPr id="6" name="ZoneTexte 5"/>
          <p:cNvSpPr txBox="1"/>
          <p:nvPr/>
        </p:nvSpPr>
        <p:spPr>
          <a:xfrm>
            <a:off x="952546" y="6103841"/>
            <a:ext cx="3086954" cy="523220"/>
          </a:xfrm>
          <a:prstGeom prst="rect">
            <a:avLst/>
          </a:prstGeom>
          <a:noFill/>
        </p:spPr>
        <p:txBody>
          <a:bodyPr wrap="square" rtlCol="0">
            <a:spAutoFit/>
          </a:bodyPr>
          <a:lstStyle/>
          <a:p>
            <a:r>
              <a:rPr lang="fr-FR" sz="2800" dirty="0" smtClean="0">
                <a:solidFill>
                  <a:schemeClr val="bg2">
                    <a:lumMod val="25000"/>
                  </a:schemeClr>
                </a:solidFill>
                <a:latin typeface="+mj-lt"/>
                <a:cs typeface="Franklin Gothic Book (Corps)"/>
              </a:rPr>
              <a:t>Dermo-Liner</a:t>
            </a:r>
            <a:endParaRPr lang="fr-FR" sz="2800" dirty="0">
              <a:solidFill>
                <a:schemeClr val="bg2">
                  <a:lumMod val="25000"/>
                </a:schemeClr>
              </a:solidFill>
              <a:latin typeface="+mj-lt"/>
              <a:cs typeface="Franklin Gothic Book (Corps)"/>
            </a:endParaRPr>
          </a:p>
        </p:txBody>
      </p:sp>
      <p:sp>
        <p:nvSpPr>
          <p:cNvPr id="7" name="ZoneTexte 6"/>
          <p:cNvSpPr txBox="1"/>
          <p:nvPr/>
        </p:nvSpPr>
        <p:spPr>
          <a:xfrm>
            <a:off x="3827823" y="3351820"/>
            <a:ext cx="1658136" cy="1169551"/>
          </a:xfrm>
          <a:prstGeom prst="rect">
            <a:avLst/>
          </a:prstGeom>
          <a:noFill/>
        </p:spPr>
        <p:txBody>
          <a:bodyPr wrap="square" rtlCol="0">
            <a:spAutoFit/>
          </a:bodyPr>
          <a:lstStyle/>
          <a:p>
            <a:r>
              <a:rPr lang="fr-FR" sz="7000" dirty="0" smtClean="0">
                <a:solidFill>
                  <a:schemeClr val="accent1">
                    <a:lumMod val="75000"/>
                  </a:schemeClr>
                </a:solidFill>
                <a:latin typeface="Apple Chancery"/>
                <a:cs typeface="Apple Chancery"/>
              </a:rPr>
              <a:t>V.S.</a:t>
            </a:r>
            <a:endParaRPr lang="fr-FR" sz="7000" dirty="0">
              <a:solidFill>
                <a:schemeClr val="accent1">
                  <a:lumMod val="75000"/>
                </a:schemeClr>
              </a:solidFill>
              <a:latin typeface="Apple Chancery"/>
              <a:cs typeface="Apple Chancery"/>
            </a:endParaRPr>
          </a:p>
        </p:txBody>
      </p:sp>
      <p:sp>
        <p:nvSpPr>
          <p:cNvPr id="8" name="ZoneTexte 7"/>
          <p:cNvSpPr txBox="1"/>
          <p:nvPr/>
        </p:nvSpPr>
        <p:spPr>
          <a:xfrm>
            <a:off x="5485959" y="6103841"/>
            <a:ext cx="3228073" cy="523220"/>
          </a:xfrm>
          <a:prstGeom prst="rect">
            <a:avLst/>
          </a:prstGeom>
          <a:noFill/>
        </p:spPr>
        <p:txBody>
          <a:bodyPr wrap="square" rtlCol="0">
            <a:spAutoFit/>
          </a:bodyPr>
          <a:lstStyle/>
          <a:p>
            <a:r>
              <a:rPr lang="fr-FR" sz="2800" dirty="0" smtClean="0">
                <a:solidFill>
                  <a:schemeClr val="bg2">
                    <a:lumMod val="25000"/>
                  </a:schemeClr>
                </a:solidFill>
                <a:latin typeface="+mj-lt"/>
                <a:cs typeface="Franklin Gothic Book (Corps)"/>
              </a:rPr>
              <a:t>Seal-In X5</a:t>
            </a:r>
            <a:endParaRPr lang="fr-FR" sz="2800" dirty="0">
              <a:solidFill>
                <a:schemeClr val="bg2">
                  <a:lumMod val="25000"/>
                </a:schemeClr>
              </a:solidFill>
              <a:latin typeface="+mj-lt"/>
              <a:cs typeface="Franklin Gothic Book (Corps)"/>
            </a:endParaRPr>
          </a:p>
        </p:txBody>
      </p:sp>
      <p:sp>
        <p:nvSpPr>
          <p:cNvPr id="9" name="ZoneTexte 8"/>
          <p:cNvSpPr txBox="1"/>
          <p:nvPr/>
        </p:nvSpPr>
        <p:spPr>
          <a:xfrm>
            <a:off x="7716576" y="6550223"/>
            <a:ext cx="1427424" cy="307777"/>
          </a:xfrm>
          <a:prstGeom prst="rect">
            <a:avLst/>
          </a:prstGeom>
          <a:noFill/>
        </p:spPr>
        <p:txBody>
          <a:bodyPr wrap="square" rtlCol="0">
            <a:spAutoFit/>
          </a:bodyPr>
          <a:lstStyle/>
          <a:p>
            <a:r>
              <a:rPr lang="fr-FR" sz="1400" dirty="0" smtClean="0">
                <a:solidFill>
                  <a:schemeClr val="bg2">
                    <a:lumMod val="10000"/>
                  </a:schemeClr>
                </a:solidFill>
              </a:rPr>
              <a:t>www.ossur.com</a:t>
            </a:r>
            <a:endParaRPr lang="fr-FR" sz="1400" dirty="0">
              <a:solidFill>
                <a:schemeClr val="bg2">
                  <a:lumMod val="10000"/>
                </a:schemeClr>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DermoLiner v.s. Seal-in x5</a:t>
            </a:r>
            <a:endParaRPr lang="fr-FR" dirty="0"/>
          </a:p>
        </p:txBody>
      </p:sp>
      <p:sp>
        <p:nvSpPr>
          <p:cNvPr id="3" name="Espace réservé du contenu 2"/>
          <p:cNvSpPr>
            <a:spLocks noGrp="1"/>
          </p:cNvSpPr>
          <p:nvPr>
            <p:ph idx="1"/>
          </p:nvPr>
        </p:nvSpPr>
        <p:spPr/>
        <p:txBody>
          <a:bodyPr>
            <a:normAutofit fontScale="92500" lnSpcReduction="10000"/>
          </a:bodyPr>
          <a:lstStyle/>
          <a:p>
            <a:r>
              <a:rPr lang="fr-FR" dirty="0" smtClean="0"/>
              <a:t>Evaluation du pistonnage avec le Vicon Motion System</a:t>
            </a:r>
          </a:p>
          <a:p>
            <a:r>
              <a:rPr lang="fr-FR" dirty="0" smtClean="0"/>
              <a:t>Pistonnage réduit de 71% avec le Seal-In X5</a:t>
            </a:r>
          </a:p>
          <a:p>
            <a:r>
              <a:rPr lang="fr-FR" dirty="0" smtClean="0"/>
              <a:t>Raison d’abandon du Seal-In X5</a:t>
            </a:r>
          </a:p>
          <a:p>
            <a:pPr lvl="1"/>
            <a:r>
              <a:rPr lang="fr-FR" dirty="0" smtClean="0"/>
              <a:t>Sensation de pression autour du moignon trop grande</a:t>
            </a:r>
          </a:p>
          <a:p>
            <a:pPr lvl="1"/>
            <a:r>
              <a:rPr lang="fr-FR" dirty="0" smtClean="0"/>
              <a:t>Difficulté au chaussage</a:t>
            </a:r>
          </a:p>
          <a:p>
            <a:pPr lvl="1"/>
            <a:r>
              <a:rPr lang="fr-FR" dirty="0" smtClean="0"/>
              <a:t>Plus de satisfaction à la marche avec le DermoLiner</a:t>
            </a:r>
          </a:p>
          <a:p>
            <a:r>
              <a:rPr lang="fr-FR" dirty="0" smtClean="0"/>
              <a:t>Les deux patients qui ont décidé de garder le Seal-In X5 étaient des amputés traumatique</a:t>
            </a:r>
          </a:p>
          <a:p>
            <a:endParaRPr lang="fr-FR" dirty="0"/>
          </a:p>
        </p:txBody>
      </p:sp>
      <p:sp>
        <p:nvSpPr>
          <p:cNvPr id="4" name="ZoneTexte 3"/>
          <p:cNvSpPr txBox="1"/>
          <p:nvPr/>
        </p:nvSpPr>
        <p:spPr>
          <a:xfrm>
            <a:off x="2313286" y="6271143"/>
            <a:ext cx="7041915" cy="738664"/>
          </a:xfrm>
          <a:prstGeom prst="rect">
            <a:avLst/>
          </a:prstGeom>
          <a:noFill/>
        </p:spPr>
        <p:txBody>
          <a:bodyPr wrap="square" rtlCol="0">
            <a:spAutoFit/>
          </a:bodyPr>
          <a:lstStyle/>
          <a:p>
            <a:r>
              <a:rPr lang="fr-FR" sz="1400" dirty="0" smtClean="0">
                <a:solidFill>
                  <a:schemeClr val="bg2">
                    <a:lumMod val="10000"/>
                  </a:schemeClr>
                </a:solidFill>
              </a:rPr>
              <a:t>Gholizadeh, H., Osman, N. A., Kamyab, M., Eshraghi, A., Abas, W. A., &amp; Azam, M. N. (2012)</a:t>
            </a:r>
          </a:p>
          <a:p>
            <a:r>
              <a:rPr lang="fr-FR" sz="1400" dirty="0" smtClean="0">
                <a:solidFill>
                  <a:schemeClr val="bg2">
                    <a:lumMod val="10000"/>
                  </a:schemeClr>
                </a:solidFill>
              </a:rPr>
              <a:t>Ali, S., Osman, N. A., Mortaza, N., Eshraghi, A., Gholizadeh, H., &amp; Wan Abas, W. A. (2012)</a:t>
            </a:r>
          </a:p>
          <a:p>
            <a:endParaRPr lang="fr-FR" sz="1400" dirty="0">
              <a:solidFill>
                <a:schemeClr val="bg2">
                  <a:lumMod val="10000"/>
                </a:schemeClr>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r>
              <a:rPr lang="fr-FR" dirty="0" smtClean="0"/>
              <a:t>Œdème chez l’amputé du membre inférieur</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Dermo V.S. Seal-In x5</a:t>
            </a:r>
            <a:endParaRPr lang="fr-FR" dirty="0"/>
          </a:p>
        </p:txBody>
      </p:sp>
      <p:pic>
        <p:nvPicPr>
          <p:cNvPr id="4" name="Espace réservé du contenu 3" descr="Picture 14.png"/>
          <p:cNvPicPr>
            <a:picLocks noGrp="1" noChangeAspect="1"/>
          </p:cNvPicPr>
          <p:nvPr>
            <p:ph idx="1"/>
          </p:nvPr>
        </p:nvPicPr>
        <p:blipFill>
          <a:blip r:embed="rId3"/>
          <a:srcRect t="-1852" b="-1852"/>
          <a:stretch>
            <a:fillRect/>
          </a:stretch>
        </p:blipFill>
        <p:spPr>
          <a:xfrm>
            <a:off x="0" y="1295400"/>
            <a:ext cx="9172487" cy="4779014"/>
          </a:xfrm>
          <a:ln w="9525" cap="flat" cmpd="sng" algn="ctr">
            <a:solidFill>
              <a:srgbClr val="F0A22E"/>
            </a:solidFill>
            <a:prstDash val="solid"/>
            <a:round/>
            <a:headEnd type="none" w="med" len="med"/>
            <a:tailEnd type="none" w="med" len="med"/>
          </a:ln>
        </p:spPr>
      </p:pic>
      <p:sp>
        <p:nvSpPr>
          <p:cNvPr id="5" name="ZoneTexte 4"/>
          <p:cNvSpPr txBox="1"/>
          <p:nvPr/>
        </p:nvSpPr>
        <p:spPr>
          <a:xfrm>
            <a:off x="2277989" y="6557628"/>
            <a:ext cx="6894498" cy="307777"/>
          </a:xfrm>
          <a:prstGeom prst="rect">
            <a:avLst/>
          </a:prstGeom>
          <a:noFill/>
        </p:spPr>
        <p:txBody>
          <a:bodyPr wrap="square" rtlCol="0">
            <a:spAutoFit/>
          </a:bodyPr>
          <a:lstStyle/>
          <a:p>
            <a:r>
              <a:rPr lang="fr-FR" sz="1400" dirty="0" smtClean="0">
                <a:solidFill>
                  <a:schemeClr val="bg2">
                    <a:lumMod val="10000"/>
                  </a:schemeClr>
                </a:solidFill>
              </a:rPr>
              <a:t>Ali, S., Osman, N. A., Mortaza, N., Eshraghi, A., Gholizadeh, H., &amp; Wan Abas, W. A. (2012)</a:t>
            </a:r>
            <a:endParaRPr lang="fr-FR" sz="1400" dirty="0">
              <a:solidFill>
                <a:schemeClr val="bg2">
                  <a:lumMod val="10000"/>
                </a:schemeClr>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Symbionic Leg (össur)</a:t>
            </a:r>
            <a:endParaRPr lang="fr-FR" dirty="0"/>
          </a:p>
        </p:txBody>
      </p:sp>
      <p:pic>
        <p:nvPicPr>
          <p:cNvPr id="6" name="Espace réservé du contenu 5" descr="IMG_2622.JPG"/>
          <p:cNvPicPr>
            <a:picLocks noGrp="1" noChangeAspect="1"/>
          </p:cNvPicPr>
          <p:nvPr>
            <p:ph idx="1"/>
          </p:nvPr>
        </p:nvPicPr>
        <p:blipFill>
          <a:blip r:embed="rId3"/>
          <a:srcRect l="-77955" r="-77955"/>
          <a:stretch>
            <a:fillRect/>
          </a:stretch>
        </p:blipFill>
        <p:spPr>
          <a:xfrm>
            <a:off x="1751900" y="1295400"/>
            <a:ext cx="10289839" cy="5361172"/>
          </a:xfrm>
        </p:spPr>
      </p:pic>
      <p:pic>
        <p:nvPicPr>
          <p:cNvPr id="8" name="Image 7" descr="mostnaturalpros.jpg"/>
          <p:cNvPicPr>
            <a:picLocks noChangeAspect="1"/>
          </p:cNvPicPr>
          <p:nvPr/>
        </p:nvPicPr>
        <p:blipFill>
          <a:blip r:embed="rId4"/>
          <a:stretch>
            <a:fillRect/>
          </a:stretch>
        </p:blipFill>
        <p:spPr>
          <a:xfrm>
            <a:off x="0" y="1755514"/>
            <a:ext cx="4518004" cy="3838199"/>
          </a:xfrm>
          <a:prstGeom prst="rect">
            <a:avLst/>
          </a:prstGeom>
        </p:spPr>
      </p:pic>
      <p:pic>
        <p:nvPicPr>
          <p:cNvPr id="7" name="Image 6" descr="symbionic-leg-logo.png"/>
          <p:cNvPicPr>
            <a:picLocks noChangeAspect="1"/>
          </p:cNvPicPr>
          <p:nvPr/>
        </p:nvPicPr>
        <p:blipFill>
          <a:blip r:embed="rId5"/>
          <a:stretch>
            <a:fillRect/>
          </a:stretch>
        </p:blipFill>
        <p:spPr>
          <a:xfrm>
            <a:off x="3697705" y="38100"/>
            <a:ext cx="5293895" cy="838200"/>
          </a:xfrm>
          <a:prstGeom prst="rect">
            <a:avLst/>
          </a:prstGeom>
        </p:spPr>
      </p:pic>
      <p:sp>
        <p:nvSpPr>
          <p:cNvPr id="10" name="ZoneTexte 9"/>
          <p:cNvSpPr txBox="1"/>
          <p:nvPr/>
        </p:nvSpPr>
        <p:spPr>
          <a:xfrm>
            <a:off x="7555081" y="6550223"/>
            <a:ext cx="1588919" cy="307777"/>
          </a:xfrm>
          <a:prstGeom prst="rect">
            <a:avLst/>
          </a:prstGeom>
          <a:noFill/>
        </p:spPr>
        <p:txBody>
          <a:bodyPr wrap="square" rtlCol="0">
            <a:spAutoFit/>
          </a:bodyPr>
          <a:lstStyle/>
          <a:p>
            <a:r>
              <a:rPr lang="fr-FR" sz="1400" dirty="0" smtClean="0">
                <a:solidFill>
                  <a:schemeClr val="bg2">
                    <a:lumMod val="10000"/>
                  </a:schemeClr>
                </a:solidFill>
              </a:rPr>
              <a:t>www.ossur.com</a:t>
            </a:r>
            <a:endParaRPr lang="fr-FR" sz="1400" dirty="0">
              <a:solidFill>
                <a:schemeClr val="bg2">
                  <a:lumMod val="10000"/>
                </a:schemeClr>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FR" dirty="0" smtClean="0"/>
              <a:t>Combinaison du « Rheo Knee » (genou avec microprocesseur) et du « Proprio Foot  » (cheville motorisée).</a:t>
            </a:r>
          </a:p>
          <a:p>
            <a:r>
              <a:rPr lang="fr-FR" dirty="0" smtClean="0"/>
              <a:t>Diminution importante du risque de chute avec flexion dorsale du pied pendant la phase d’oscillation</a:t>
            </a:r>
          </a:p>
          <a:p>
            <a:r>
              <a:rPr lang="fr-FR" dirty="0" smtClean="0"/>
              <a:t>Fonction « reprise de l’équilibre » lors d’une perte d’équilibre</a:t>
            </a:r>
          </a:p>
          <a:p>
            <a:endParaRPr lang="fr-FR" dirty="0"/>
          </a:p>
        </p:txBody>
      </p:sp>
      <p:pic>
        <p:nvPicPr>
          <p:cNvPr id="4" name="Image 3" descr="symbionic-leg-logo.png"/>
          <p:cNvPicPr>
            <a:picLocks noChangeAspect="1"/>
          </p:cNvPicPr>
          <p:nvPr/>
        </p:nvPicPr>
        <p:blipFill>
          <a:blip r:embed="rId3"/>
          <a:stretch>
            <a:fillRect/>
          </a:stretch>
        </p:blipFill>
        <p:spPr>
          <a:xfrm>
            <a:off x="3697705" y="38100"/>
            <a:ext cx="5293895" cy="838200"/>
          </a:xfrm>
          <a:prstGeom prst="rect">
            <a:avLst/>
          </a:prstGeom>
        </p:spPr>
      </p:pic>
      <p:sp>
        <p:nvSpPr>
          <p:cNvPr id="5" name="ZoneTexte 4"/>
          <p:cNvSpPr txBox="1"/>
          <p:nvPr/>
        </p:nvSpPr>
        <p:spPr>
          <a:xfrm>
            <a:off x="7555081" y="6550223"/>
            <a:ext cx="1588919" cy="307777"/>
          </a:xfrm>
          <a:prstGeom prst="rect">
            <a:avLst/>
          </a:prstGeom>
          <a:noFill/>
        </p:spPr>
        <p:txBody>
          <a:bodyPr wrap="square" rtlCol="0">
            <a:spAutoFit/>
          </a:bodyPr>
          <a:lstStyle/>
          <a:p>
            <a:r>
              <a:rPr lang="fr-FR" sz="1400" dirty="0" smtClean="0">
                <a:solidFill>
                  <a:schemeClr val="bg2">
                    <a:lumMod val="10000"/>
                  </a:schemeClr>
                </a:solidFill>
              </a:rPr>
              <a:t>www.ossur.com</a:t>
            </a:r>
            <a:endParaRPr lang="fr-FR" sz="1400" dirty="0">
              <a:solidFill>
                <a:schemeClr val="bg2">
                  <a:lumMod val="10000"/>
                </a:schemeClr>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SYMBIONIC LEG by Ossur - Randy Tweten's story.mp4">
            <a:hlinkClick r:id="" action="ppaction://media"/>
          </p:cNvPr>
          <p:cNvPicPr/>
          <p:nvPr>
            <p:ph idx="1"/>
            <a:videoFile r:link="rId1"/>
          </p:nvPr>
        </p:nvPicPr>
        <p:blipFill>
          <a:blip r:embed="rId4"/>
          <a:stretch>
            <a:fillRect/>
          </a:stretch>
        </p:blipFill>
        <p:spPr>
          <a:xfrm>
            <a:off x="625122" y="1554163"/>
            <a:ext cx="8046155" cy="4525962"/>
          </a:xfrm>
        </p:spPr>
      </p:pic>
      <p:pic>
        <p:nvPicPr>
          <p:cNvPr id="6" name="Image 5" descr="symbionic-leg-logo.png"/>
          <p:cNvPicPr>
            <a:picLocks noChangeAspect="1"/>
          </p:cNvPicPr>
          <p:nvPr/>
        </p:nvPicPr>
        <p:blipFill>
          <a:blip r:embed="rId5"/>
          <a:stretch>
            <a:fillRect/>
          </a:stretch>
        </p:blipFill>
        <p:spPr>
          <a:xfrm>
            <a:off x="3697705" y="38100"/>
            <a:ext cx="5293895" cy="838200"/>
          </a:xfrm>
          <a:prstGeom prst="rect">
            <a:avLst/>
          </a:prstGeom>
        </p:spPr>
      </p:pic>
      <p:sp>
        <p:nvSpPr>
          <p:cNvPr id="7" name="ZoneTexte 6"/>
          <p:cNvSpPr txBox="1"/>
          <p:nvPr/>
        </p:nvSpPr>
        <p:spPr>
          <a:xfrm>
            <a:off x="7555081" y="6550223"/>
            <a:ext cx="1588919" cy="307777"/>
          </a:xfrm>
          <a:prstGeom prst="rect">
            <a:avLst/>
          </a:prstGeom>
          <a:noFill/>
        </p:spPr>
        <p:txBody>
          <a:bodyPr wrap="square" rtlCol="0">
            <a:spAutoFit/>
          </a:bodyPr>
          <a:lstStyle/>
          <a:p>
            <a:r>
              <a:rPr lang="fr-FR" sz="1400" dirty="0" smtClean="0">
                <a:solidFill>
                  <a:schemeClr val="bg2">
                    <a:lumMod val="10000"/>
                  </a:schemeClr>
                </a:solidFill>
              </a:rPr>
              <a:t>www.ossur.com</a:t>
            </a:r>
            <a:endParaRPr lang="fr-FR" sz="1400" dirty="0">
              <a:solidFill>
                <a:schemeClr val="bg2">
                  <a:lumMod val="10000"/>
                </a:schemeClr>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Espace réservé du contenu 5" descr="Picture 15.png"/>
          <p:cNvPicPr>
            <a:picLocks noGrp="1" noChangeAspect="1"/>
          </p:cNvPicPr>
          <p:nvPr>
            <p:ph idx="1"/>
          </p:nvPr>
        </p:nvPicPr>
        <p:blipFill>
          <a:blip r:embed="rId3"/>
          <a:srcRect l="-35522" r="-35522"/>
          <a:stretch>
            <a:fillRect/>
          </a:stretch>
        </p:blipFill>
        <p:spPr>
          <a:xfrm>
            <a:off x="-710422" y="694086"/>
            <a:ext cx="11480834" cy="5981700"/>
          </a:xfrm>
        </p:spPr>
      </p:pic>
      <p:sp>
        <p:nvSpPr>
          <p:cNvPr id="4" name="ZoneTexte 3"/>
          <p:cNvSpPr txBox="1"/>
          <p:nvPr/>
        </p:nvSpPr>
        <p:spPr>
          <a:xfrm>
            <a:off x="1" y="6550223"/>
            <a:ext cx="1360756" cy="307777"/>
          </a:xfrm>
          <a:prstGeom prst="rect">
            <a:avLst/>
          </a:prstGeom>
          <a:noFill/>
        </p:spPr>
        <p:txBody>
          <a:bodyPr wrap="square" rtlCol="0">
            <a:spAutoFit/>
          </a:bodyPr>
          <a:lstStyle/>
          <a:p>
            <a:r>
              <a:rPr lang="fr-FR" sz="1400" dirty="0" smtClean="0">
                <a:solidFill>
                  <a:schemeClr val="bg2">
                    <a:lumMod val="10000"/>
                  </a:schemeClr>
                </a:solidFill>
              </a:rPr>
              <a:t>www.ossur.com</a:t>
            </a:r>
            <a:endParaRPr lang="fr-FR" sz="1400" dirty="0">
              <a:solidFill>
                <a:schemeClr val="bg2">
                  <a:lumMod val="10000"/>
                </a:schemeClr>
              </a:solidFill>
            </a:endParaRPr>
          </a:p>
        </p:txBody>
      </p:sp>
      <p:pic>
        <p:nvPicPr>
          <p:cNvPr id="5" name="Image 4" descr="symbionic-leg-logo.png"/>
          <p:cNvPicPr>
            <a:picLocks noChangeAspect="1"/>
          </p:cNvPicPr>
          <p:nvPr/>
        </p:nvPicPr>
        <p:blipFill>
          <a:blip r:embed="rId4"/>
          <a:stretch>
            <a:fillRect/>
          </a:stretch>
        </p:blipFill>
        <p:spPr>
          <a:xfrm>
            <a:off x="3697705" y="38100"/>
            <a:ext cx="5293895" cy="83820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r>
              <a:rPr lang="fr-FR" dirty="0" smtClean="0"/>
              <a:t>Genou ottobock/ entrée de gamme</a:t>
            </a:r>
            <a:endParaRPr lang="fr-FR" dirty="0"/>
          </a:p>
        </p:txBody>
      </p:sp>
      <p:pic>
        <p:nvPicPr>
          <p:cNvPr id="8" name="Espace réservé du contenu 7" descr="IMG_2626.JPG"/>
          <p:cNvPicPr>
            <a:picLocks noGrp="1" noChangeAspect="1"/>
          </p:cNvPicPr>
          <p:nvPr>
            <p:ph idx="1"/>
          </p:nvPr>
        </p:nvPicPr>
        <p:blipFill>
          <a:blip r:embed="rId3"/>
          <a:srcRect l="19954" r="11148"/>
          <a:stretch>
            <a:fillRect/>
          </a:stretch>
        </p:blipFill>
        <p:spPr>
          <a:xfrm>
            <a:off x="2891904" y="1136636"/>
            <a:ext cx="2874110" cy="5561565"/>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Thrive Foot</a:t>
            </a:r>
            <a:endParaRPr lang="fr-FR" dirty="0"/>
          </a:p>
        </p:txBody>
      </p:sp>
      <p:pic>
        <p:nvPicPr>
          <p:cNvPr id="4" name="Espace réservé du contenu 3" descr="dynamic-foot-prosthesis-74876-3646651.jpg"/>
          <p:cNvPicPr>
            <a:picLocks noGrp="1" noChangeAspect="1"/>
          </p:cNvPicPr>
          <p:nvPr>
            <p:ph idx="1"/>
          </p:nvPr>
        </p:nvPicPr>
        <p:blipFill>
          <a:blip r:embed="rId3"/>
          <a:srcRect l="-52577" r="-52577"/>
          <a:stretch>
            <a:fillRect/>
          </a:stretch>
        </p:blipFill>
        <p:spPr>
          <a:xfrm>
            <a:off x="-1058385" y="1295400"/>
            <a:ext cx="6522037" cy="3398087"/>
          </a:xfrm>
        </p:spPr>
      </p:pic>
      <p:pic>
        <p:nvPicPr>
          <p:cNvPr id="5" name="Image 4" descr="DownloadedFile-4.jpeg"/>
          <p:cNvPicPr>
            <a:picLocks noChangeAspect="1"/>
          </p:cNvPicPr>
          <p:nvPr/>
        </p:nvPicPr>
        <p:blipFill>
          <a:blip r:embed="rId4"/>
          <a:stretch>
            <a:fillRect/>
          </a:stretch>
        </p:blipFill>
        <p:spPr>
          <a:xfrm>
            <a:off x="5239002" y="0"/>
            <a:ext cx="3993897" cy="1490910"/>
          </a:xfrm>
          <a:prstGeom prst="rect">
            <a:avLst/>
          </a:prstGeom>
        </p:spPr>
      </p:pic>
      <p:sp>
        <p:nvSpPr>
          <p:cNvPr id="6" name="Espace réservé du contenu 2"/>
          <p:cNvSpPr txBox="1">
            <a:spLocks/>
          </p:cNvSpPr>
          <p:nvPr/>
        </p:nvSpPr>
        <p:spPr>
          <a:xfrm>
            <a:off x="4674530" y="2022159"/>
            <a:ext cx="4317069" cy="4525963"/>
          </a:xfrm>
          <a:prstGeom prst="rect">
            <a:avLst/>
          </a:prstGeom>
        </p:spPr>
        <p:txBody>
          <a:bodyPr vert="horz">
            <a:normAutofit/>
          </a:bodyPr>
          <a:lstStyle/>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fr-FR" sz="3200" b="0" i="0" u="none" strike="noStrike" kern="1200" cap="none" spc="0" normalizeH="0" baseline="0" noProof="0" dirty="0" smtClean="0">
                <a:ln>
                  <a:noFill/>
                </a:ln>
                <a:solidFill>
                  <a:schemeClr val="tx2"/>
                </a:solidFill>
                <a:effectLst/>
                <a:uLnTx/>
                <a:uFillTx/>
                <a:latin typeface="+mn-lt"/>
                <a:ea typeface="+mn-ea"/>
                <a:cs typeface="+mn-cs"/>
              </a:rPr>
              <a:t>Pied avec 2 « keels »</a:t>
            </a:r>
            <a:r>
              <a:rPr kumimoji="0" lang="fr-FR" sz="3200" b="0" i="0" u="none" strike="noStrike" kern="1200" cap="none" spc="0" normalizeH="0" noProof="0" dirty="0" smtClean="0">
                <a:ln>
                  <a:noFill/>
                </a:ln>
                <a:solidFill>
                  <a:schemeClr val="tx2"/>
                </a:solidFill>
                <a:effectLst/>
                <a:uLnTx/>
                <a:uFillTx/>
                <a:latin typeface="+mn-lt"/>
                <a:ea typeface="+mn-ea"/>
                <a:cs typeface="+mn-cs"/>
              </a:rPr>
              <a:t> dont le 2</a:t>
            </a:r>
            <a:r>
              <a:rPr kumimoji="0" lang="fr-FR" sz="3200" b="0" i="0" u="none" strike="noStrike" kern="1200" cap="none" spc="0" normalizeH="0" baseline="30000" noProof="0" dirty="0" smtClean="0">
                <a:ln>
                  <a:noFill/>
                </a:ln>
                <a:solidFill>
                  <a:schemeClr val="tx2"/>
                </a:solidFill>
                <a:effectLst/>
                <a:uLnTx/>
                <a:uFillTx/>
                <a:latin typeface="+mn-lt"/>
                <a:ea typeface="+mn-ea"/>
                <a:cs typeface="+mn-cs"/>
              </a:rPr>
              <a:t>e</a:t>
            </a:r>
            <a:r>
              <a:rPr kumimoji="0" lang="fr-FR" sz="3200" b="0" i="0" u="none" strike="noStrike" kern="1200" cap="none" spc="0" normalizeH="0" noProof="0" dirty="0" smtClean="0">
                <a:ln>
                  <a:noFill/>
                </a:ln>
                <a:solidFill>
                  <a:schemeClr val="tx2"/>
                </a:solidFill>
                <a:effectLst/>
                <a:uLnTx/>
                <a:uFillTx/>
                <a:latin typeface="+mn-lt"/>
                <a:ea typeface="+mn-ea"/>
                <a:cs typeface="+mn-cs"/>
              </a:rPr>
              <a:t> est activé seulement lors du transport de charge.</a:t>
            </a:r>
            <a:endParaRPr kumimoji="0" lang="fr-FR" sz="3200" b="0" i="0" u="none" strike="noStrike" kern="1200" cap="none" spc="0" normalizeH="0" baseline="0" noProof="0" dirty="0">
              <a:ln>
                <a:noFill/>
              </a:ln>
              <a:solidFill>
                <a:schemeClr val="tx2"/>
              </a:solidFill>
              <a:effectLst/>
              <a:uLnTx/>
              <a:uFillTx/>
              <a:latin typeface="+mn-lt"/>
              <a:ea typeface="+mn-ea"/>
              <a:cs typeface="+mn-cs"/>
            </a:endParaRPr>
          </a:p>
        </p:txBody>
      </p:sp>
      <p:pic>
        <p:nvPicPr>
          <p:cNvPr id="7" name="Picture 2"/>
          <p:cNvPicPr>
            <a:picLocks noChangeAspect="1"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4824829"/>
            <a:ext cx="9144000" cy="1723293"/>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8" name="ZoneTexte 7"/>
          <p:cNvSpPr txBox="1"/>
          <p:nvPr/>
        </p:nvSpPr>
        <p:spPr>
          <a:xfrm>
            <a:off x="6474406" y="6550223"/>
            <a:ext cx="2669594" cy="307777"/>
          </a:xfrm>
          <a:prstGeom prst="rect">
            <a:avLst/>
          </a:prstGeom>
          <a:noFill/>
        </p:spPr>
        <p:txBody>
          <a:bodyPr wrap="square" rtlCol="0">
            <a:spAutoFit/>
          </a:bodyPr>
          <a:lstStyle/>
          <a:p>
            <a:r>
              <a:rPr lang="fr-FR" sz="1400" dirty="0" smtClean="0">
                <a:solidFill>
                  <a:schemeClr val="bg2">
                    <a:lumMod val="10000"/>
                  </a:schemeClr>
                </a:solidFill>
              </a:rPr>
              <a:t>Freedom innovation brochure</a:t>
            </a:r>
            <a:endParaRPr lang="fr-FR" sz="1400" dirty="0">
              <a:solidFill>
                <a:schemeClr val="bg2">
                  <a:lumMod val="10000"/>
                </a:schemeClr>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Thrive Foot</a:t>
            </a:r>
            <a:endParaRPr lang="fr-FR" dirty="0"/>
          </a:p>
        </p:txBody>
      </p:sp>
      <p:sp>
        <p:nvSpPr>
          <p:cNvPr id="3" name="Espace réservé du contenu 2"/>
          <p:cNvSpPr>
            <a:spLocks noGrp="1"/>
          </p:cNvSpPr>
          <p:nvPr>
            <p:ph idx="1"/>
          </p:nvPr>
        </p:nvSpPr>
        <p:spPr>
          <a:xfrm>
            <a:off x="304800" y="1940527"/>
            <a:ext cx="8686800" cy="4525963"/>
          </a:xfrm>
        </p:spPr>
        <p:txBody>
          <a:bodyPr>
            <a:normAutofit/>
          </a:bodyPr>
          <a:lstStyle/>
          <a:p>
            <a:r>
              <a:rPr kumimoji="1" lang="fr-CA" altLang="ja-JP" dirty="0" smtClean="0">
                <a:solidFill>
                  <a:schemeClr val="bg2">
                    <a:lumMod val="25000"/>
                  </a:schemeClr>
                </a:solidFill>
                <a:cs typeface="Arial" pitchFamily="34" charset="0"/>
              </a:rPr>
              <a:t>Permet d’améliorer le patron de marche et diminuer le risque de blessure lors du transport de charge</a:t>
            </a:r>
          </a:p>
          <a:p>
            <a:r>
              <a:rPr kumimoji="1" lang="fr-CA" altLang="ja-JP" dirty="0" smtClean="0">
                <a:solidFill>
                  <a:schemeClr val="bg2">
                    <a:lumMod val="25000"/>
                  </a:schemeClr>
                </a:solidFill>
                <a:cs typeface="Arial" pitchFamily="34" charset="0"/>
              </a:rPr>
              <a:t>Le pied prothétique garde une amplitude articulaire similaire à celle du pied sain lors du transport de charge</a:t>
            </a:r>
          </a:p>
          <a:p>
            <a:endParaRPr kumimoji="1" lang="fr-CA" altLang="ja-JP" dirty="0" smtClean="0">
              <a:solidFill>
                <a:schemeClr val="bg2">
                  <a:lumMod val="25000"/>
                </a:schemeClr>
              </a:solidFill>
              <a:latin typeface="Arial" pitchFamily="34" charset="0"/>
              <a:cs typeface="Arial" pitchFamily="34" charset="0"/>
            </a:endParaRPr>
          </a:p>
        </p:txBody>
      </p:sp>
      <p:pic>
        <p:nvPicPr>
          <p:cNvPr id="4" name="Image 3" descr="DownloadedFile-4.jpeg"/>
          <p:cNvPicPr>
            <a:picLocks noChangeAspect="1"/>
          </p:cNvPicPr>
          <p:nvPr/>
        </p:nvPicPr>
        <p:blipFill>
          <a:blip r:embed="rId3"/>
          <a:stretch>
            <a:fillRect/>
          </a:stretch>
        </p:blipFill>
        <p:spPr>
          <a:xfrm>
            <a:off x="5239002" y="0"/>
            <a:ext cx="3993897" cy="1490910"/>
          </a:xfrm>
          <a:prstGeom prst="rect">
            <a:avLst/>
          </a:prstGeom>
        </p:spPr>
      </p:pic>
      <p:sp>
        <p:nvSpPr>
          <p:cNvPr id="5" name="ZoneTexte 4"/>
          <p:cNvSpPr txBox="1"/>
          <p:nvPr/>
        </p:nvSpPr>
        <p:spPr>
          <a:xfrm>
            <a:off x="3206157" y="6550223"/>
            <a:ext cx="5937843" cy="307777"/>
          </a:xfrm>
          <a:prstGeom prst="rect">
            <a:avLst/>
          </a:prstGeom>
          <a:noFill/>
        </p:spPr>
        <p:txBody>
          <a:bodyPr wrap="square" rtlCol="0">
            <a:spAutoFit/>
          </a:bodyPr>
          <a:lstStyle/>
          <a:p>
            <a:r>
              <a:rPr lang="fr-FR" sz="1400" dirty="0" smtClean="0">
                <a:solidFill>
                  <a:schemeClr val="bg2">
                    <a:lumMod val="10000"/>
                  </a:schemeClr>
                </a:solidFill>
              </a:rPr>
              <a:t>Auyang, A., Chu, E., Kregling, A., Chen, Q., Collier, K., &amp; Shim, J. K. (2013)</a:t>
            </a:r>
            <a:endParaRPr lang="fr-FR" sz="1400" dirty="0">
              <a:solidFill>
                <a:schemeClr val="bg2">
                  <a:lumMod val="10000"/>
                </a:schemeClr>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Thrive foot</a:t>
            </a:r>
            <a:endParaRPr lang="fr-FR" dirty="0"/>
          </a:p>
        </p:txBody>
      </p:sp>
      <p:sp>
        <p:nvSpPr>
          <p:cNvPr id="3" name="Espace réservé du contenu 2"/>
          <p:cNvSpPr>
            <a:spLocks noGrp="1"/>
          </p:cNvSpPr>
          <p:nvPr>
            <p:ph idx="1"/>
          </p:nvPr>
        </p:nvSpPr>
        <p:spPr/>
        <p:txBody>
          <a:bodyPr/>
          <a:lstStyle/>
          <a:p>
            <a:endParaRPr lang="fr-FR" dirty="0" smtClean="0">
              <a:hlinkClick r:id="rId3"/>
            </a:endParaRPr>
          </a:p>
          <a:p>
            <a:endParaRPr lang="fr-FR" dirty="0" smtClean="0">
              <a:hlinkClick r:id="rId3"/>
            </a:endParaRPr>
          </a:p>
          <a:p>
            <a:endParaRPr lang="fr-FR" dirty="0" smtClean="0">
              <a:hlinkClick r:id="rId3"/>
            </a:endParaRPr>
          </a:p>
          <a:p>
            <a:pPr>
              <a:buNone/>
            </a:pPr>
            <a:r>
              <a:rPr lang="fr-FR" dirty="0" smtClean="0">
                <a:hlinkClick r:id="rId3"/>
              </a:rPr>
              <a:t>http://www.youtube.com/watch?v=INT-o8coMXM</a:t>
            </a:r>
            <a:endParaRPr lang="fr-FR" dirty="0" smtClean="0"/>
          </a:p>
          <a:p>
            <a:pPr>
              <a:buNone/>
            </a:pPr>
            <a:endParaRPr lang="fr-FR" dirty="0"/>
          </a:p>
        </p:txBody>
      </p:sp>
      <p:pic>
        <p:nvPicPr>
          <p:cNvPr id="4" name="Image 3" descr="DownloadedFile-4.jpeg"/>
          <p:cNvPicPr>
            <a:picLocks noChangeAspect="1"/>
          </p:cNvPicPr>
          <p:nvPr/>
        </p:nvPicPr>
        <p:blipFill>
          <a:blip r:embed="rId4"/>
          <a:stretch>
            <a:fillRect/>
          </a:stretch>
        </p:blipFill>
        <p:spPr>
          <a:xfrm>
            <a:off x="5239002" y="0"/>
            <a:ext cx="3993897" cy="149091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Références</a:t>
            </a:r>
            <a:endParaRPr lang="fr-FR" dirty="0"/>
          </a:p>
        </p:txBody>
      </p:sp>
      <p:sp>
        <p:nvSpPr>
          <p:cNvPr id="3" name="Espace réservé du contenu 2"/>
          <p:cNvSpPr>
            <a:spLocks noGrp="1"/>
          </p:cNvSpPr>
          <p:nvPr>
            <p:ph idx="1"/>
          </p:nvPr>
        </p:nvSpPr>
        <p:spPr/>
        <p:txBody>
          <a:bodyPr/>
          <a:lstStyle/>
          <a:p>
            <a:r>
              <a:rPr lang="fr-FR" dirty="0" smtClean="0"/>
              <a:t>Guidance for the multi disciplinary team on the management of post- operative residuum oedema in lower limb amputees. </a:t>
            </a:r>
          </a:p>
          <a:p>
            <a:pPr>
              <a:buNone/>
            </a:pPr>
            <a:r>
              <a:rPr lang="fr-FR" dirty="0" smtClean="0">
                <a:hlinkClick r:id="rId3"/>
              </a:rPr>
              <a:t>www.csp.org.uk/sites/files/csp/secure/guidance_v.8_0.pdf</a:t>
            </a:r>
            <a:endParaRPr lang="fr-FR" dirty="0" smtClean="0"/>
          </a:p>
          <a:p>
            <a:endParaRPr lang="fr-FR"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Œdème post-opératoire</a:t>
            </a:r>
            <a:endParaRPr lang="fr-FR" dirty="0"/>
          </a:p>
        </p:txBody>
      </p:sp>
      <p:sp>
        <p:nvSpPr>
          <p:cNvPr id="3" name="Espace réservé du contenu 2"/>
          <p:cNvSpPr>
            <a:spLocks noGrp="1"/>
          </p:cNvSpPr>
          <p:nvPr>
            <p:ph idx="1"/>
          </p:nvPr>
        </p:nvSpPr>
        <p:spPr>
          <a:xfrm>
            <a:off x="304800" y="1295400"/>
            <a:ext cx="8686800" cy="4525963"/>
          </a:xfrm>
        </p:spPr>
        <p:txBody>
          <a:bodyPr>
            <a:normAutofit fontScale="92500"/>
          </a:bodyPr>
          <a:lstStyle/>
          <a:p>
            <a:r>
              <a:rPr lang="fr-FR" dirty="0" smtClean="0"/>
              <a:t>Réaction normale suite au traumatisme et à la manipulation des tissus mous pendant la chirurgie</a:t>
            </a:r>
          </a:p>
          <a:p>
            <a:r>
              <a:rPr lang="fr-FR" dirty="0" smtClean="0"/>
              <a:t>Complications possibles si œdème post opératoire</a:t>
            </a:r>
          </a:p>
          <a:p>
            <a:pPr lvl="1"/>
            <a:r>
              <a:rPr lang="fr-FR" dirty="0" smtClean="0"/>
              <a:t>Ralentissement dans la guérison de la plaie opératoire</a:t>
            </a:r>
          </a:p>
          <a:p>
            <a:pPr lvl="1"/>
            <a:r>
              <a:rPr lang="fr-FR" dirty="0" smtClean="0"/>
              <a:t>Douleurs</a:t>
            </a:r>
          </a:p>
          <a:p>
            <a:pPr lvl="1"/>
            <a:r>
              <a:rPr lang="fr-FR" dirty="0" smtClean="0"/>
              <a:t>Délais dans la reprise de la mobilité</a:t>
            </a:r>
          </a:p>
          <a:p>
            <a:pPr lvl="1"/>
            <a:r>
              <a:rPr lang="fr-FR" dirty="0" smtClean="0"/>
              <a:t>Délais avant phase prothétique et appareillage difficile</a:t>
            </a:r>
          </a:p>
          <a:p>
            <a:pPr lvl="1"/>
            <a:r>
              <a:rPr lang="fr-FR" dirty="0" smtClean="0"/>
              <a:t>Temps de séjour plus long à l’interne</a:t>
            </a:r>
          </a:p>
        </p:txBody>
      </p:sp>
      <p:sp>
        <p:nvSpPr>
          <p:cNvPr id="4" name="ZoneTexte 3"/>
          <p:cNvSpPr txBox="1"/>
          <p:nvPr/>
        </p:nvSpPr>
        <p:spPr>
          <a:xfrm>
            <a:off x="4461685" y="6550223"/>
            <a:ext cx="5438330" cy="307777"/>
          </a:xfrm>
          <a:prstGeom prst="rect">
            <a:avLst/>
          </a:prstGeom>
          <a:noFill/>
        </p:spPr>
        <p:txBody>
          <a:bodyPr wrap="square" rtlCol="0">
            <a:spAutoFit/>
          </a:bodyPr>
          <a:lstStyle/>
          <a:p>
            <a:r>
              <a:rPr lang="fr-FR" sz="1400" dirty="0" smtClean="0">
                <a:solidFill>
                  <a:schemeClr val="tx2">
                    <a:lumMod val="75000"/>
                  </a:schemeClr>
                </a:solidFill>
              </a:rPr>
              <a:t>Bouch, E., Burns, K., Geer, E., Fuller, M., &amp; Rose, A. (2012)</a:t>
            </a:r>
            <a:endParaRPr lang="fr-FR" sz="1400" dirty="0">
              <a:solidFill>
                <a:schemeClr val="tx2">
                  <a:lumMod val="75000"/>
                </a:schemeClr>
              </a:solidFill>
              <a:cs typeface="Franklin Gothic Book (Corps)"/>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Références</a:t>
            </a:r>
            <a:endParaRPr lang="fr-FR" dirty="0"/>
          </a:p>
        </p:txBody>
      </p:sp>
      <p:sp>
        <p:nvSpPr>
          <p:cNvPr id="3" name="Espace réservé du contenu 2"/>
          <p:cNvSpPr>
            <a:spLocks noGrp="1"/>
          </p:cNvSpPr>
          <p:nvPr>
            <p:ph idx="1"/>
          </p:nvPr>
        </p:nvSpPr>
        <p:spPr/>
        <p:txBody>
          <a:bodyPr>
            <a:noAutofit/>
          </a:bodyPr>
          <a:lstStyle/>
          <a:p>
            <a:r>
              <a:rPr lang="fr-FR" sz="1400" dirty="0" smtClean="0"/>
              <a:t>Ali, S., Osman, N. A., Mortaza, N., Eshraghi, A., Gholizadeh, H., &amp; Wan Abas, W. A. (2012). Clinical investigation of the interface pressure in the trans-tibial socket with Dermo and Seal-In X5 liner during walking and their effect on patient satisfaction. Clin Biomech (Bristol, Avon), 27(9), 943-948.</a:t>
            </a:r>
          </a:p>
          <a:p>
            <a:r>
              <a:rPr lang="fr-FR" sz="1400" dirty="0" smtClean="0"/>
              <a:t>Alsancak, S., Kose, S. K., &amp; Altinkaynak, H. (2011). Effect of elastic bandaging and prosthesis on the decrease in stump volume. Acta Orthop Traumatol Turc, 45(1), 14-22.</a:t>
            </a:r>
          </a:p>
          <a:p>
            <a:r>
              <a:rPr lang="fr-FR" sz="1400" dirty="0" smtClean="0"/>
              <a:t>Amtmann, D., Abrahason, D., Morgan, S., Salem, R., Askew, R., Gailey, R., et al. (2013). The development of the PLUS-M : a new measure of mobility for prosthetic limb users. Paper presented at the International Society for Prostetics and Orthotics 2013, Hyderabad, India. </a:t>
            </a:r>
          </a:p>
          <a:p>
            <a:r>
              <a:rPr lang="fr-FR" sz="1400" dirty="0" smtClean="0"/>
              <a:t>Auyang, A., Chu, E., Kregling, A., Chen, Q., Collier, K., &amp; Shim, J. K. (2013). Effect of variable stifness prosthesis on walking kinematics during load carriage. Paper presented at the International Society for Prostetics and Orthotics 2013, Hyderabad, India. </a:t>
            </a:r>
          </a:p>
          <a:p>
            <a:r>
              <a:rPr lang="fr-FR" sz="1400" dirty="0" smtClean="0"/>
              <a:t>Bouch E., B. K., Geer E., Fuller M., Rose A. (2012). Guidance for the multi disciplinary team on the management of post-operative residuum oedema in lower limb amputees.   Retrieved 2013-04-10, from www.csp.org.uk/sites/files/csp/secure/guidance_v.8_0.pdf</a:t>
            </a:r>
          </a:p>
          <a:p>
            <a:r>
              <a:rPr lang="fr-FR" sz="1400" dirty="0" smtClean="0"/>
              <a:t>Deutsch, A., English, R. D., Vermeer, T. C., Murray, P. S., &amp; Condous, M. (2005). Removable rigid dressings versus soft dressings: a randomized, controlled study with dysvascular, trans-tibial amputees. Prosthet Orthot Int, 29(2), 193-200.</a:t>
            </a:r>
          </a:p>
          <a:p>
            <a:r>
              <a:rPr lang="fr-FR" sz="1400" dirty="0" smtClean="0"/>
              <a:t>Gholizadeh, H., Osman, N. A., Kamyab, M., Eshraghi, A., Abas, W. A., &amp; Azam, M. N. (2012). Transtibial prosthetic socket pistoning: static evaluation of Seal-In((R)) X5 and Dermo((R)) Liner using motion analysis system. Clin Biomech (Bristol, Avon), 27(1), 34-39.</a:t>
            </a:r>
          </a:p>
          <a:p>
            <a:endParaRPr lang="fr-FR" sz="1400" dirty="0" smtClean="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Références</a:t>
            </a:r>
            <a:endParaRPr lang="fr-FR" dirty="0"/>
          </a:p>
        </p:txBody>
      </p:sp>
      <p:sp>
        <p:nvSpPr>
          <p:cNvPr id="3" name="Espace réservé du contenu 2"/>
          <p:cNvSpPr>
            <a:spLocks noGrp="1"/>
          </p:cNvSpPr>
          <p:nvPr>
            <p:ph idx="1"/>
          </p:nvPr>
        </p:nvSpPr>
        <p:spPr/>
        <p:txBody>
          <a:bodyPr>
            <a:noAutofit/>
          </a:bodyPr>
          <a:lstStyle/>
          <a:p>
            <a:r>
              <a:rPr lang="fr-FR" sz="1400" dirty="0" smtClean="0"/>
              <a:t>Graf, M., &amp; Freijah, N. (2003). Early trans-tibial oedema control using polymer gel socks. Prosthet Orthot Int, 27(3), 221-226.</a:t>
            </a:r>
          </a:p>
          <a:p>
            <a:r>
              <a:rPr lang="fr-FR" sz="1400" dirty="0" smtClean="0"/>
              <a:t>Hafner, B., Amtmann, D., Abrahamson, D., Morgan, S., Kajilich, A., &amp; Salem, R. (2013). Health Profiles Of Persons With Lower Limb Loss. Paper presented at the International Society for Prostetics and Orthotics 2013, Hyderabad, India. </a:t>
            </a:r>
          </a:p>
          <a:p>
            <a:r>
              <a:rPr lang="fr-FR" sz="1400" dirty="0" smtClean="0"/>
              <a:t>Jaryraman, A., Mathur, G., Lipschutz, R., &amp; Kuiken, T. (2013). Quantifying Community Mobility And Social Interaction In Individual With Lower Limb Amputations. Paper presented at the International Society for Prostetics and Orthotics 2013, Hyderabad, India. </a:t>
            </a:r>
          </a:p>
          <a:p>
            <a:r>
              <a:rPr lang="fr-FR" sz="1400" dirty="0" smtClean="0"/>
              <a:t>Johannesson, A., Larsson, G.-U., Öberg, T., &amp; Atroshi, I. (2008). Comparison of vacuum-formed removable rigid dressing with conventional rigid dressing after transtibial amputation. Acta Orthopaedica, 79(3), 361-369.</a:t>
            </a:r>
          </a:p>
          <a:p>
            <a:r>
              <a:rPr lang="fr-FR" sz="1400" dirty="0" smtClean="0"/>
              <a:t>Johannesson A., E. K., Möller S. (2013). The Postoperative Management After Transtibial Amputation. Paper presented at the International Society for Prostetics and Orthotics 2013, Hyderabad, India. </a:t>
            </a:r>
          </a:p>
          <a:p>
            <a:r>
              <a:rPr lang="fr-FR" sz="1400" dirty="0" smtClean="0"/>
              <a:t>Klute, G. K., Berge, J. S., Biggs, W., Pongnumkul, S., Popovic, Z., &amp; Curless, B. (2011). Vacuum-assisted socket suspension compared with pin suspension for lower extremity amputees: effect on fit, activity, and limb volume. Arch Phys Med Rehabil, 92(10), 1570-1575.</a:t>
            </a:r>
          </a:p>
          <a:p>
            <a:r>
              <a:rPr lang="fr-FR" sz="1400" dirty="0" smtClean="0"/>
              <a:t>Lechler, K. (2013). Outcome Focused Solutions for Low Activity Users. Paper presented at the International Society for Prostetics and Orthotics 2013, Hyderabad, India. </a:t>
            </a:r>
            <a:endParaRPr lang="fr-FR" sz="1400" dirty="0" smtClean="0"/>
          </a:p>
          <a:p>
            <a:pPr>
              <a:buNone/>
            </a:pPr>
            <a:endParaRPr lang="fr-FR" sz="1400" dirty="0" smtClean="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Références</a:t>
            </a:r>
            <a:endParaRPr lang="fr-FR" dirty="0"/>
          </a:p>
        </p:txBody>
      </p:sp>
      <p:sp>
        <p:nvSpPr>
          <p:cNvPr id="3" name="Espace réservé du contenu 2"/>
          <p:cNvSpPr>
            <a:spLocks noGrp="1"/>
          </p:cNvSpPr>
          <p:nvPr>
            <p:ph idx="1"/>
          </p:nvPr>
        </p:nvSpPr>
        <p:spPr/>
        <p:txBody>
          <a:bodyPr>
            <a:normAutofit fontScale="25000" lnSpcReduction="20000"/>
          </a:bodyPr>
          <a:lstStyle/>
          <a:p>
            <a:pPr>
              <a:spcAft>
                <a:spcPts val="600"/>
              </a:spcAft>
            </a:pPr>
            <a:r>
              <a:rPr lang="fr-FR" sz="5600" dirty="0" smtClean="0"/>
              <a:t>Nawijn, S. E., van der Linde, H., Emmelot, C. H., &amp; Hofstad, C. J. (2005). Stump management after trans-tibial amputation: a systematic review. Prosthet Orthot Int, 29(1), 13-26.</a:t>
            </a:r>
          </a:p>
          <a:p>
            <a:pPr>
              <a:spcAft>
                <a:spcPts val="600"/>
              </a:spcAft>
            </a:pPr>
            <a:r>
              <a:rPr lang="fr-FR" sz="5600" dirty="0" smtClean="0"/>
              <a:t>Össur. (2003). Compression therapy with Iceross Post-op - Technical Manual. In Össur (Ed.).</a:t>
            </a:r>
          </a:p>
          <a:p>
            <a:pPr>
              <a:spcAft>
                <a:spcPts val="600"/>
              </a:spcAft>
            </a:pPr>
            <a:r>
              <a:rPr lang="fr-FR" sz="5600" dirty="0" smtClean="0"/>
              <a:t>ÖssurAcademy. Immediate Post-Operative Treatment + Compression Therapy. In Össur (Ed.).</a:t>
            </a:r>
          </a:p>
          <a:p>
            <a:pPr>
              <a:spcAft>
                <a:spcPts val="600"/>
              </a:spcAft>
            </a:pPr>
            <a:r>
              <a:rPr lang="fr-FR" sz="5600" dirty="0" smtClean="0"/>
              <a:t>Smith, D. G., McFarland, L. V., Sangeorzan, B. J., Reiber, G. E., &amp; Czerniecki, J. M. (2003). Postoperative dressing and management strategies for transtibial amputations: a critical review. J Rehabil Res Dev, 40(3), 213-224.</a:t>
            </a:r>
          </a:p>
          <a:p>
            <a:pPr>
              <a:spcAft>
                <a:spcPts val="600"/>
              </a:spcAft>
            </a:pPr>
            <a:r>
              <a:rPr lang="fr-FR" sz="5600" dirty="0" smtClean="0"/>
              <a:t>Taylor, L., Cavenett, S., Stepien, J. M., &amp; Crotty, M. (2008). Removable rigid dressings: a retrospective case-note audit to determine the validity of post-amputation application. Prosthet Orthot Int, 32(2), 223-230.</a:t>
            </a:r>
          </a:p>
          <a:p>
            <a:pPr>
              <a:spcAft>
                <a:spcPts val="600"/>
              </a:spcAft>
            </a:pPr>
            <a:r>
              <a:rPr lang="fr-FR" sz="5600" dirty="0" smtClean="0"/>
              <a:t>Trieb, K., Lang, T., Stulnig, T., &amp; Kickinger, W. (1999). Silicone soft socket system: its effect on the rehabilitation of geriatric patients with transfemoral amputations. Arch Phys Med Rehabil, 80(5), 522-525.</a:t>
            </a:r>
          </a:p>
          <a:p>
            <a:pPr>
              <a:spcAft>
                <a:spcPts val="600"/>
              </a:spcAft>
            </a:pPr>
            <a:r>
              <a:rPr lang="fr-FR" sz="5600" dirty="0" smtClean="0"/>
              <a:t>Van Der Linde, H., Geertzen, J. H., Hofstad, C. J., Van Limbeek, J., &amp; Postema, K. (2004). Prosthetic prescription in the Netherlands: an interview with clinical experts. Prosthet Orthot Int, 28(2), 98-104.</a:t>
            </a:r>
          </a:p>
          <a:p>
            <a:pPr>
              <a:spcAft>
                <a:spcPts val="600"/>
              </a:spcAft>
            </a:pPr>
            <a:r>
              <a:rPr lang="fr-FR" sz="5600" dirty="0" smtClean="0"/>
              <a:t>Vigier, S., Casillas, J. M., Dulieu, V., Rouhier-Marcer, I., D'Athis, P., &amp; Didier, J. P. (1999). Healing of open stump wounds after vascular below-knee amputation: plaster cast socket with silicone sleeve versus elastic compression. Arch Phys Med Rehabil, 80(10), 1327-1330.</a:t>
            </a:r>
          </a:p>
          <a:p>
            <a:endParaRPr lang="fr-FR" dirty="0" smtClean="0"/>
          </a:p>
          <a:p>
            <a:endParaRPr lang="fr-FR" dirty="0" smtClean="0"/>
          </a:p>
          <a:p>
            <a:endParaRPr lang="fr-FR" dirty="0" smtClean="0"/>
          </a:p>
          <a:p>
            <a:endParaRPr lang="fr-FR" dirty="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Espace réservé pour une image  6" descr="IMG_2747.JPG"/>
          <p:cNvPicPr>
            <a:picLocks noGrp="1" noChangeAspect="1"/>
          </p:cNvPicPr>
          <p:nvPr>
            <p:ph type="pic" idx="1"/>
          </p:nvPr>
        </p:nvPicPr>
        <p:blipFill>
          <a:blip r:embed="rId3"/>
          <a:srcRect l="-1563" r="-1563"/>
          <a:stretch>
            <a:fillRect/>
          </a:stretch>
        </p:blipFill>
        <p:spPr/>
      </p:pic>
      <p:sp>
        <p:nvSpPr>
          <p:cNvPr id="4" name="Titre 3"/>
          <p:cNvSpPr>
            <a:spLocks noGrp="1"/>
          </p:cNvSpPr>
          <p:nvPr>
            <p:ph type="title"/>
          </p:nvPr>
        </p:nvSpPr>
        <p:spPr>
          <a:xfrm>
            <a:off x="1690348" y="4993760"/>
            <a:ext cx="1814852" cy="522288"/>
          </a:xfrm>
        </p:spPr>
        <p:txBody>
          <a:bodyPr>
            <a:noAutofit/>
          </a:bodyPr>
          <a:lstStyle/>
          <a:p>
            <a:r>
              <a:rPr lang="fr-FR" sz="3400" dirty="0" smtClean="0"/>
              <a:t>MERci!</a:t>
            </a:r>
            <a:br>
              <a:rPr lang="fr-FR" sz="3400" dirty="0" smtClean="0"/>
            </a:br>
            <a:r>
              <a:rPr lang="fr-FR" sz="3400" dirty="0" smtClean="0"/>
              <a:t>धन्यवाद</a:t>
            </a:r>
            <a:br>
              <a:rPr lang="fr-FR" sz="3400" dirty="0" smtClean="0"/>
            </a:br>
            <a:endParaRPr lang="fr-FR" sz="3400" dirty="0"/>
          </a:p>
        </p:txBody>
      </p:sp>
      <p:sp>
        <p:nvSpPr>
          <p:cNvPr id="6" name="Espace réservé du texte 5"/>
          <p:cNvSpPr>
            <a:spLocks noGrp="1"/>
          </p:cNvSpPr>
          <p:nvPr>
            <p:ph type="body" sz="half" idx="2"/>
          </p:nvPr>
        </p:nvSpPr>
        <p:spPr>
          <a:xfrm>
            <a:off x="6248401" y="5516048"/>
            <a:ext cx="2895600" cy="768350"/>
          </a:xfrm>
        </p:spPr>
        <p:txBody>
          <a:bodyPr>
            <a:noAutofit/>
          </a:bodyPr>
          <a:lstStyle/>
          <a:p>
            <a:r>
              <a:rPr lang="fr-FR" sz="1600" dirty="0" smtClean="0"/>
              <a:t>Pour toutes questions :</a:t>
            </a:r>
          </a:p>
          <a:p>
            <a:r>
              <a:rPr lang="fr-FR" sz="1600" dirty="0" smtClean="0"/>
              <a:t>mariedaniellea@gmail.com</a:t>
            </a:r>
            <a:endParaRPr lang="fr-FR" sz="16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Œdème post-opératoire</a:t>
            </a:r>
            <a:endParaRPr lang="fr-FR" dirty="0"/>
          </a:p>
        </p:txBody>
      </p:sp>
      <p:sp>
        <p:nvSpPr>
          <p:cNvPr id="3" name="Espace réservé du contenu 2"/>
          <p:cNvSpPr>
            <a:spLocks noGrp="1"/>
          </p:cNvSpPr>
          <p:nvPr>
            <p:ph idx="1"/>
          </p:nvPr>
        </p:nvSpPr>
        <p:spPr/>
        <p:txBody>
          <a:bodyPr>
            <a:normAutofit/>
          </a:bodyPr>
          <a:lstStyle/>
          <a:p>
            <a:r>
              <a:rPr lang="fr-FR" dirty="0" smtClean="0"/>
              <a:t>Pourquoi diminuer l’œdème rapidement et directement après la chirurgie?</a:t>
            </a:r>
          </a:p>
          <a:p>
            <a:pPr lvl="1"/>
            <a:r>
              <a:rPr lang="fr-FR" dirty="0" smtClean="0"/>
              <a:t>Faciliter la guérison de la plaie</a:t>
            </a:r>
          </a:p>
          <a:p>
            <a:pPr lvl="1"/>
            <a:r>
              <a:rPr lang="fr-FR" dirty="0" smtClean="0"/>
              <a:t>Diminuer la douleur</a:t>
            </a:r>
          </a:p>
          <a:p>
            <a:pPr lvl="1"/>
            <a:r>
              <a:rPr lang="fr-FR" dirty="0" smtClean="0"/>
              <a:t>Façonner le moignon pour une prothèse</a:t>
            </a:r>
          </a:p>
          <a:p>
            <a:pPr lvl="1"/>
            <a:r>
              <a:rPr lang="fr-FR" dirty="0" smtClean="0"/>
              <a:t>Éviter la formation d’une contracture au niveau du genou (amputés tibiaux)</a:t>
            </a:r>
          </a:p>
          <a:p>
            <a:pPr lvl="1"/>
            <a:r>
              <a:rPr lang="fr-FR" dirty="0" smtClean="0"/>
              <a:t>Diminution de l’œdème la plus importante dans les 6 semaines post-chirurgie</a:t>
            </a:r>
          </a:p>
          <a:p>
            <a:pPr lvl="1">
              <a:buNone/>
            </a:pPr>
            <a:endParaRPr lang="fr-FR" dirty="0" smtClean="0"/>
          </a:p>
        </p:txBody>
      </p:sp>
      <p:sp>
        <p:nvSpPr>
          <p:cNvPr id="5" name="ZoneTexte 4"/>
          <p:cNvSpPr txBox="1"/>
          <p:nvPr/>
        </p:nvSpPr>
        <p:spPr>
          <a:xfrm>
            <a:off x="4544071" y="6334780"/>
            <a:ext cx="4599929" cy="523220"/>
          </a:xfrm>
          <a:prstGeom prst="rect">
            <a:avLst/>
          </a:prstGeom>
          <a:noFill/>
        </p:spPr>
        <p:txBody>
          <a:bodyPr wrap="square" rtlCol="0">
            <a:spAutoFit/>
          </a:bodyPr>
          <a:lstStyle/>
          <a:p>
            <a:r>
              <a:rPr lang="fr-FR" sz="1400" dirty="0" smtClean="0">
                <a:solidFill>
                  <a:schemeClr val="tx2">
                    <a:lumMod val="75000"/>
                  </a:schemeClr>
                </a:solidFill>
              </a:rPr>
              <a:t>Bouch, E., Burns, K., Geer, E., Fuller, M., &amp; Rose, A. (2012)</a:t>
            </a:r>
          </a:p>
          <a:p>
            <a:r>
              <a:rPr lang="fr-FR" sz="1400" dirty="0" smtClean="0">
                <a:solidFill>
                  <a:schemeClr val="tx2">
                    <a:lumMod val="75000"/>
                  </a:schemeClr>
                </a:solidFill>
              </a:rPr>
              <a:t>Johannesson, A., Emmelot, K., &amp; Möller, S. (2013)</a:t>
            </a:r>
            <a:endParaRPr lang="fr-FR" sz="1400" dirty="0">
              <a:solidFill>
                <a:schemeClr val="tx2">
                  <a:lumMod val="75000"/>
                </a:schemeClr>
              </a:solidFill>
              <a:cs typeface="Franklin Gothic Book (Corp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Méthode de gestion de l’oedème</a:t>
            </a:r>
            <a:endParaRPr lang="fr-FR" dirty="0"/>
          </a:p>
        </p:txBody>
      </p:sp>
      <p:sp>
        <p:nvSpPr>
          <p:cNvPr id="3" name="Espace réservé du contenu 2"/>
          <p:cNvSpPr>
            <a:spLocks noGrp="1"/>
          </p:cNvSpPr>
          <p:nvPr>
            <p:ph idx="1"/>
          </p:nvPr>
        </p:nvSpPr>
        <p:spPr/>
        <p:txBody>
          <a:bodyPr>
            <a:normAutofit fontScale="92500" lnSpcReduction="20000"/>
          </a:bodyPr>
          <a:lstStyle/>
          <a:p>
            <a:pPr marL="514350" indent="-514350"/>
            <a:r>
              <a:rPr lang="fr-FR" dirty="0" smtClean="0"/>
              <a:t>Bandage élastique (technique en 8)</a:t>
            </a:r>
          </a:p>
          <a:p>
            <a:pPr marL="514350" indent="-514350"/>
            <a:r>
              <a:rPr lang="fr-FR" dirty="0" smtClean="0"/>
              <a:t>Réducteur de moignon</a:t>
            </a:r>
          </a:p>
          <a:p>
            <a:pPr marL="514350" indent="-514350"/>
            <a:r>
              <a:rPr lang="fr-FR" dirty="0" smtClean="0"/>
              <a:t>Prothèse pneumatique</a:t>
            </a:r>
          </a:p>
          <a:p>
            <a:pPr marL="514350" indent="-514350"/>
            <a:r>
              <a:rPr lang="fr-FR" dirty="0" smtClean="0"/>
              <a:t>Appui-moignon au fauteuil roulant</a:t>
            </a:r>
          </a:p>
          <a:p>
            <a:pPr marL="514350" indent="-514350"/>
            <a:r>
              <a:rPr lang="fr-FR" dirty="0" smtClean="0"/>
              <a:t>Manchons de silicones</a:t>
            </a:r>
          </a:p>
          <a:p>
            <a:pPr marL="514350" indent="-514350"/>
            <a:r>
              <a:rPr lang="fr-FR" dirty="0" smtClean="0"/>
              <a:t>« Rigid dressings » (pansements rigides)</a:t>
            </a:r>
          </a:p>
          <a:p>
            <a:pPr marL="971550" lvl="1" indent="-457200"/>
            <a:r>
              <a:rPr lang="fr-FR" dirty="0" smtClean="0"/>
              <a:t>Fixes</a:t>
            </a:r>
          </a:p>
          <a:p>
            <a:pPr marL="971550" lvl="1" indent="-457200"/>
            <a:r>
              <a:rPr lang="fr-FR" dirty="0" smtClean="0"/>
              <a:t>« Immediate post-op prosthesis  » (IPOP)</a:t>
            </a:r>
          </a:p>
          <a:p>
            <a:pPr marL="971550" lvl="1" indent="-457200"/>
            <a:r>
              <a:rPr lang="fr-FR" dirty="0" smtClean="0"/>
              <a:t>Amovibles</a:t>
            </a:r>
          </a:p>
          <a:p>
            <a:pPr marL="971550" lvl="1" indent="-457200"/>
            <a:r>
              <a:rPr lang="fr-FR" dirty="0" smtClean="0"/>
              <a:t>Rigid by vacuum</a:t>
            </a:r>
          </a:p>
          <a:p>
            <a:endParaRPr lang="fr-FR" dirty="0"/>
          </a:p>
        </p:txBody>
      </p:sp>
      <p:sp>
        <p:nvSpPr>
          <p:cNvPr id="5" name="ZoneTexte 4"/>
          <p:cNvSpPr txBox="1"/>
          <p:nvPr/>
        </p:nvSpPr>
        <p:spPr>
          <a:xfrm>
            <a:off x="4544071" y="6080125"/>
            <a:ext cx="4599929" cy="954107"/>
          </a:xfrm>
          <a:prstGeom prst="rect">
            <a:avLst/>
          </a:prstGeom>
          <a:noFill/>
        </p:spPr>
        <p:txBody>
          <a:bodyPr wrap="square" rtlCol="0">
            <a:spAutoFit/>
          </a:bodyPr>
          <a:lstStyle/>
          <a:p>
            <a:r>
              <a:rPr lang="fr-FR" sz="1400" dirty="0" smtClean="0">
                <a:solidFill>
                  <a:schemeClr val="tx2">
                    <a:lumMod val="75000"/>
                  </a:schemeClr>
                </a:solidFill>
              </a:rPr>
              <a:t>Bouch, E., Burns, K., Geer, E., Fuller, M., &amp; Rose, A. (2012)</a:t>
            </a:r>
          </a:p>
          <a:p>
            <a:r>
              <a:rPr lang="fr-FR" sz="1400" dirty="0" smtClean="0">
                <a:solidFill>
                  <a:schemeClr val="tx2">
                    <a:lumMod val="75000"/>
                  </a:schemeClr>
                </a:solidFill>
              </a:rPr>
              <a:t>Johannesson, A., Emmelot, K., &amp; Möller, S. (2013)</a:t>
            </a:r>
          </a:p>
          <a:p>
            <a:r>
              <a:rPr lang="fr-FR" sz="1400" dirty="0" smtClean="0">
                <a:solidFill>
                  <a:schemeClr val="tx2">
                    <a:lumMod val="75000"/>
                  </a:schemeClr>
                </a:solidFill>
              </a:rPr>
              <a:t>Alsancak, S., Kose, S. K., &amp; Altinkaynak, H. (2011)</a:t>
            </a:r>
            <a:endParaRPr lang="fr-FR" sz="1400" dirty="0" smtClean="0">
              <a:solidFill>
                <a:schemeClr val="tx2">
                  <a:lumMod val="75000"/>
                </a:schemeClr>
              </a:solidFill>
              <a:cs typeface="Franklin Gothic Book (Corps)"/>
            </a:endParaRPr>
          </a:p>
          <a:p>
            <a:endParaRPr lang="fr-FR" sz="1400" dirty="0">
              <a:solidFill>
                <a:schemeClr val="tx2">
                  <a:lumMod val="75000"/>
                </a:schemeClr>
              </a:solidFill>
              <a:cs typeface="Franklin Gothic Book (Corp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Bandage élastique</a:t>
            </a:r>
            <a:endParaRPr lang="fr-FR" dirty="0"/>
          </a:p>
        </p:txBody>
      </p:sp>
      <p:pic>
        <p:nvPicPr>
          <p:cNvPr id="5" name="Image 4" descr="Picture 3.png"/>
          <p:cNvPicPr>
            <a:picLocks noChangeAspect="1"/>
          </p:cNvPicPr>
          <p:nvPr/>
        </p:nvPicPr>
        <p:blipFill>
          <a:blip r:embed="rId3"/>
          <a:stretch>
            <a:fillRect/>
          </a:stretch>
        </p:blipFill>
        <p:spPr>
          <a:xfrm>
            <a:off x="1607883" y="1084386"/>
            <a:ext cx="6581563" cy="2782630"/>
          </a:xfrm>
          <a:prstGeom prst="rect">
            <a:avLst/>
          </a:prstGeom>
        </p:spPr>
      </p:pic>
      <p:sp>
        <p:nvSpPr>
          <p:cNvPr id="9" name="Espace réservé du contenu 2"/>
          <p:cNvSpPr txBox="1">
            <a:spLocks/>
          </p:cNvSpPr>
          <p:nvPr/>
        </p:nvSpPr>
        <p:spPr>
          <a:xfrm>
            <a:off x="457201" y="3867017"/>
            <a:ext cx="8686799" cy="2642272"/>
          </a:xfrm>
          <a:prstGeom prst="rect">
            <a:avLst/>
          </a:prstGeom>
        </p:spPr>
        <p:txBody>
          <a:bodyPr vert="horz">
            <a:normAutofit fontScale="92500" lnSpcReduction="20000"/>
          </a:bodyPr>
          <a:lstStyle/>
          <a:p>
            <a:pPr marL="342900" indent="-342900" defTabSz="914400">
              <a:spcBef>
                <a:spcPct val="20000"/>
              </a:spcBef>
              <a:buClr>
                <a:schemeClr val="accent1"/>
              </a:buClr>
              <a:buSzPct val="70000"/>
              <a:buFont typeface="Wingdings 2"/>
              <a:buChar char=""/>
            </a:pPr>
            <a:r>
              <a:rPr lang="fr-FR" sz="3200" dirty="0" smtClean="0">
                <a:solidFill>
                  <a:schemeClr val="tx2"/>
                </a:solidFill>
              </a:rPr>
              <a:t>Très abordable</a:t>
            </a:r>
          </a:p>
          <a:p>
            <a:pPr marL="342900" lvl="0" indent="-342900" defTabSz="914400">
              <a:spcBef>
                <a:spcPct val="20000"/>
              </a:spcBef>
              <a:buClr>
                <a:schemeClr val="accent1"/>
              </a:buClr>
              <a:buSzPct val="70000"/>
              <a:buFont typeface="Wingdings 2"/>
              <a:buChar char=""/>
            </a:pPr>
            <a:r>
              <a:rPr lang="fr-FR" sz="3200" dirty="0" smtClean="0">
                <a:solidFill>
                  <a:schemeClr val="tx2"/>
                </a:solidFill>
              </a:rPr>
              <a:t>Permet de donner une forme au moignon</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fr-FR" sz="3200" b="0" i="0" u="none" strike="noStrike" kern="1200" cap="none" spc="0" normalizeH="0" baseline="0" noProof="0" dirty="0" smtClean="0">
                <a:ln>
                  <a:noFill/>
                </a:ln>
                <a:solidFill>
                  <a:schemeClr val="tx2"/>
                </a:solidFill>
                <a:effectLst/>
                <a:uLnTx/>
                <a:uFillTx/>
                <a:latin typeface="+mn-lt"/>
                <a:ea typeface="+mn-ea"/>
                <a:cs typeface="+mn-cs"/>
              </a:rPr>
              <a:t>Compression</a:t>
            </a:r>
            <a:r>
              <a:rPr kumimoji="0" lang="fr-FR" sz="3200" b="0" i="0" u="none" strike="noStrike" kern="1200" cap="none" spc="0" normalizeH="0" noProof="0" dirty="0" smtClean="0">
                <a:ln>
                  <a:noFill/>
                </a:ln>
                <a:solidFill>
                  <a:schemeClr val="tx2"/>
                </a:solidFill>
                <a:effectLst/>
                <a:uLnTx/>
                <a:uFillTx/>
                <a:latin typeface="+mn-lt"/>
                <a:ea typeface="+mn-ea"/>
                <a:cs typeface="+mn-cs"/>
              </a:rPr>
              <a:t> non constante, non contrôlée</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fr-FR" sz="3200" b="0" i="0" u="none" strike="noStrike" kern="1200" cap="none" spc="0" normalizeH="0" dirty="0" smtClean="0">
                <a:ln>
                  <a:noFill/>
                </a:ln>
                <a:solidFill>
                  <a:schemeClr val="tx2"/>
                </a:solidFill>
                <a:effectLst/>
                <a:uLnTx/>
                <a:uFillTx/>
                <a:latin typeface="+mn-lt"/>
                <a:ea typeface="+mn-ea"/>
                <a:cs typeface="+mn-cs"/>
              </a:rPr>
              <a:t>Peu de consistance, très risqué si mal appliqué (plaies de pression, rougeurs, ralentissement de la guérison de la plaie)</a:t>
            </a:r>
            <a:endParaRPr kumimoji="0" lang="fr-FR" sz="3200" b="0" i="0" u="none" strike="noStrike" kern="1200" cap="none" spc="0" normalizeH="0" noProof="0" dirty="0" smtClean="0">
              <a:ln>
                <a:noFill/>
              </a:ln>
              <a:solidFill>
                <a:schemeClr val="tx2"/>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endParaRPr kumimoji="0" lang="fr-FR" sz="3200" b="0" i="0" u="none" strike="noStrike" kern="1200" cap="none" spc="0" normalizeH="0" baseline="0" noProof="0" dirty="0">
              <a:ln>
                <a:noFill/>
              </a:ln>
              <a:solidFill>
                <a:schemeClr val="tx2"/>
              </a:solidFill>
              <a:effectLst/>
              <a:uLnTx/>
              <a:uFillTx/>
              <a:latin typeface="+mn-lt"/>
              <a:ea typeface="+mn-ea"/>
              <a:cs typeface="+mn-cs"/>
            </a:endParaRPr>
          </a:p>
        </p:txBody>
      </p:sp>
      <p:sp>
        <p:nvSpPr>
          <p:cNvPr id="6" name="ZoneTexte 5"/>
          <p:cNvSpPr txBox="1"/>
          <p:nvPr/>
        </p:nvSpPr>
        <p:spPr>
          <a:xfrm>
            <a:off x="4422459" y="6334780"/>
            <a:ext cx="4721541" cy="523220"/>
          </a:xfrm>
          <a:prstGeom prst="rect">
            <a:avLst/>
          </a:prstGeom>
          <a:noFill/>
        </p:spPr>
        <p:txBody>
          <a:bodyPr wrap="square" rtlCol="0">
            <a:spAutoFit/>
          </a:bodyPr>
          <a:lstStyle/>
          <a:p>
            <a:r>
              <a:rPr lang="fr-FR" sz="1400" dirty="0" smtClean="0">
                <a:solidFill>
                  <a:schemeClr val="tx2">
                    <a:lumMod val="75000"/>
                  </a:schemeClr>
                </a:solidFill>
              </a:rPr>
              <a:t>Bouch, E., Burns, K., Geer, E., Fuller, M., &amp; Rose, A. (2012)</a:t>
            </a:r>
          </a:p>
          <a:p>
            <a:r>
              <a:rPr lang="fr-FR" sz="1400" dirty="0" smtClean="0">
                <a:solidFill>
                  <a:schemeClr val="tx2">
                    <a:lumMod val="75000"/>
                  </a:schemeClr>
                </a:solidFill>
              </a:rPr>
              <a:t>Johannesson, A., Emmelot, K., &amp; Möller, S. (2013)</a:t>
            </a:r>
            <a:endParaRPr lang="fr-FR" sz="1400" dirty="0">
              <a:solidFill>
                <a:schemeClr val="tx2">
                  <a:lumMod val="75000"/>
                </a:schemeClr>
              </a:solidFill>
              <a:cs typeface="Franklin Gothic Book (Corp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Bandage élastique</a:t>
            </a:r>
            <a:endParaRPr lang="fr-FR" dirty="0"/>
          </a:p>
        </p:txBody>
      </p:sp>
      <p:pic>
        <p:nvPicPr>
          <p:cNvPr id="8" name="Image 7" descr="Picture 3.png"/>
          <p:cNvPicPr>
            <a:picLocks noChangeAspect="1"/>
          </p:cNvPicPr>
          <p:nvPr/>
        </p:nvPicPr>
        <p:blipFill>
          <a:blip r:embed="rId3"/>
          <a:stretch>
            <a:fillRect/>
          </a:stretch>
        </p:blipFill>
        <p:spPr>
          <a:xfrm>
            <a:off x="0" y="1295400"/>
            <a:ext cx="9144000" cy="4124870"/>
          </a:xfrm>
          <a:prstGeom prst="rect">
            <a:avLst/>
          </a:prstGeom>
        </p:spPr>
      </p:pic>
      <p:sp>
        <p:nvSpPr>
          <p:cNvPr id="5" name="ZoneTexte 4"/>
          <p:cNvSpPr txBox="1"/>
          <p:nvPr/>
        </p:nvSpPr>
        <p:spPr>
          <a:xfrm>
            <a:off x="4987049" y="6550223"/>
            <a:ext cx="4156951" cy="307777"/>
          </a:xfrm>
          <a:prstGeom prst="rect">
            <a:avLst/>
          </a:prstGeom>
          <a:noFill/>
        </p:spPr>
        <p:txBody>
          <a:bodyPr wrap="square" rtlCol="0">
            <a:spAutoFit/>
          </a:bodyPr>
          <a:lstStyle/>
          <a:p>
            <a:r>
              <a:rPr lang="fr-FR" sz="1400" dirty="0" smtClean="0">
                <a:solidFill>
                  <a:schemeClr val="tx2">
                    <a:lumMod val="75000"/>
                  </a:schemeClr>
                </a:solidFill>
              </a:rPr>
              <a:t>Johannesson, A., Emmelot, K., &amp; Möller, S. (2013)</a:t>
            </a:r>
            <a:endParaRPr lang="fr-FR" sz="1400" dirty="0">
              <a:solidFill>
                <a:schemeClr val="tx2">
                  <a:lumMod val="75000"/>
                </a:schemeClr>
              </a:solidFill>
              <a:cs typeface="Franklin Gothic Book (Corp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Bandage élastique</a:t>
            </a:r>
            <a:endParaRPr lang="fr-FR" dirty="0"/>
          </a:p>
        </p:txBody>
      </p:sp>
      <p:pic>
        <p:nvPicPr>
          <p:cNvPr id="5" name="Image 4" descr="Picture 4.png"/>
          <p:cNvPicPr>
            <a:picLocks noChangeAspect="1"/>
          </p:cNvPicPr>
          <p:nvPr/>
        </p:nvPicPr>
        <p:blipFill>
          <a:blip r:embed="rId3"/>
          <a:stretch>
            <a:fillRect/>
          </a:stretch>
        </p:blipFill>
        <p:spPr>
          <a:xfrm>
            <a:off x="479491" y="1295400"/>
            <a:ext cx="8512109" cy="4427790"/>
          </a:xfrm>
          <a:prstGeom prst="rect">
            <a:avLst/>
          </a:prstGeom>
        </p:spPr>
      </p:pic>
      <p:sp>
        <p:nvSpPr>
          <p:cNvPr id="6" name="ZoneTexte 5"/>
          <p:cNvSpPr txBox="1"/>
          <p:nvPr/>
        </p:nvSpPr>
        <p:spPr>
          <a:xfrm>
            <a:off x="4987049" y="6550223"/>
            <a:ext cx="4156951" cy="307777"/>
          </a:xfrm>
          <a:prstGeom prst="rect">
            <a:avLst/>
          </a:prstGeom>
          <a:noFill/>
        </p:spPr>
        <p:txBody>
          <a:bodyPr wrap="square" rtlCol="0">
            <a:spAutoFit/>
          </a:bodyPr>
          <a:lstStyle/>
          <a:p>
            <a:r>
              <a:rPr lang="fr-FR" sz="1400" dirty="0" smtClean="0">
                <a:solidFill>
                  <a:schemeClr val="tx2">
                    <a:lumMod val="75000"/>
                  </a:schemeClr>
                </a:solidFill>
              </a:rPr>
              <a:t>Johannesson, A., Emmelot, K., &amp; Möller, S. (2013)</a:t>
            </a:r>
            <a:endParaRPr lang="fr-FR" sz="1400" dirty="0">
              <a:solidFill>
                <a:schemeClr val="tx2">
                  <a:lumMod val="75000"/>
                </a:schemeClr>
              </a:solidFill>
              <a:cs typeface="Franklin Gothic Book (Corps)"/>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Randonnée">
  <a:themeElements>
    <a:clrScheme name="Randonné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Randonnée">
      <a:majorFont>
        <a:latin typeface="Franklin Gothic Medium"/>
        <a:ea typeface=""/>
        <a:cs typeface=""/>
        <a:font script="Jpan" typeface="ヒラギノ角ゴ Pro W6"/>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ＭＳ Ｐゴシック"/>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Randonnée">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Randonnée.thmx</Template>
  <TotalTime>9514</TotalTime>
  <Words>6264</Words>
  <Application>Microsoft Macintosh PowerPoint</Application>
  <PresentationFormat>Présentation à l'écran (4:3)</PresentationFormat>
  <Paragraphs>402</Paragraphs>
  <Slides>43</Slides>
  <Notes>43</Notes>
  <HiddenSlides>0</HiddenSlides>
  <MMClips>1</MMClips>
  <ScaleCrop>false</ScaleCrop>
  <HeadingPairs>
    <vt:vector size="4" baseType="variant">
      <vt:variant>
        <vt:lpstr>Modèle de conception</vt:lpstr>
      </vt:variant>
      <vt:variant>
        <vt:i4>1</vt:i4>
      </vt:variant>
      <vt:variant>
        <vt:lpstr>Titres des diapositives</vt:lpstr>
      </vt:variant>
      <vt:variant>
        <vt:i4>43</vt:i4>
      </vt:variant>
    </vt:vector>
  </HeadingPairs>
  <TitlesOfParts>
    <vt:vector size="44" baseType="lpstr">
      <vt:lpstr>Randonnée</vt:lpstr>
      <vt:lpstr>International society for prosthetics and orthotics</vt:lpstr>
      <vt:lpstr>Plan de la présentation</vt:lpstr>
      <vt:lpstr>Œdème chez l’amputé du membre inférieur</vt:lpstr>
      <vt:lpstr>Œdème post-opératoire</vt:lpstr>
      <vt:lpstr>Œdème post-opératoire</vt:lpstr>
      <vt:lpstr>Méthode de gestion de l’oedème</vt:lpstr>
      <vt:lpstr>Bandage élastique</vt:lpstr>
      <vt:lpstr>Bandage élastique</vt:lpstr>
      <vt:lpstr>Bandage élastique</vt:lpstr>
      <vt:lpstr>Bandage élastique</vt:lpstr>
      <vt:lpstr>Réducteur de moignon</vt:lpstr>
      <vt:lpstr>Prothèse Pneumatique</vt:lpstr>
      <vt:lpstr>Appui moignon au fauteuil roulant</vt:lpstr>
      <vt:lpstr>Manchon de silicone post-op</vt:lpstr>
      <vt:lpstr>Non removable rigid dressing</vt:lpstr>
      <vt:lpstr>Immediate post-operative prosthesis (IPOP)</vt:lpstr>
      <vt:lpstr>Removable rigid dressing</vt:lpstr>
      <vt:lpstr>Removable Rigid by Vacuum</vt:lpstr>
      <vt:lpstr>DONC…</vt:lpstr>
      <vt:lpstr>Outils D’évaluation</vt:lpstr>
      <vt:lpstr>PROMIS®</vt:lpstr>
      <vt:lpstr>PLUS-M</vt:lpstr>
      <vt:lpstr>PLUS-M</vt:lpstr>
      <vt:lpstr>PLUS-M</vt:lpstr>
      <vt:lpstr>PLUS-M</vt:lpstr>
      <vt:lpstr>Évaluation de la mobilité en temps réel</vt:lpstr>
      <vt:lpstr>INNOVATIONS</vt:lpstr>
      <vt:lpstr>Suspension</vt:lpstr>
      <vt:lpstr>DermoLiner v.s. Seal-in x5</vt:lpstr>
      <vt:lpstr>Dermo V.S. Seal-In x5</vt:lpstr>
      <vt:lpstr>Symbionic Leg (össur)</vt:lpstr>
      <vt:lpstr>Diapositive 32</vt:lpstr>
      <vt:lpstr>Diapositive 33</vt:lpstr>
      <vt:lpstr>Diapositive 34</vt:lpstr>
      <vt:lpstr>Genou ottobock/ entrée de gamme</vt:lpstr>
      <vt:lpstr>Thrive Foot</vt:lpstr>
      <vt:lpstr>Thrive Foot</vt:lpstr>
      <vt:lpstr>Thrive foot</vt:lpstr>
      <vt:lpstr>Références</vt:lpstr>
      <vt:lpstr>Références</vt:lpstr>
      <vt:lpstr>Références</vt:lpstr>
      <vt:lpstr>Références</vt:lpstr>
      <vt:lpstr>MERci! धन्यवाद </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Utilisateur de la version d'évaluation de Office 2004</dc:creator>
  <cp:lastModifiedBy>Utilisateur de la version d'évaluation de Office 2004</cp:lastModifiedBy>
  <cp:revision>70</cp:revision>
  <cp:lastPrinted>2013-05-12T22:48:33Z</cp:lastPrinted>
  <dcterms:created xsi:type="dcterms:W3CDTF">2013-05-28T00:35:34Z</dcterms:created>
  <dcterms:modified xsi:type="dcterms:W3CDTF">2013-05-28T00:40:43Z</dcterms:modified>
</cp:coreProperties>
</file>