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86" r:id="rId3"/>
    <p:sldId id="258" r:id="rId4"/>
    <p:sldId id="273" r:id="rId5"/>
    <p:sldId id="287" r:id="rId6"/>
    <p:sldId id="282" r:id="rId7"/>
    <p:sldId id="283" r:id="rId8"/>
    <p:sldId id="284" r:id="rId9"/>
    <p:sldId id="259" r:id="rId10"/>
    <p:sldId id="260" r:id="rId11"/>
    <p:sldId id="285" r:id="rId12"/>
    <p:sldId id="275" r:id="rId13"/>
    <p:sldId id="274" r:id="rId14"/>
    <p:sldId id="269" r:id="rId15"/>
    <p:sldId id="279" r:id="rId16"/>
    <p:sldId id="270" r:id="rId17"/>
    <p:sldId id="277" r:id="rId18"/>
    <p:sldId id="271" r:id="rId19"/>
    <p:sldId id="278" r:id="rId20"/>
    <p:sldId id="272" r:id="rId21"/>
    <p:sldId id="280" r:id="rId22"/>
    <p:sldId id="281" r:id="rId23"/>
    <p:sldId id="28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e-Ève Demers" initials="M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6B22-6064-4B2A-9D9D-8B37FFF2300D}" type="datetimeFigureOut">
              <a:rPr lang="fr-CA" smtClean="0"/>
              <a:pPr/>
              <a:t>2013-05-30</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E28B8C-1585-44A7-80F5-57113E039B86}" type="slidenum">
              <a:rPr lang="fr-CA" smtClean="0"/>
              <a:pPr/>
              <a:t>‹N°›</a:t>
            </a:fld>
            <a:endParaRPr lang="fr-CA"/>
          </a:p>
        </p:txBody>
      </p:sp>
    </p:spTree>
    <p:extLst>
      <p:ext uri="{BB962C8B-B14F-4D97-AF65-F5344CB8AC3E}">
        <p14:creationId xmlns:p14="http://schemas.microsoft.com/office/powerpoint/2010/main" xmlns="" val="41581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8131"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8132"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69FB71-C5B5-4E70-AEA1-E8845891DC51}" type="slidenum">
              <a:rPr lang="fr-CA" smtClean="0"/>
              <a:pPr eaLnBrk="1" hangingPunct="1"/>
              <a:t>9</a:t>
            </a:fld>
            <a:endParaRPr lang="fr-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9156"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6A9BE77-9ACE-4035-B1D4-31891570EF57}" type="slidenum">
              <a:rPr lang="fr-CA" smtClean="0"/>
              <a:pPr eaLnBrk="1" hangingPunct="1"/>
              <a:t>10</a:t>
            </a:fld>
            <a:endParaRPr lang="fr-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8372"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6516C85-22E9-40A4-9E77-C49723B66775}" type="slidenum">
              <a:rPr lang="fr-CA" smtClean="0"/>
              <a:pPr eaLnBrk="1" hangingPunct="1"/>
              <a:t>14</a:t>
            </a:fld>
            <a:endParaRPr lang="fr-C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8372"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6516C85-22E9-40A4-9E77-C49723B66775}" type="slidenum">
              <a:rPr lang="fr-CA" smtClean="0"/>
              <a:pPr eaLnBrk="1" hangingPunct="1"/>
              <a:t>15</a:t>
            </a:fld>
            <a:endParaRPr lang="fr-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9396"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4CA857-D283-493D-AC5F-6F7A262EA860}" type="slidenum">
              <a:rPr lang="fr-CA" smtClean="0"/>
              <a:pPr eaLnBrk="1" hangingPunct="1"/>
              <a:t>16</a:t>
            </a:fld>
            <a:endParaRPr lang="fr-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9396"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4CA857-D283-493D-AC5F-6F7A262EA860}" type="slidenum">
              <a:rPr lang="fr-CA" smtClean="0"/>
              <a:pPr eaLnBrk="1" hangingPunct="1"/>
              <a:t>17</a:t>
            </a:fld>
            <a:endParaRPr lang="fr-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60420"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1AE48A-B04E-4ECE-A377-13D4A09DD7BA}" type="slidenum">
              <a:rPr lang="fr-CA" smtClean="0"/>
              <a:pPr eaLnBrk="1" hangingPunct="1"/>
              <a:t>18</a:t>
            </a:fld>
            <a:endParaRPr lang="fr-C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60420"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1AE48A-B04E-4ECE-A377-13D4A09DD7BA}" type="slidenum">
              <a:rPr lang="fr-CA" smtClean="0"/>
              <a:pPr eaLnBrk="1" hangingPunct="1"/>
              <a:t>19</a:t>
            </a:fld>
            <a:endParaRPr lang="fr-C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6144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8E7252-5A1C-4F70-8130-FCB61E6930E9}" type="slidenum">
              <a:rPr lang="fr-CA" smtClean="0"/>
              <a:pPr eaLnBrk="1" hangingPunct="1"/>
              <a:t>20</a:t>
            </a:fld>
            <a:endParaRPr lang="fr-C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19" name="Footer Placeholder 18"/>
          <p:cNvSpPr>
            <a:spLocks noGrp="1"/>
          </p:cNvSpPr>
          <p:nvPr>
            <p:ph type="ftr" sz="quarter" idx="11"/>
          </p:nvPr>
        </p:nvSpPr>
        <p:spPr/>
        <p:txBody>
          <a:bodyPr/>
          <a:lstStyle/>
          <a:p>
            <a:endParaRPr lang="fr-CA"/>
          </a:p>
        </p:txBody>
      </p:sp>
      <p:sp>
        <p:nvSpPr>
          <p:cNvPr id="27" name="Slide Number Placeholder 26"/>
          <p:cNvSpPr>
            <a:spLocks noGrp="1"/>
          </p:cNvSpPr>
          <p:nvPr>
            <p:ph type="sldNum" sz="quarter" idx="12"/>
          </p:nvPr>
        </p:nvSpPr>
        <p:spPr/>
        <p:txBody>
          <a:bodyPr/>
          <a:lstStyle/>
          <a:p>
            <a:fld id="{78E4AF69-ADA4-40DD-9421-E93CAF1762A4}"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8E4AF69-ADA4-40DD-9421-E93CAF1762A4}"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8E4AF69-ADA4-40DD-9421-E93CAF1762A4}"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8E4AF69-ADA4-40DD-9421-E93CAF1762A4}"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8E4AF69-ADA4-40DD-9421-E93CAF1762A4}"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8E4AF69-ADA4-40DD-9421-E93CAF1762A4}"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8E4AF69-ADA4-40DD-9421-E93CAF1762A4}"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8E4AF69-ADA4-40DD-9421-E93CAF1762A4}"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8E4AF69-ADA4-40DD-9421-E93CAF1762A4}"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8E4AF69-ADA4-40DD-9421-E93CAF1762A4}"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D6F6C444-C135-4B15-936D-C62854537064}" type="datetimeFigureOut">
              <a:rPr lang="fr-CA" smtClean="0"/>
              <a:pPr/>
              <a:t>2013-05-30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a:xfrm>
            <a:off x="8077200" y="6356350"/>
            <a:ext cx="609600" cy="365125"/>
          </a:xfrm>
        </p:spPr>
        <p:txBody>
          <a:bodyPr/>
          <a:lstStyle/>
          <a:p>
            <a:fld id="{78E4AF69-ADA4-40DD-9421-E93CAF1762A4}" type="slidenum">
              <a:rPr lang="fr-CA" smtClean="0"/>
              <a:pPr/>
              <a:t>‹N°›</a:t>
            </a:fld>
            <a:endParaRPr lang="fr-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6F6C444-C135-4B15-936D-C62854537064}" type="datetimeFigureOut">
              <a:rPr lang="fr-CA" smtClean="0"/>
              <a:pPr/>
              <a:t>2013-05-30</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8E4AF69-ADA4-40DD-9421-E93CAF1762A4}" type="slidenum">
              <a:rPr lang="fr-CA" smtClean="0"/>
              <a:pPr/>
              <a:t>‹N°›</a:t>
            </a:fld>
            <a:endParaRPr lang="fr-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embed/Al5RhaJgxxU?rel=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youtube.com/watch?v=pOgfuDrtZyc&#8206;"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plus-m.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187624" y="2132856"/>
            <a:ext cx="6172200" cy="1893888"/>
          </a:xfrm>
        </p:spPr>
        <p:txBody>
          <a:bodyPr/>
          <a:lstStyle/>
          <a:p>
            <a:pPr eaLnBrk="1" fontAlgn="auto" hangingPunct="1">
              <a:spcAft>
                <a:spcPts val="0"/>
              </a:spcAft>
              <a:defRPr/>
            </a:pPr>
            <a:r>
              <a:rPr lang="fr-CA" dirty="0" smtClean="0"/>
              <a:t>ISPO 2013- CONGRÈS MONDIAL</a:t>
            </a:r>
            <a:endParaRPr lang="fr-CA" dirty="0"/>
          </a:p>
        </p:txBody>
      </p:sp>
      <p:sp>
        <p:nvSpPr>
          <p:cNvPr id="8195" name="Sous-titre 4"/>
          <p:cNvSpPr>
            <a:spLocks noGrp="1"/>
          </p:cNvSpPr>
          <p:nvPr>
            <p:ph type="subTitle" idx="1"/>
          </p:nvPr>
        </p:nvSpPr>
        <p:spPr>
          <a:xfrm>
            <a:off x="1619672" y="4077072"/>
            <a:ext cx="6172200" cy="1371600"/>
          </a:xfrm>
        </p:spPr>
        <p:txBody>
          <a:bodyPr/>
          <a:lstStyle/>
          <a:p>
            <a:pPr eaLnBrk="1" hangingPunct="1"/>
            <a:r>
              <a:rPr lang="fr-CA" dirty="0" smtClean="0"/>
              <a:t>FÉVRIER 2013- Hyderabad, inde</a:t>
            </a:r>
          </a:p>
        </p:txBody>
      </p:sp>
    </p:spTree>
    <p:extLst>
      <p:ext uri="{BB962C8B-B14F-4D97-AF65-F5344CB8AC3E}">
        <p14:creationId xmlns:p14="http://schemas.microsoft.com/office/powerpoint/2010/main" xmlns="" val="3068071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395288" y="260350"/>
            <a:ext cx="8229600" cy="792163"/>
          </a:xfrm>
        </p:spPr>
        <p:txBody>
          <a:bodyPr/>
          <a:lstStyle/>
          <a:p>
            <a:pPr eaLnBrk="1" fontAlgn="auto" hangingPunct="1">
              <a:spcAft>
                <a:spcPts val="0"/>
              </a:spcAft>
              <a:defRPr/>
            </a:pPr>
            <a:r>
              <a:rPr lang="fr-CA" sz="3600" dirty="0" smtClean="0"/>
              <a:t>Prothèses et membres supérieurs</a:t>
            </a:r>
          </a:p>
        </p:txBody>
      </p:sp>
      <p:sp>
        <p:nvSpPr>
          <p:cNvPr id="3075" name="Espace réservé du contenu 2"/>
          <p:cNvSpPr>
            <a:spLocks noGrp="1"/>
          </p:cNvSpPr>
          <p:nvPr>
            <p:ph idx="1"/>
          </p:nvPr>
        </p:nvSpPr>
        <p:spPr>
          <a:xfrm>
            <a:off x="468313" y="1212850"/>
            <a:ext cx="8229600" cy="5456238"/>
          </a:xfrm>
        </p:spPr>
        <p:txBody>
          <a:bodyPr>
            <a:normAutofit/>
          </a:bodyPr>
          <a:lstStyle/>
          <a:p>
            <a:pPr marL="0" indent="0" eaLnBrk="1" fontAlgn="auto" hangingPunct="1">
              <a:spcAft>
                <a:spcPts val="0"/>
              </a:spcAft>
              <a:buNone/>
              <a:defRPr/>
            </a:pPr>
            <a:r>
              <a:rPr lang="fr-CA" sz="2200" dirty="0" smtClean="0"/>
              <a:t>3- </a:t>
            </a:r>
            <a:r>
              <a:rPr lang="fr-CA" sz="2200" dirty="0" smtClean="0"/>
              <a:t>Prothèses à contrôles multiples</a:t>
            </a:r>
            <a:r>
              <a:rPr lang="fr-CA" sz="3100" dirty="0" smtClean="0"/>
              <a:t>:</a:t>
            </a:r>
            <a:endParaRPr lang="fr-CA" sz="3100" dirty="0" smtClean="0"/>
          </a:p>
          <a:p>
            <a:pPr lvl="1">
              <a:buAutoNum type="alphaLcParenR"/>
              <a:defRPr/>
            </a:pPr>
            <a:r>
              <a:rPr lang="fr-CA" sz="1600" dirty="0" err="1" smtClean="0"/>
              <a:t>TouchBionics</a:t>
            </a:r>
            <a:r>
              <a:rPr lang="fr-CA" sz="1600" dirty="0" smtClean="0"/>
              <a:t>: I-</a:t>
            </a:r>
            <a:r>
              <a:rPr lang="fr-CA" sz="1600" dirty="0" err="1" smtClean="0"/>
              <a:t>Limb</a:t>
            </a:r>
            <a:r>
              <a:rPr lang="fr-CA" sz="1600" dirty="0" smtClean="0"/>
              <a:t> Pulse, Pulse Flex, Pulse </a:t>
            </a:r>
            <a:r>
              <a:rPr lang="fr-CA" sz="1600" dirty="0" err="1" smtClean="0"/>
              <a:t>Multiflex</a:t>
            </a:r>
            <a:endParaRPr lang="fr-CA" sz="1600" dirty="0"/>
          </a:p>
          <a:p>
            <a:pPr lvl="1">
              <a:buAutoNum type="alphaLcParenR"/>
              <a:defRPr/>
            </a:pPr>
            <a:r>
              <a:rPr lang="fr-CA" sz="1600" dirty="0" err="1" smtClean="0"/>
              <a:t>Ortoped</a:t>
            </a:r>
            <a:r>
              <a:rPr lang="fr-CA" sz="1600" dirty="0" smtClean="0"/>
              <a:t>: </a:t>
            </a:r>
            <a:r>
              <a:rPr lang="fr-CA" sz="1600" dirty="0" err="1" smtClean="0"/>
              <a:t>BeBionic</a:t>
            </a:r>
            <a:endParaRPr lang="fr-CA" sz="1600" dirty="0" smtClean="0"/>
          </a:p>
          <a:p>
            <a:pPr marL="667512" lvl="2" indent="0">
              <a:buNone/>
              <a:defRPr/>
            </a:pPr>
            <a:r>
              <a:rPr lang="fr-CA" sz="1300" dirty="0" smtClean="0">
                <a:hlinkClick r:id="rId3"/>
              </a:rPr>
              <a:t>www.youtube.com/embed/Al5RhaJgxxU?rel=0</a:t>
            </a:r>
            <a:endParaRPr lang="fr-CA" sz="1300" dirty="0"/>
          </a:p>
          <a:p>
            <a:pPr lvl="1">
              <a:buAutoNum type="alphaLcParenR"/>
              <a:defRPr/>
            </a:pPr>
            <a:r>
              <a:rPr lang="fr-CA" sz="1600" dirty="0" err="1" smtClean="0"/>
              <a:t>Ottobock</a:t>
            </a:r>
            <a:r>
              <a:rPr lang="fr-CA" sz="1600" dirty="0" smtClean="0"/>
              <a:t>: Michelangelo </a:t>
            </a:r>
          </a:p>
          <a:p>
            <a:pPr lvl="2">
              <a:buAutoNum type="alphaLcParenR"/>
              <a:defRPr/>
            </a:pPr>
            <a:r>
              <a:rPr lang="fr-CA" sz="1300" dirty="0" smtClean="0">
                <a:hlinkClick r:id="rId4"/>
              </a:rPr>
              <a:t>http://www.youtube.com/</a:t>
            </a:r>
            <a:r>
              <a:rPr lang="fr-CA" sz="1300" dirty="0" err="1" smtClean="0">
                <a:hlinkClick r:id="rId4"/>
              </a:rPr>
              <a:t>watch?v</a:t>
            </a:r>
            <a:r>
              <a:rPr lang="fr-CA" sz="1300" dirty="0" smtClean="0">
                <a:hlinkClick r:id="rId4"/>
              </a:rPr>
              <a:t>=</a:t>
            </a:r>
            <a:r>
              <a:rPr lang="fr-CA" sz="1300" dirty="0" err="1" smtClean="0">
                <a:hlinkClick r:id="rId4"/>
              </a:rPr>
              <a:t>pOgfuDrtZyc</a:t>
            </a:r>
            <a:r>
              <a:rPr lang="fr-CA" sz="1300" dirty="0" smtClean="0">
                <a:hlinkClick r:id="rId4"/>
              </a:rPr>
              <a:t>‎</a:t>
            </a:r>
            <a:endParaRPr lang="fr-CA" sz="1300" dirty="0" smtClean="0"/>
          </a:p>
          <a:p>
            <a:pPr lvl="1">
              <a:buAutoNum type="alphaLcParenR"/>
              <a:defRPr/>
            </a:pPr>
            <a:r>
              <a:rPr lang="fr-CA" sz="1600" dirty="0" smtClean="0"/>
              <a:t>UNB: à venir, pouce </a:t>
            </a:r>
            <a:r>
              <a:rPr lang="fr-CA" sz="1600" dirty="0" err="1" smtClean="0"/>
              <a:t>myo</a:t>
            </a:r>
            <a:r>
              <a:rPr lang="fr-CA" sz="1600" dirty="0" smtClean="0"/>
              <a:t>, faible coût</a:t>
            </a:r>
          </a:p>
          <a:p>
            <a:pPr marL="0" indent="0" eaLnBrk="1" fontAlgn="auto" hangingPunct="1">
              <a:spcAft>
                <a:spcPts val="0"/>
              </a:spcAft>
              <a:buNone/>
              <a:defRPr/>
            </a:pPr>
            <a:r>
              <a:rPr lang="fr-CA" sz="2200" dirty="0" smtClean="0"/>
              <a:t>Données </a:t>
            </a:r>
            <a:r>
              <a:rPr lang="fr-CA" sz="2200" dirty="0" smtClean="0"/>
              <a:t>probantes:</a:t>
            </a:r>
          </a:p>
          <a:p>
            <a:pPr lvl="1">
              <a:buFont typeface="Wingdings"/>
              <a:buAutoNum type="alphaLcParenR"/>
              <a:defRPr/>
            </a:pPr>
            <a:r>
              <a:rPr lang="fr-CA" sz="1600" dirty="0" smtClean="0"/>
              <a:t>Une étude démontre le temps de réadaptation requis plus long pour les mains à multiple préhension, mais une perception de difficultés moindre dans les </a:t>
            </a:r>
            <a:r>
              <a:rPr lang="fr-CA" sz="1600" dirty="0" err="1" smtClean="0"/>
              <a:t>AVQs</a:t>
            </a:r>
            <a:r>
              <a:rPr lang="fr-CA" sz="1600" dirty="0" smtClean="0"/>
              <a:t> et </a:t>
            </a:r>
            <a:r>
              <a:rPr lang="fr-CA" sz="1600" dirty="0" err="1" smtClean="0"/>
              <a:t>AVDs</a:t>
            </a:r>
            <a:r>
              <a:rPr lang="fr-CA" sz="1600" dirty="0" smtClean="0"/>
              <a:t>.  Suggère également que la prothèse serait alors utilisée plus activement et moins comme stabilisateur.  Activités les plus améliorées seraient:</a:t>
            </a:r>
          </a:p>
          <a:p>
            <a:pPr lvl="2">
              <a:buFont typeface="Wingdings"/>
              <a:buAutoNum type="alphaLcParenR"/>
              <a:defRPr/>
            </a:pPr>
            <a:r>
              <a:rPr lang="fr-CA" sz="1200" dirty="0" smtClean="0"/>
              <a:t>Mettre les bas</a:t>
            </a:r>
          </a:p>
          <a:p>
            <a:pPr lvl="2">
              <a:buFont typeface="Wingdings"/>
              <a:buAutoNum type="alphaLcParenR"/>
              <a:defRPr/>
            </a:pPr>
            <a:r>
              <a:rPr lang="fr-CA" sz="1200" dirty="0" smtClean="0"/>
              <a:t>Lacer les lacets</a:t>
            </a:r>
          </a:p>
          <a:p>
            <a:pPr lvl="2">
              <a:buFont typeface="Wingdings"/>
              <a:buAutoNum type="alphaLcParenR"/>
              <a:defRPr/>
            </a:pPr>
            <a:r>
              <a:rPr lang="fr-CA" sz="1200" dirty="0" smtClean="0"/>
              <a:t>Boire dans un verre de papier</a:t>
            </a:r>
          </a:p>
          <a:p>
            <a:pPr lvl="2">
              <a:buFont typeface="Wingdings"/>
              <a:buAutoNum type="alphaLcParenR"/>
              <a:defRPr/>
            </a:pPr>
            <a:r>
              <a:rPr lang="fr-CA" sz="1200" dirty="0" smtClean="0"/>
              <a:t>Couper la viande</a:t>
            </a:r>
          </a:p>
          <a:p>
            <a:pPr lvl="2">
              <a:buFont typeface="Wingdings"/>
              <a:buAutoNum type="alphaLcParenR"/>
              <a:defRPr/>
            </a:pPr>
            <a:r>
              <a:rPr lang="fr-CA" sz="1200" dirty="0" smtClean="0"/>
              <a:t>Utiliser des </a:t>
            </a:r>
            <a:r>
              <a:rPr lang="fr-CA" sz="1200" dirty="0" err="1" smtClean="0"/>
              <a:t>cisaux</a:t>
            </a:r>
            <a:endParaRPr lang="fr-CA" sz="1200" dirty="0"/>
          </a:p>
          <a:p>
            <a:pPr lvl="1">
              <a:buFont typeface="Wingdings"/>
              <a:buAutoNum type="alphaLcParenR"/>
              <a:defRPr/>
            </a:pPr>
            <a:endParaRPr lang="fr-CA" sz="1200" dirty="0" smtClean="0"/>
          </a:p>
          <a:p>
            <a:pPr eaLnBrk="1" fontAlgn="auto" hangingPunct="1">
              <a:spcAft>
                <a:spcPts val="0"/>
              </a:spcAft>
              <a:buFont typeface="Wingdings"/>
              <a:buAutoNum type="alphaLcParenR"/>
              <a:defRPr/>
            </a:pPr>
            <a:endParaRPr lang="fr-CA" sz="1600" dirty="0"/>
          </a:p>
          <a:p>
            <a:pPr lvl="2" indent="-182880" eaLnBrk="1" fontAlgn="auto" hangingPunct="1">
              <a:spcAft>
                <a:spcPts val="0"/>
              </a:spcAft>
              <a:buClr>
                <a:schemeClr val="accent1">
                  <a:shade val="75000"/>
                </a:schemeClr>
              </a:buClr>
              <a:buFont typeface="Arial" pitchFamily="34" charset="0"/>
              <a:buChar char="•"/>
              <a:defRPr/>
            </a:pPr>
            <a:endParaRPr lang="fr-CA" dirty="0" smtClean="0"/>
          </a:p>
          <a:p>
            <a:pPr marL="457200" lvl="1" indent="0" eaLnBrk="1" fontAlgn="auto" hangingPunct="1">
              <a:spcAft>
                <a:spcPts val="0"/>
              </a:spcAft>
              <a:buFont typeface="Wingdings 2"/>
              <a:buNone/>
              <a:defRPr/>
            </a:pPr>
            <a:endParaRPr lang="fr-CA" dirty="0" smtClean="0"/>
          </a:p>
          <a:p>
            <a:pPr marL="274320" indent="-274320" eaLnBrk="1" fontAlgn="auto" hangingPunct="1">
              <a:spcAft>
                <a:spcPts val="0"/>
              </a:spcAft>
              <a:buFont typeface="Wingdings"/>
              <a:buChar char=""/>
              <a:defRPr/>
            </a:pPr>
            <a:endParaRPr lang="fr-CA" dirty="0" smtClean="0"/>
          </a:p>
        </p:txBody>
      </p:sp>
    </p:spTree>
    <p:extLst>
      <p:ext uri="{BB962C8B-B14F-4D97-AF65-F5344CB8AC3E}">
        <p14:creationId xmlns:p14="http://schemas.microsoft.com/office/powerpoint/2010/main" xmlns="" val="3937381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a:p>
        </p:txBody>
      </p:sp>
      <p:sp>
        <p:nvSpPr>
          <p:cNvPr id="3" name="Espace réservé du contenu 2"/>
          <p:cNvSpPr>
            <a:spLocks noGrp="1"/>
          </p:cNvSpPr>
          <p:nvPr>
            <p:ph idx="1"/>
          </p:nvPr>
        </p:nvSpPr>
        <p:spPr/>
        <p:txBody>
          <a:bodyPr/>
          <a:lstStyle/>
          <a:p>
            <a:endParaRPr lang="fr-CA"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5750" y="214313"/>
            <a:ext cx="8572500" cy="64293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217556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836712"/>
            <a:ext cx="8229600" cy="722344"/>
          </a:xfrm>
        </p:spPr>
        <p:txBody>
          <a:bodyPr>
            <a:normAutofit fontScale="90000"/>
          </a:bodyPr>
          <a:lstStyle/>
          <a:p>
            <a:r>
              <a:rPr lang="fr-CA" sz="3600" dirty="0" smtClean="0"/>
              <a:t>AXES de développement/ </a:t>
            </a:r>
            <a:br>
              <a:rPr lang="fr-CA" sz="3600" dirty="0" smtClean="0"/>
            </a:br>
            <a:r>
              <a:rPr lang="fr-CA" sz="3600" dirty="0" smtClean="0"/>
              <a:t>Prothèses </a:t>
            </a:r>
            <a:r>
              <a:rPr lang="fr-CA" sz="3600" dirty="0" smtClean="0"/>
              <a:t>et membres inférieurs</a:t>
            </a:r>
            <a:endParaRPr lang="fr-CA" sz="3600" dirty="0"/>
          </a:p>
        </p:txBody>
      </p:sp>
      <p:sp>
        <p:nvSpPr>
          <p:cNvPr id="3" name="Espace réservé du contenu 2"/>
          <p:cNvSpPr>
            <a:spLocks noGrp="1"/>
          </p:cNvSpPr>
          <p:nvPr>
            <p:ph idx="1"/>
          </p:nvPr>
        </p:nvSpPr>
        <p:spPr/>
        <p:txBody>
          <a:bodyPr>
            <a:normAutofit fontScale="85000" lnSpcReduction="20000"/>
          </a:bodyPr>
          <a:lstStyle/>
          <a:p>
            <a:r>
              <a:rPr lang="fr-CA" dirty="0" smtClean="0"/>
              <a:t>Présentation Marie-Danielle</a:t>
            </a:r>
          </a:p>
          <a:p>
            <a:r>
              <a:rPr lang="fr-CA" dirty="0" smtClean="0"/>
              <a:t>Les </a:t>
            </a:r>
            <a:r>
              <a:rPr lang="fr-CA" dirty="0" smtClean="0"/>
              <a:t>genoux avec micro-processeurs</a:t>
            </a:r>
          </a:p>
          <a:p>
            <a:pPr lvl="1"/>
            <a:r>
              <a:rPr lang="fr-CA" dirty="0" smtClean="0"/>
              <a:t>Plusieurs études cherchent à démontrer la valeur ajoutée </a:t>
            </a:r>
            <a:r>
              <a:rPr lang="fr-CA" dirty="0" smtClean="0"/>
              <a:t>de ces composantes en lien avec les capacités locomotrices du client, mais les outils d’évaluation ne sont pas toujours assez sensibles (voir section suivante)</a:t>
            </a:r>
          </a:p>
          <a:p>
            <a:pPr lvl="1"/>
            <a:r>
              <a:rPr lang="fr-CA" dirty="0" smtClean="0"/>
              <a:t>Ce </a:t>
            </a:r>
            <a:r>
              <a:rPr lang="fr-CA" dirty="0" smtClean="0"/>
              <a:t>qu’il faut savoir;</a:t>
            </a:r>
          </a:p>
          <a:p>
            <a:pPr lvl="2"/>
            <a:r>
              <a:rPr lang="fr-CA" dirty="0" smtClean="0"/>
              <a:t>L’entraînement spécifique à ce type de composant est crucial.  Il devrait comprendre des activités comme, se relever, tourner, marcher vite, négocier des rampes et des escaliers, tourner en 8.  Devrait également inclure des </a:t>
            </a:r>
            <a:r>
              <a:rPr lang="fr-CA" dirty="0" err="1" smtClean="0"/>
              <a:t>exercises</a:t>
            </a:r>
            <a:r>
              <a:rPr lang="fr-CA" dirty="0" smtClean="0"/>
              <a:t> de renforcement des muscles extenseurs de la hanche. (</a:t>
            </a:r>
            <a:r>
              <a:rPr lang="fr-CA" dirty="0" err="1" smtClean="0"/>
              <a:t>Gailey</a:t>
            </a:r>
            <a:r>
              <a:rPr lang="fr-CA" dirty="0" smtClean="0"/>
              <a:t>)</a:t>
            </a:r>
          </a:p>
          <a:p>
            <a:pPr lvl="1"/>
            <a:r>
              <a:rPr lang="fr-CA" dirty="0" smtClean="0"/>
              <a:t>Genou </a:t>
            </a:r>
            <a:r>
              <a:rPr lang="fr-CA" dirty="0" err="1" smtClean="0"/>
              <a:t>genium</a:t>
            </a:r>
            <a:endParaRPr lang="fr-CA" dirty="0" smtClean="0"/>
          </a:p>
          <a:p>
            <a:pPr lvl="2"/>
            <a:r>
              <a:rPr lang="fr-CA" dirty="0" smtClean="0"/>
              <a:t>Données probantes actuelles:  Diminution de la consommation d’énergie lors de tâche statique, amélioration de la capacité fonctionnelle dans la descente de pente de face.</a:t>
            </a:r>
            <a:endParaRPr lang="fr-CA" dirty="0"/>
          </a:p>
        </p:txBody>
      </p:sp>
    </p:spTree>
    <p:extLst>
      <p:ext uri="{BB962C8B-B14F-4D97-AF65-F5344CB8AC3E}">
        <p14:creationId xmlns:p14="http://schemas.microsoft.com/office/powerpoint/2010/main" xmlns="" val="2789589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212744"/>
          </a:xfrm>
        </p:spPr>
        <p:txBody>
          <a:bodyPr>
            <a:noAutofit/>
          </a:bodyPr>
          <a:lstStyle/>
          <a:p>
            <a:r>
              <a:rPr lang="fr-CA" sz="3600" dirty="0" smtClean="0"/>
              <a:t>AXES de développement /</a:t>
            </a:r>
            <a:br>
              <a:rPr lang="fr-CA" sz="3600" dirty="0" smtClean="0"/>
            </a:br>
            <a:r>
              <a:rPr lang="fr-CA" sz="3600" dirty="0" smtClean="0"/>
              <a:t>Les </a:t>
            </a:r>
            <a:r>
              <a:rPr lang="fr-CA" sz="3600" dirty="0" smtClean="0"/>
              <a:t>meilleures pratiques et les données probantes</a:t>
            </a:r>
            <a:endParaRPr lang="fr-CA" sz="3600" dirty="0"/>
          </a:p>
        </p:txBody>
      </p:sp>
      <p:sp>
        <p:nvSpPr>
          <p:cNvPr id="3" name="Espace réservé du contenu 2"/>
          <p:cNvSpPr>
            <a:spLocks noGrp="1"/>
          </p:cNvSpPr>
          <p:nvPr>
            <p:ph idx="1"/>
          </p:nvPr>
        </p:nvSpPr>
        <p:spPr>
          <a:xfrm>
            <a:off x="467544" y="2132856"/>
            <a:ext cx="8229600" cy="4536504"/>
          </a:xfrm>
        </p:spPr>
        <p:txBody>
          <a:bodyPr>
            <a:normAutofit fontScale="62500" lnSpcReduction="20000"/>
          </a:bodyPr>
          <a:lstStyle/>
          <a:p>
            <a:r>
              <a:rPr lang="fr-CA" dirty="0" smtClean="0"/>
              <a:t>Utilisation des données probantes</a:t>
            </a:r>
          </a:p>
          <a:p>
            <a:pPr lvl="1"/>
            <a:r>
              <a:rPr lang="fr-CA" dirty="0" smtClean="0"/>
              <a:t>Une étude à répertorié les facteurs influençant l’utilisation des données probantes dans le domaine de l’orthèse et de la prothèse.  4 facteurs sont particulièrement critiques:</a:t>
            </a:r>
          </a:p>
          <a:p>
            <a:pPr lvl="2"/>
            <a:r>
              <a:rPr lang="fr-CA" dirty="0" smtClean="0"/>
              <a:t>La possibilité de développer des pratiques basées sur les données probantes</a:t>
            </a:r>
          </a:p>
          <a:p>
            <a:pPr lvl="2"/>
            <a:r>
              <a:rPr lang="fr-CA" dirty="0" smtClean="0"/>
              <a:t>La croyance en une valeur ajoutée</a:t>
            </a:r>
          </a:p>
          <a:p>
            <a:pPr lvl="2"/>
            <a:r>
              <a:rPr lang="fr-CA" dirty="0" smtClean="0"/>
              <a:t>L’habileté</a:t>
            </a:r>
          </a:p>
          <a:p>
            <a:pPr lvl="2"/>
            <a:r>
              <a:rPr lang="fr-CA" dirty="0" smtClean="0"/>
              <a:t>L’utilité clinique de la recherche.</a:t>
            </a:r>
          </a:p>
          <a:p>
            <a:pPr lvl="1"/>
            <a:r>
              <a:rPr lang="fr-CA" dirty="0" smtClean="0"/>
              <a:t>L’âge serait également un facteur puisque les jeunes cliniciens utiliseraient plus spontanément les données probantes.</a:t>
            </a:r>
          </a:p>
          <a:p>
            <a:r>
              <a:rPr lang="fr-CA" dirty="0" smtClean="0"/>
              <a:t>Aspects psychologiques</a:t>
            </a:r>
          </a:p>
          <a:p>
            <a:pPr lvl="1"/>
            <a:r>
              <a:rPr lang="fr-CA" dirty="0" smtClean="0"/>
              <a:t>Axe de recherche actuel, de plus en plus de pays s’intéressent à cet aspect, mais l’Europe, principalement le Royaume-Uni demeure un joueur important.</a:t>
            </a:r>
          </a:p>
          <a:p>
            <a:pPr lvl="1"/>
            <a:r>
              <a:rPr lang="fr-CA" dirty="0" smtClean="0"/>
              <a:t>EX:  </a:t>
            </a:r>
            <a:r>
              <a:rPr lang="fr-CA" dirty="0" smtClean="0"/>
              <a:t>Une </a:t>
            </a:r>
            <a:r>
              <a:rPr lang="fr-CA" dirty="0" smtClean="0"/>
              <a:t>étude démontre l’importance de travailler à ajuster les attentes du clients et de créer une nouvelle normalité dans le processus de réadaptation.</a:t>
            </a:r>
          </a:p>
          <a:p>
            <a:r>
              <a:rPr lang="fr-CA" dirty="0" smtClean="0"/>
              <a:t>Condition de santé</a:t>
            </a:r>
          </a:p>
          <a:p>
            <a:pPr lvl="1"/>
            <a:r>
              <a:rPr lang="fr-CA" dirty="0" smtClean="0"/>
              <a:t>Plusieurs études présentées démontrant l’</a:t>
            </a:r>
            <a:r>
              <a:rPr lang="fr-CA" dirty="0" err="1" smtClean="0"/>
              <a:t>influcnce</a:t>
            </a:r>
            <a:r>
              <a:rPr lang="fr-CA" dirty="0" smtClean="0"/>
              <a:t> des conditions de santé</a:t>
            </a:r>
          </a:p>
          <a:p>
            <a:pPr lvl="1"/>
            <a:r>
              <a:rPr lang="fr-CA" dirty="0" smtClean="0"/>
              <a:t>EX: </a:t>
            </a:r>
            <a:r>
              <a:rPr lang="fr-CA" dirty="0" smtClean="0"/>
              <a:t>Une </a:t>
            </a:r>
            <a:r>
              <a:rPr lang="fr-CA" dirty="0" smtClean="0"/>
              <a:t>étude a démontré que chez les personnes diabétique, le niveau d’ambulation était plus limité et qu’ils utilisaient moins la prothèse et plus d’aide à la marche.</a:t>
            </a:r>
            <a:endParaRPr lang="fr-CA" dirty="0"/>
          </a:p>
        </p:txBody>
      </p:sp>
    </p:spTree>
    <p:extLst>
      <p:ext uri="{BB962C8B-B14F-4D97-AF65-F5344CB8AC3E}">
        <p14:creationId xmlns:p14="http://schemas.microsoft.com/office/powerpoint/2010/main" xmlns="" val="6593357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60350"/>
            <a:ext cx="8147050" cy="1157288"/>
          </a:xfrm>
        </p:spPr>
        <p:txBody>
          <a:bodyPr rtlCol="0">
            <a:noAutofit/>
          </a:bodyPr>
          <a:lstStyle/>
          <a:p>
            <a:pPr eaLnBrk="1" fontAlgn="auto" hangingPunct="1">
              <a:spcAft>
                <a:spcPts val="0"/>
              </a:spcAft>
              <a:defRPr/>
            </a:pPr>
            <a:r>
              <a:rPr lang="fr-CA" sz="3600" dirty="0" smtClean="0"/>
              <a:t>Constats/ </a:t>
            </a:r>
            <a:r>
              <a:rPr lang="fr-CA" sz="3600" dirty="0" smtClean="0"/>
              <a:t>Outils </a:t>
            </a:r>
            <a:r>
              <a:rPr lang="fr-CA" sz="3600" dirty="0" smtClean="0"/>
              <a:t>de mesures les plus utilisés et/ou en cours de développement</a:t>
            </a:r>
          </a:p>
        </p:txBody>
      </p:sp>
      <p:sp>
        <p:nvSpPr>
          <p:cNvPr id="20483" name="Rectangle 3"/>
          <p:cNvSpPr>
            <a:spLocks noGrp="1" noChangeArrowheads="1"/>
          </p:cNvSpPr>
          <p:nvPr>
            <p:ph idx="1"/>
          </p:nvPr>
        </p:nvSpPr>
        <p:spPr>
          <a:xfrm>
            <a:off x="457200" y="1600200"/>
            <a:ext cx="8219256" cy="5257800"/>
          </a:xfrm>
        </p:spPr>
        <p:txBody>
          <a:bodyPr>
            <a:normAutofit fontScale="92500" lnSpcReduction="20000"/>
          </a:bodyPr>
          <a:lstStyle/>
          <a:p>
            <a:pPr marL="0" indent="0" eaLnBrk="1" hangingPunct="1">
              <a:lnSpc>
                <a:spcPct val="80000"/>
              </a:lnSpc>
              <a:buNone/>
            </a:pPr>
            <a:r>
              <a:rPr lang="fr-CA" sz="2900" b="1" dirty="0" smtClean="0"/>
              <a:t>Les plus fréquents</a:t>
            </a:r>
          </a:p>
          <a:p>
            <a:pPr marL="0" indent="0" eaLnBrk="1" hangingPunct="1">
              <a:lnSpc>
                <a:spcPct val="80000"/>
              </a:lnSpc>
              <a:buNone/>
            </a:pPr>
            <a:endParaRPr lang="fr-CA" sz="2300" b="1" dirty="0" smtClean="0"/>
          </a:p>
          <a:p>
            <a:pPr marL="0" indent="0" eaLnBrk="1" hangingPunct="1">
              <a:lnSpc>
                <a:spcPct val="80000"/>
              </a:lnSpc>
              <a:buNone/>
            </a:pPr>
            <a:r>
              <a:rPr lang="fr-CA" sz="2300" b="1" dirty="0" smtClean="0"/>
              <a:t>Membres supérieurs:</a:t>
            </a:r>
            <a:br>
              <a:rPr lang="fr-CA" sz="2300" b="1" dirty="0" smtClean="0"/>
            </a:br>
            <a:endParaRPr lang="fr-CA" sz="2300" b="1" dirty="0" smtClean="0"/>
          </a:p>
          <a:p>
            <a:pPr eaLnBrk="1" hangingPunct="1">
              <a:lnSpc>
                <a:spcPct val="80000"/>
              </a:lnSpc>
            </a:pPr>
            <a:r>
              <a:rPr lang="fr-CA" sz="2000" dirty="0" smtClean="0"/>
              <a:t>SHAP</a:t>
            </a:r>
          </a:p>
          <a:p>
            <a:pPr lvl="1" eaLnBrk="1" hangingPunct="1">
              <a:lnSpc>
                <a:spcPct val="80000"/>
              </a:lnSpc>
            </a:pPr>
            <a:r>
              <a:rPr lang="fr-CA" sz="1800" dirty="0" smtClean="0"/>
              <a:t>Ce que c’est?</a:t>
            </a:r>
          </a:p>
          <a:p>
            <a:pPr lvl="2">
              <a:lnSpc>
                <a:spcPct val="80000"/>
              </a:lnSpc>
            </a:pPr>
            <a:r>
              <a:rPr lang="fr-CA" sz="1200" dirty="0" err="1" smtClean="0"/>
              <a:t>Souhthampton</a:t>
            </a:r>
            <a:r>
              <a:rPr lang="fr-CA" sz="1200" dirty="0" smtClean="0"/>
              <a:t> Hand </a:t>
            </a:r>
            <a:r>
              <a:rPr lang="fr-CA" sz="1200" dirty="0" err="1" smtClean="0"/>
              <a:t>Assessment</a:t>
            </a:r>
            <a:r>
              <a:rPr lang="fr-CA" sz="1200" dirty="0" smtClean="0"/>
              <a:t> </a:t>
            </a:r>
            <a:r>
              <a:rPr lang="fr-CA" sz="1200" dirty="0" err="1" smtClean="0"/>
              <a:t>Procedure</a:t>
            </a:r>
            <a:endParaRPr lang="fr-CA" sz="1200" dirty="0" smtClean="0"/>
          </a:p>
          <a:p>
            <a:pPr lvl="2">
              <a:lnSpc>
                <a:spcPct val="80000"/>
              </a:lnSpc>
            </a:pPr>
            <a:r>
              <a:rPr lang="fr-CA" sz="1200" dirty="0" smtClean="0"/>
              <a:t>Outil de mesure standardisé permettant d’Évaluer la préhension avec prothèse </a:t>
            </a:r>
            <a:r>
              <a:rPr lang="fr-CA" sz="1200" dirty="0" err="1" smtClean="0"/>
              <a:t>myoélectrique</a:t>
            </a:r>
            <a:endParaRPr lang="fr-CA" sz="1200" dirty="0" smtClean="0"/>
          </a:p>
          <a:p>
            <a:pPr lvl="1" eaLnBrk="1" hangingPunct="1">
              <a:lnSpc>
                <a:spcPct val="80000"/>
              </a:lnSpc>
            </a:pPr>
            <a:r>
              <a:rPr lang="fr-CA" sz="1800" dirty="0" smtClean="0"/>
              <a:t>Avantages:</a:t>
            </a:r>
          </a:p>
          <a:p>
            <a:pPr lvl="2">
              <a:lnSpc>
                <a:spcPct val="80000"/>
              </a:lnSpc>
            </a:pPr>
            <a:r>
              <a:rPr lang="fr-CA" sz="1400" dirty="0" smtClean="0"/>
              <a:t>Portatif, simple d’utilisation</a:t>
            </a:r>
          </a:p>
          <a:p>
            <a:pPr lvl="2">
              <a:lnSpc>
                <a:spcPct val="80000"/>
              </a:lnSpc>
            </a:pPr>
            <a:r>
              <a:rPr lang="fr-CA" sz="1400" dirty="0" smtClean="0"/>
              <a:t>Peut-être utilisé de façon autonome</a:t>
            </a:r>
          </a:p>
          <a:p>
            <a:pPr lvl="1" eaLnBrk="1" hangingPunct="1">
              <a:lnSpc>
                <a:spcPct val="80000"/>
              </a:lnSpc>
            </a:pPr>
            <a:r>
              <a:rPr lang="fr-CA" sz="1800" dirty="0" smtClean="0"/>
              <a:t>Inconvénients:</a:t>
            </a:r>
          </a:p>
          <a:p>
            <a:pPr lvl="2">
              <a:lnSpc>
                <a:spcPct val="80000"/>
              </a:lnSpc>
            </a:pPr>
            <a:r>
              <a:rPr lang="fr-CA" sz="1200" dirty="0" smtClean="0"/>
              <a:t>Attention, effet d’apprentissage important démontré</a:t>
            </a:r>
          </a:p>
          <a:p>
            <a:pPr lvl="2">
              <a:lnSpc>
                <a:spcPct val="80000"/>
              </a:lnSpc>
            </a:pPr>
            <a:r>
              <a:rPr lang="fr-CA" sz="1200" dirty="0" smtClean="0"/>
              <a:t>Ne représente pas la préhension réellement utilisée</a:t>
            </a:r>
          </a:p>
          <a:p>
            <a:pPr eaLnBrk="1" hangingPunct="1">
              <a:lnSpc>
                <a:spcPct val="80000"/>
              </a:lnSpc>
            </a:pPr>
            <a:r>
              <a:rPr lang="fr-CA" sz="2000" dirty="0" smtClean="0"/>
              <a:t>ACMC </a:t>
            </a:r>
          </a:p>
          <a:p>
            <a:pPr lvl="1" eaLnBrk="1" hangingPunct="1">
              <a:lnSpc>
                <a:spcPct val="80000"/>
              </a:lnSpc>
            </a:pPr>
            <a:r>
              <a:rPr lang="fr-CA" sz="1800" dirty="0" smtClean="0"/>
              <a:t>Ce que c’est?</a:t>
            </a:r>
          </a:p>
          <a:p>
            <a:pPr lvl="2">
              <a:lnSpc>
                <a:spcPct val="80000"/>
              </a:lnSpc>
            </a:pPr>
            <a:r>
              <a:rPr lang="fr-CA" sz="1400" dirty="0" err="1" smtClean="0"/>
              <a:t>Assessment</a:t>
            </a:r>
            <a:r>
              <a:rPr lang="fr-CA" sz="1400" dirty="0" smtClean="0"/>
              <a:t> of the </a:t>
            </a:r>
            <a:r>
              <a:rPr lang="fr-CA" sz="1400" dirty="0" err="1" smtClean="0"/>
              <a:t>capacity</a:t>
            </a:r>
            <a:r>
              <a:rPr lang="fr-CA" sz="1400" dirty="0" smtClean="0"/>
              <a:t> for </a:t>
            </a:r>
            <a:r>
              <a:rPr lang="fr-CA" sz="1400" dirty="0" err="1" smtClean="0"/>
              <a:t>myoelectric</a:t>
            </a:r>
            <a:r>
              <a:rPr lang="fr-CA" sz="1400" dirty="0" smtClean="0"/>
              <a:t> control</a:t>
            </a:r>
          </a:p>
          <a:p>
            <a:pPr lvl="1">
              <a:lnSpc>
                <a:spcPct val="80000"/>
              </a:lnSpc>
            </a:pPr>
            <a:r>
              <a:rPr lang="fr-CA" sz="1400" dirty="0" smtClean="0"/>
              <a:t>Outil d’évaluation en diverses tâches standardisées permettant d’évaluer l’utilisation de la prothèse </a:t>
            </a:r>
            <a:r>
              <a:rPr lang="fr-CA" sz="1400" dirty="0" err="1" smtClean="0"/>
              <a:t>myoélectrique</a:t>
            </a:r>
            <a:r>
              <a:rPr lang="fr-CA" sz="1400" dirty="0" smtClean="0"/>
              <a:t> selon 4 composantes</a:t>
            </a:r>
          </a:p>
          <a:p>
            <a:pPr lvl="1">
              <a:lnSpc>
                <a:spcPct val="80000"/>
              </a:lnSpc>
            </a:pPr>
            <a:r>
              <a:rPr lang="fr-CA" sz="1800" dirty="0" smtClean="0"/>
              <a:t>Avantages</a:t>
            </a:r>
            <a:r>
              <a:rPr lang="fr-CA" sz="1800" dirty="0"/>
              <a:t>:</a:t>
            </a:r>
          </a:p>
          <a:p>
            <a:pPr lvl="2">
              <a:lnSpc>
                <a:spcPct val="80000"/>
              </a:lnSpc>
            </a:pPr>
            <a:r>
              <a:rPr lang="fr-CA" sz="1400" dirty="0"/>
              <a:t>Utilisé de plus en plus dans le monde</a:t>
            </a:r>
          </a:p>
          <a:p>
            <a:pPr lvl="2">
              <a:lnSpc>
                <a:spcPct val="80000"/>
              </a:lnSpc>
            </a:pPr>
            <a:r>
              <a:rPr lang="fr-CA" sz="1400" dirty="0"/>
              <a:t>Facile d’utilisation</a:t>
            </a:r>
          </a:p>
          <a:p>
            <a:pPr lvl="2">
              <a:lnSpc>
                <a:spcPct val="80000"/>
              </a:lnSpc>
            </a:pPr>
            <a:r>
              <a:rPr lang="fr-CA" sz="1400" dirty="0"/>
              <a:t>Évalue dans une tâche fonctionnelle</a:t>
            </a:r>
          </a:p>
          <a:p>
            <a:pPr lvl="1">
              <a:lnSpc>
                <a:spcPct val="80000"/>
              </a:lnSpc>
            </a:pPr>
            <a:r>
              <a:rPr lang="fr-CA" sz="1800" dirty="0"/>
              <a:t>Inconvénients:</a:t>
            </a:r>
          </a:p>
          <a:p>
            <a:pPr lvl="2">
              <a:lnSpc>
                <a:spcPct val="80000"/>
              </a:lnSpc>
            </a:pPr>
            <a:r>
              <a:rPr lang="fr-CA" sz="1400" dirty="0"/>
              <a:t>Peut être long</a:t>
            </a:r>
          </a:p>
          <a:p>
            <a:pPr lvl="2">
              <a:lnSpc>
                <a:spcPct val="80000"/>
              </a:lnSpc>
            </a:pPr>
            <a:r>
              <a:rPr lang="fr-CA" sz="1400" dirty="0"/>
              <a:t>Attention : plateau, effet d’apprentissage</a:t>
            </a:r>
          </a:p>
          <a:p>
            <a:pPr lvl="2">
              <a:lnSpc>
                <a:spcPct val="80000"/>
              </a:lnSpc>
            </a:pPr>
            <a:endParaRPr lang="fr-CA" sz="1400" dirty="0" smtClean="0"/>
          </a:p>
        </p:txBody>
      </p:sp>
    </p:spTree>
    <p:extLst>
      <p:ext uri="{BB962C8B-B14F-4D97-AF65-F5344CB8AC3E}">
        <p14:creationId xmlns:p14="http://schemas.microsoft.com/office/powerpoint/2010/main" xmlns="" val="16264073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60350"/>
            <a:ext cx="8147050" cy="1157288"/>
          </a:xfrm>
        </p:spPr>
        <p:txBody>
          <a:bodyPr rtlCol="0">
            <a:noAutofit/>
          </a:bodyPr>
          <a:lstStyle/>
          <a:p>
            <a:pPr eaLnBrk="1" fontAlgn="auto" hangingPunct="1">
              <a:spcAft>
                <a:spcPts val="0"/>
              </a:spcAft>
              <a:defRPr/>
            </a:pPr>
            <a:r>
              <a:rPr lang="fr-CA" sz="3600" dirty="0" smtClean="0"/>
              <a:t>Outils de mesures les plus utilisés et/ou en cours de développement</a:t>
            </a:r>
          </a:p>
        </p:txBody>
      </p:sp>
      <p:sp>
        <p:nvSpPr>
          <p:cNvPr id="20483" name="Rectangle 3"/>
          <p:cNvSpPr>
            <a:spLocks noGrp="1" noChangeArrowheads="1"/>
          </p:cNvSpPr>
          <p:nvPr>
            <p:ph idx="1"/>
          </p:nvPr>
        </p:nvSpPr>
        <p:spPr>
          <a:xfrm>
            <a:off x="457200" y="1600200"/>
            <a:ext cx="8219256" cy="5257800"/>
          </a:xfrm>
        </p:spPr>
        <p:txBody>
          <a:bodyPr>
            <a:normAutofit/>
          </a:bodyPr>
          <a:lstStyle/>
          <a:p>
            <a:pPr eaLnBrk="1" hangingPunct="1">
              <a:lnSpc>
                <a:spcPct val="80000"/>
              </a:lnSpc>
            </a:pPr>
            <a:r>
              <a:rPr lang="fr-CA" sz="2000" dirty="0" smtClean="0"/>
              <a:t>OPUS-UEFS </a:t>
            </a:r>
          </a:p>
          <a:p>
            <a:pPr lvl="1" eaLnBrk="1" hangingPunct="1">
              <a:lnSpc>
                <a:spcPct val="80000"/>
              </a:lnSpc>
            </a:pPr>
            <a:r>
              <a:rPr lang="fr-CA" sz="1800" dirty="0" smtClean="0"/>
              <a:t>Ce que c’est?</a:t>
            </a:r>
          </a:p>
          <a:p>
            <a:pPr lvl="2">
              <a:lnSpc>
                <a:spcPct val="80000"/>
              </a:lnSpc>
            </a:pPr>
            <a:r>
              <a:rPr lang="fr-CA" sz="1400" dirty="0" err="1" smtClean="0"/>
              <a:t>upper</a:t>
            </a:r>
            <a:r>
              <a:rPr lang="fr-CA" sz="1400" dirty="0" smtClean="0"/>
              <a:t> </a:t>
            </a:r>
            <a:r>
              <a:rPr lang="fr-CA" sz="1400" dirty="0" err="1" smtClean="0"/>
              <a:t>extremity</a:t>
            </a:r>
            <a:r>
              <a:rPr lang="fr-CA" sz="1400" dirty="0" smtClean="0"/>
              <a:t> </a:t>
            </a:r>
            <a:r>
              <a:rPr lang="fr-CA" sz="1400" dirty="0" err="1" smtClean="0"/>
              <a:t>fonctional</a:t>
            </a:r>
            <a:r>
              <a:rPr lang="fr-CA" sz="1400" dirty="0" smtClean="0"/>
              <a:t> </a:t>
            </a:r>
            <a:r>
              <a:rPr lang="fr-CA" sz="1400" dirty="0" err="1" smtClean="0"/>
              <a:t>status</a:t>
            </a:r>
            <a:r>
              <a:rPr lang="fr-CA" sz="1400" dirty="0" smtClean="0"/>
              <a:t> </a:t>
            </a:r>
          </a:p>
          <a:p>
            <a:pPr lvl="2">
              <a:lnSpc>
                <a:spcPct val="80000"/>
              </a:lnSpc>
            </a:pPr>
            <a:r>
              <a:rPr lang="fr-CA" sz="1800" dirty="0" smtClean="0"/>
              <a:t>Questionnaire auto-administré</a:t>
            </a:r>
          </a:p>
          <a:p>
            <a:pPr lvl="1">
              <a:lnSpc>
                <a:spcPct val="80000"/>
              </a:lnSpc>
            </a:pPr>
            <a:r>
              <a:rPr lang="fr-CA" sz="2200" dirty="0" smtClean="0"/>
              <a:t>Avantages:</a:t>
            </a:r>
          </a:p>
          <a:p>
            <a:pPr lvl="2">
              <a:lnSpc>
                <a:spcPct val="80000"/>
              </a:lnSpc>
            </a:pPr>
            <a:r>
              <a:rPr lang="fr-CA" sz="1800" dirty="0" smtClean="0"/>
              <a:t>Gratuit</a:t>
            </a:r>
          </a:p>
          <a:p>
            <a:pPr lvl="2">
              <a:lnSpc>
                <a:spcPct val="80000"/>
              </a:lnSpc>
            </a:pPr>
            <a:r>
              <a:rPr lang="fr-CA" sz="1800" dirty="0" smtClean="0"/>
              <a:t>Auto-administré</a:t>
            </a:r>
          </a:p>
          <a:p>
            <a:pPr lvl="2">
              <a:lnSpc>
                <a:spcPct val="80000"/>
              </a:lnSpc>
              <a:buNone/>
            </a:pPr>
            <a:endParaRPr lang="fr-CA" sz="1800" dirty="0" smtClean="0"/>
          </a:p>
          <a:p>
            <a:pPr eaLnBrk="1" hangingPunct="1">
              <a:lnSpc>
                <a:spcPct val="80000"/>
              </a:lnSpc>
            </a:pPr>
            <a:r>
              <a:rPr lang="fr-CA" sz="2000" dirty="0" smtClean="0"/>
              <a:t>TAPES-R</a:t>
            </a:r>
          </a:p>
          <a:p>
            <a:pPr lvl="1" eaLnBrk="1" hangingPunct="1">
              <a:lnSpc>
                <a:spcPct val="80000"/>
              </a:lnSpc>
            </a:pPr>
            <a:r>
              <a:rPr lang="fr-CA" sz="1600" dirty="0" smtClean="0"/>
              <a:t>Questionnaire auto-administré</a:t>
            </a:r>
          </a:p>
          <a:p>
            <a:pPr lvl="1" eaLnBrk="1" hangingPunct="1">
              <a:lnSpc>
                <a:spcPct val="80000"/>
              </a:lnSpc>
            </a:pPr>
            <a:endParaRPr lang="fr-CA" sz="1600" dirty="0"/>
          </a:p>
          <a:p>
            <a:pPr lvl="1" eaLnBrk="1" hangingPunct="1">
              <a:lnSpc>
                <a:spcPct val="80000"/>
              </a:lnSpc>
            </a:pPr>
            <a:endParaRPr lang="fr-CA" sz="1600" dirty="0" smtClean="0"/>
          </a:p>
          <a:p>
            <a:pPr lvl="1" eaLnBrk="1" hangingPunct="1">
              <a:lnSpc>
                <a:spcPct val="80000"/>
              </a:lnSpc>
            </a:pPr>
            <a:endParaRPr lang="fr-CA" sz="1600" dirty="0"/>
          </a:p>
          <a:p>
            <a:pPr marL="393192" lvl="1" indent="0" eaLnBrk="1" hangingPunct="1">
              <a:lnSpc>
                <a:spcPct val="80000"/>
              </a:lnSpc>
              <a:buNone/>
            </a:pPr>
            <a:r>
              <a:rPr lang="fr-CA" sz="1600" dirty="0" smtClean="0"/>
              <a:t>***  Pas énormément de développement au niveau des outils évaluation membres supérieurs.</a:t>
            </a:r>
          </a:p>
          <a:p>
            <a:pPr eaLnBrk="1" hangingPunct="1">
              <a:lnSpc>
                <a:spcPct val="80000"/>
              </a:lnSpc>
            </a:pPr>
            <a:endParaRPr lang="fr-CA" sz="2000" dirty="0" smtClean="0"/>
          </a:p>
        </p:txBody>
      </p:sp>
    </p:spTree>
    <p:extLst>
      <p:ext uri="{BB962C8B-B14F-4D97-AF65-F5344CB8AC3E}">
        <p14:creationId xmlns:p14="http://schemas.microsoft.com/office/powerpoint/2010/main" xmlns="" val="1626407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467544" y="332656"/>
            <a:ext cx="8229600" cy="1143000"/>
          </a:xfrm>
        </p:spPr>
        <p:txBody>
          <a:bodyPr>
            <a:noAutofit/>
          </a:bodyPr>
          <a:lstStyle/>
          <a:p>
            <a:pPr eaLnBrk="1" fontAlgn="auto" hangingPunct="1">
              <a:spcAft>
                <a:spcPts val="0"/>
              </a:spcAft>
              <a:defRPr/>
            </a:pPr>
            <a:r>
              <a:rPr lang="fr-CA" sz="3600" dirty="0" smtClean="0"/>
              <a:t>Outils de mesures les plus utilisés et/ou en cours de développement</a:t>
            </a:r>
          </a:p>
        </p:txBody>
      </p:sp>
      <p:sp>
        <p:nvSpPr>
          <p:cNvPr id="21507" name="Espace réservé du contenu 2"/>
          <p:cNvSpPr>
            <a:spLocks noGrp="1"/>
          </p:cNvSpPr>
          <p:nvPr>
            <p:ph idx="1"/>
          </p:nvPr>
        </p:nvSpPr>
        <p:spPr>
          <a:xfrm>
            <a:off x="457200" y="1600200"/>
            <a:ext cx="7467600" cy="4873625"/>
          </a:xfrm>
        </p:spPr>
        <p:txBody>
          <a:bodyPr>
            <a:normAutofit lnSpcReduction="10000"/>
          </a:bodyPr>
          <a:lstStyle/>
          <a:p>
            <a:pPr marL="0" indent="0">
              <a:lnSpc>
                <a:spcPct val="80000"/>
              </a:lnSpc>
              <a:buNone/>
            </a:pPr>
            <a:r>
              <a:rPr lang="fr-CA" sz="2000" b="1" dirty="0" smtClean="0"/>
              <a:t>Membres </a:t>
            </a:r>
            <a:r>
              <a:rPr lang="fr-CA" sz="2000" b="1" dirty="0" smtClean="0"/>
              <a:t>inférieurs</a:t>
            </a:r>
          </a:p>
          <a:p>
            <a:pPr marL="0" indent="0">
              <a:lnSpc>
                <a:spcPct val="80000"/>
              </a:lnSpc>
              <a:buNone/>
            </a:pPr>
            <a:endParaRPr lang="fr-CA" sz="2000" b="1" dirty="0" smtClean="0"/>
          </a:p>
          <a:p>
            <a:pPr>
              <a:lnSpc>
                <a:spcPct val="80000"/>
              </a:lnSpc>
            </a:pPr>
            <a:r>
              <a:rPr lang="fr-CA" sz="1800" dirty="0" smtClean="0"/>
              <a:t>AMP-pro</a:t>
            </a:r>
            <a:r>
              <a:rPr lang="fr-CA" sz="1800" dirty="0"/>
              <a:t>/ </a:t>
            </a:r>
            <a:r>
              <a:rPr lang="fr-CA" sz="1800" dirty="0" err="1"/>
              <a:t>Amp-no</a:t>
            </a:r>
            <a:r>
              <a:rPr lang="fr-CA" sz="1800" dirty="0"/>
              <a:t> pro/ AMP-B (bilatéral)-  </a:t>
            </a:r>
          </a:p>
          <a:p>
            <a:pPr lvl="1">
              <a:lnSpc>
                <a:spcPct val="80000"/>
              </a:lnSpc>
            </a:pPr>
            <a:r>
              <a:rPr lang="fr-CA" sz="1600" dirty="0"/>
              <a:t>Ce que c’est?</a:t>
            </a:r>
          </a:p>
          <a:p>
            <a:pPr lvl="2">
              <a:lnSpc>
                <a:spcPct val="80000"/>
              </a:lnSpc>
            </a:pPr>
            <a:r>
              <a:rPr lang="fr-CA" sz="1200" dirty="0"/>
              <a:t>Grille de cotation</a:t>
            </a:r>
          </a:p>
          <a:p>
            <a:pPr lvl="2">
              <a:lnSpc>
                <a:spcPct val="80000"/>
              </a:lnSpc>
            </a:pPr>
            <a:r>
              <a:rPr lang="fr-CA" sz="1200" dirty="0"/>
              <a:t>Disponible pour le i-pad (</a:t>
            </a:r>
            <a:r>
              <a:rPr lang="fr-CA" sz="1200" dirty="0" err="1"/>
              <a:t>amp</a:t>
            </a:r>
            <a:r>
              <a:rPr lang="fr-CA" sz="1200" dirty="0"/>
              <a:t>-pro et </a:t>
            </a:r>
            <a:r>
              <a:rPr lang="fr-CA" sz="1200" dirty="0" err="1"/>
              <a:t>amp</a:t>
            </a:r>
            <a:r>
              <a:rPr lang="fr-CA" sz="1200" dirty="0"/>
              <a:t> no-pro</a:t>
            </a:r>
            <a:r>
              <a:rPr lang="fr-CA" sz="1200" dirty="0" smtClean="0"/>
              <a:t>)</a:t>
            </a:r>
            <a:endParaRPr lang="fr-CA" sz="1200" dirty="0"/>
          </a:p>
          <a:p>
            <a:pPr lvl="1">
              <a:lnSpc>
                <a:spcPct val="80000"/>
              </a:lnSpc>
            </a:pPr>
            <a:r>
              <a:rPr lang="fr-CA" sz="1600" dirty="0"/>
              <a:t>Avantages:</a:t>
            </a:r>
          </a:p>
          <a:p>
            <a:pPr lvl="2">
              <a:lnSpc>
                <a:spcPct val="80000"/>
              </a:lnSpc>
            </a:pPr>
            <a:r>
              <a:rPr lang="fr-CA" sz="1200" dirty="0"/>
              <a:t>Seul sensible à l'amélioration apportée par pieds et genoux avancés (AMP-pro)</a:t>
            </a:r>
          </a:p>
          <a:p>
            <a:pPr lvl="2">
              <a:lnSpc>
                <a:spcPct val="80000"/>
              </a:lnSpc>
            </a:pPr>
            <a:r>
              <a:rPr lang="fr-CA" sz="1200" dirty="0"/>
              <a:t>Version pour amputés bilatéral serait valide, mais pas </a:t>
            </a:r>
            <a:r>
              <a:rPr lang="fr-CA" sz="1200" dirty="0" smtClean="0"/>
              <a:t>essentielle</a:t>
            </a:r>
          </a:p>
          <a:p>
            <a:pPr lvl="2">
              <a:lnSpc>
                <a:spcPct val="80000"/>
              </a:lnSpc>
              <a:buNone/>
            </a:pPr>
            <a:endParaRPr lang="fr-CA" sz="1200" dirty="0"/>
          </a:p>
          <a:p>
            <a:pPr>
              <a:lnSpc>
                <a:spcPct val="80000"/>
              </a:lnSpc>
            </a:pPr>
            <a:r>
              <a:rPr lang="fr-CA" sz="1800" dirty="0" smtClean="0"/>
              <a:t>ICL-ICF (principalement en Europe</a:t>
            </a:r>
            <a:r>
              <a:rPr lang="fr-CA" sz="1800" dirty="0" smtClean="0"/>
              <a:t>)</a:t>
            </a:r>
          </a:p>
          <a:p>
            <a:pPr>
              <a:lnSpc>
                <a:spcPct val="80000"/>
              </a:lnSpc>
              <a:buNone/>
            </a:pPr>
            <a:endParaRPr lang="fr-CA" sz="1800" dirty="0"/>
          </a:p>
          <a:p>
            <a:pPr>
              <a:lnSpc>
                <a:spcPct val="80000"/>
              </a:lnSpc>
            </a:pPr>
            <a:r>
              <a:rPr lang="fr-CA" sz="1900" dirty="0" smtClean="0"/>
              <a:t>2 minutes </a:t>
            </a:r>
            <a:r>
              <a:rPr lang="fr-CA" sz="1900" dirty="0" err="1" smtClean="0"/>
              <a:t>walk</a:t>
            </a:r>
            <a:r>
              <a:rPr lang="fr-CA" sz="1900" dirty="0" smtClean="0"/>
              <a:t> </a:t>
            </a:r>
            <a:r>
              <a:rPr lang="fr-CA" sz="1900" dirty="0" smtClean="0"/>
              <a:t>test</a:t>
            </a:r>
          </a:p>
          <a:p>
            <a:pPr>
              <a:lnSpc>
                <a:spcPct val="80000"/>
              </a:lnSpc>
              <a:buNone/>
            </a:pPr>
            <a:endParaRPr lang="fr-CA" sz="1900" dirty="0" smtClean="0"/>
          </a:p>
          <a:p>
            <a:pPr>
              <a:lnSpc>
                <a:spcPct val="80000"/>
              </a:lnSpc>
            </a:pPr>
            <a:r>
              <a:rPr lang="fr-CA" sz="1900" dirty="0" smtClean="0"/>
              <a:t>OPUS</a:t>
            </a:r>
          </a:p>
          <a:p>
            <a:pPr>
              <a:lnSpc>
                <a:spcPct val="80000"/>
              </a:lnSpc>
              <a:buNone/>
            </a:pPr>
            <a:endParaRPr lang="fr-CA" sz="1900" dirty="0" smtClean="0"/>
          </a:p>
          <a:p>
            <a:pPr>
              <a:lnSpc>
                <a:spcPct val="80000"/>
              </a:lnSpc>
            </a:pPr>
            <a:r>
              <a:rPr lang="fr-CA" sz="1900" dirty="0" smtClean="0"/>
              <a:t>Four </a:t>
            </a:r>
            <a:r>
              <a:rPr lang="fr-CA" sz="1900" dirty="0" err="1" smtClean="0"/>
              <a:t>step</a:t>
            </a:r>
            <a:r>
              <a:rPr lang="fr-CA" sz="1900" dirty="0" smtClean="0"/>
              <a:t> square test</a:t>
            </a:r>
          </a:p>
          <a:p>
            <a:pPr lvl="1">
              <a:lnSpc>
                <a:spcPct val="80000"/>
              </a:lnSpc>
            </a:pPr>
            <a:r>
              <a:rPr lang="fr-CA" sz="1600" dirty="0"/>
              <a:t>Ce que c’est?</a:t>
            </a:r>
          </a:p>
          <a:p>
            <a:pPr lvl="2">
              <a:lnSpc>
                <a:spcPct val="80000"/>
              </a:lnSpc>
            </a:pPr>
            <a:r>
              <a:rPr lang="fr-CA" sz="1200" dirty="0" smtClean="0"/>
              <a:t>Test d’équilibre dynamique et changements de directions</a:t>
            </a:r>
            <a:endParaRPr lang="fr-CA" sz="1200" dirty="0"/>
          </a:p>
          <a:p>
            <a:pPr lvl="1">
              <a:lnSpc>
                <a:spcPct val="80000"/>
              </a:lnSpc>
            </a:pPr>
            <a:r>
              <a:rPr lang="fr-CA" sz="1600" dirty="0"/>
              <a:t>Avantages:</a:t>
            </a:r>
          </a:p>
          <a:p>
            <a:pPr lvl="2">
              <a:lnSpc>
                <a:spcPct val="80000"/>
              </a:lnSpc>
            </a:pPr>
            <a:r>
              <a:rPr lang="fr-CA" sz="1200" dirty="0" smtClean="0"/>
              <a:t>Court, facile d’utilisation</a:t>
            </a:r>
            <a:endParaRPr lang="fr-CA" sz="1200" dirty="0"/>
          </a:p>
          <a:p>
            <a:pPr>
              <a:lnSpc>
                <a:spcPct val="80000"/>
              </a:lnSpc>
            </a:pPr>
            <a:endParaRPr lang="fr-CA" sz="1900" dirty="0" smtClean="0"/>
          </a:p>
          <a:p>
            <a:pPr>
              <a:lnSpc>
                <a:spcPct val="80000"/>
              </a:lnSpc>
            </a:pPr>
            <a:endParaRPr lang="fr-CA" sz="1900" dirty="0" smtClean="0"/>
          </a:p>
          <a:p>
            <a:pPr marL="198882" indent="-171450">
              <a:lnSpc>
                <a:spcPct val="80000"/>
              </a:lnSpc>
              <a:buFontTx/>
              <a:buChar char="-"/>
            </a:pPr>
            <a:endParaRPr lang="fr-CA" sz="1900" dirty="0"/>
          </a:p>
          <a:p>
            <a:pPr marL="0" indent="0" eaLnBrk="1" hangingPunct="1">
              <a:lnSpc>
                <a:spcPct val="80000"/>
              </a:lnSpc>
              <a:buNone/>
            </a:pPr>
            <a:endParaRPr lang="fr-CA" sz="2000" dirty="0" smtClean="0"/>
          </a:p>
        </p:txBody>
      </p:sp>
    </p:spTree>
    <p:extLst>
      <p:ext uri="{BB962C8B-B14F-4D97-AF65-F5344CB8AC3E}">
        <p14:creationId xmlns:p14="http://schemas.microsoft.com/office/powerpoint/2010/main" xmlns="" val="1146633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467544" y="332656"/>
            <a:ext cx="8229600" cy="1143000"/>
          </a:xfrm>
        </p:spPr>
        <p:txBody>
          <a:bodyPr>
            <a:noAutofit/>
          </a:bodyPr>
          <a:lstStyle/>
          <a:p>
            <a:pPr eaLnBrk="1" fontAlgn="auto" hangingPunct="1">
              <a:spcAft>
                <a:spcPts val="0"/>
              </a:spcAft>
              <a:defRPr/>
            </a:pPr>
            <a:r>
              <a:rPr lang="fr-CA" sz="3600" dirty="0" smtClean="0"/>
              <a:t>Outils de mesures les plus utilisés et/ou en cours de développement</a:t>
            </a:r>
          </a:p>
        </p:txBody>
      </p:sp>
      <p:sp>
        <p:nvSpPr>
          <p:cNvPr id="21507" name="Espace réservé du contenu 2"/>
          <p:cNvSpPr>
            <a:spLocks noGrp="1"/>
          </p:cNvSpPr>
          <p:nvPr>
            <p:ph idx="1"/>
          </p:nvPr>
        </p:nvSpPr>
        <p:spPr>
          <a:xfrm>
            <a:off x="457200" y="1600200"/>
            <a:ext cx="7467600" cy="4873625"/>
          </a:xfrm>
        </p:spPr>
        <p:txBody>
          <a:bodyPr>
            <a:normAutofit fontScale="85000" lnSpcReduction="20000"/>
          </a:bodyPr>
          <a:lstStyle/>
          <a:p>
            <a:pPr marL="0" indent="0" eaLnBrk="1" hangingPunct="1">
              <a:lnSpc>
                <a:spcPct val="80000"/>
              </a:lnSpc>
              <a:buNone/>
            </a:pPr>
            <a:endParaRPr lang="fr-CA" sz="2000" dirty="0" smtClean="0"/>
          </a:p>
          <a:p>
            <a:pPr marL="0" indent="0" eaLnBrk="1" hangingPunct="1">
              <a:lnSpc>
                <a:spcPct val="80000"/>
              </a:lnSpc>
              <a:buNone/>
            </a:pPr>
            <a:r>
              <a:rPr lang="fr-CA" sz="2000" b="1" dirty="0" smtClean="0"/>
              <a:t>En développement</a:t>
            </a:r>
          </a:p>
          <a:p>
            <a:pPr marL="0" indent="0" eaLnBrk="1" hangingPunct="1">
              <a:lnSpc>
                <a:spcPct val="80000"/>
              </a:lnSpc>
              <a:buNone/>
            </a:pPr>
            <a:endParaRPr lang="fr-CA" sz="2000" b="1" dirty="0" smtClean="0"/>
          </a:p>
          <a:p>
            <a:pPr eaLnBrk="1" hangingPunct="1">
              <a:lnSpc>
                <a:spcPct val="80000"/>
              </a:lnSpc>
            </a:pPr>
            <a:r>
              <a:rPr lang="fr-CA" sz="2000" dirty="0" smtClean="0"/>
              <a:t>Plus-M (</a:t>
            </a:r>
            <a:r>
              <a:rPr lang="fr-CA" sz="2000" dirty="0" smtClean="0">
                <a:hlinkClick r:id="rId3"/>
              </a:rPr>
              <a:t>www.plus-M.org</a:t>
            </a:r>
            <a:r>
              <a:rPr lang="fr-CA" sz="2000" dirty="0" smtClean="0"/>
              <a:t>)</a:t>
            </a:r>
          </a:p>
          <a:p>
            <a:pPr lvl="1" eaLnBrk="1" hangingPunct="1">
              <a:lnSpc>
                <a:spcPct val="80000"/>
              </a:lnSpc>
            </a:pPr>
            <a:r>
              <a:rPr lang="fr-CA" sz="1600" dirty="0" smtClean="0"/>
              <a:t>Ce que c’est?</a:t>
            </a:r>
          </a:p>
          <a:p>
            <a:pPr lvl="2">
              <a:lnSpc>
                <a:spcPct val="80000"/>
              </a:lnSpc>
            </a:pPr>
            <a:r>
              <a:rPr lang="fr-CA" sz="1200" dirty="0" smtClean="0"/>
              <a:t>Questionnaire en ligne gratuitement</a:t>
            </a:r>
          </a:p>
          <a:p>
            <a:pPr lvl="1" eaLnBrk="1" hangingPunct="1">
              <a:lnSpc>
                <a:spcPct val="80000"/>
              </a:lnSpc>
            </a:pPr>
            <a:r>
              <a:rPr lang="fr-CA" sz="1600" dirty="0" smtClean="0"/>
              <a:t>Avantages:</a:t>
            </a:r>
          </a:p>
          <a:p>
            <a:pPr lvl="2">
              <a:lnSpc>
                <a:spcPct val="80000"/>
              </a:lnSpc>
            </a:pPr>
            <a:r>
              <a:rPr lang="fr-CA" sz="1200" dirty="0" smtClean="0"/>
              <a:t>Pourrait être utilisé via tablette- </a:t>
            </a:r>
            <a:r>
              <a:rPr lang="fr-CA" sz="1200" dirty="0" err="1" smtClean="0"/>
              <a:t>ipad</a:t>
            </a:r>
            <a:r>
              <a:rPr lang="fr-CA" sz="1200" dirty="0" smtClean="0"/>
              <a:t>, etc.</a:t>
            </a:r>
          </a:p>
          <a:p>
            <a:pPr marL="393192" lvl="1" indent="0">
              <a:lnSpc>
                <a:spcPct val="80000"/>
              </a:lnSpc>
              <a:buNone/>
            </a:pPr>
            <a:endParaRPr lang="fr-CA" sz="1600" dirty="0" smtClean="0"/>
          </a:p>
          <a:p>
            <a:pPr eaLnBrk="1" hangingPunct="1">
              <a:lnSpc>
                <a:spcPct val="80000"/>
              </a:lnSpc>
            </a:pPr>
            <a:r>
              <a:rPr lang="fr-CA" sz="2000" dirty="0" err="1" smtClean="0"/>
              <a:t>Roehamption</a:t>
            </a:r>
            <a:r>
              <a:rPr lang="fr-CA" sz="2000" dirty="0" smtClean="0"/>
              <a:t> </a:t>
            </a:r>
            <a:r>
              <a:rPr lang="fr-CA" sz="2000" dirty="0" err="1" smtClean="0"/>
              <a:t>stump</a:t>
            </a:r>
            <a:r>
              <a:rPr lang="fr-CA" sz="2000" dirty="0" smtClean="0"/>
              <a:t> score</a:t>
            </a:r>
          </a:p>
          <a:p>
            <a:pPr lvl="1" eaLnBrk="1" hangingPunct="1"/>
            <a:r>
              <a:rPr lang="fr-CA" sz="1600" dirty="0" smtClean="0"/>
              <a:t>Ce que c’est?</a:t>
            </a:r>
          </a:p>
          <a:p>
            <a:pPr lvl="2"/>
            <a:r>
              <a:rPr lang="fr-CA" sz="1600" dirty="0" smtClean="0"/>
              <a:t>Outil pour coter de façon objective la qualité du moignon</a:t>
            </a:r>
          </a:p>
          <a:p>
            <a:pPr lvl="2"/>
            <a:r>
              <a:rPr lang="fr-CA" sz="1600" dirty="0" smtClean="0"/>
              <a:t>Mesure 10 éléments avec une cotation de 10 (guérison du moignon, douleur, longueur du moignon, forme, proéminences osseuses, couverture musculaire, amplitude articulaire proximale, sensation, qualité de la vascularisation, condition de la peau)</a:t>
            </a:r>
          </a:p>
          <a:p>
            <a:pPr lvl="2"/>
            <a:r>
              <a:rPr lang="fr-CA" sz="1600" dirty="0" smtClean="0"/>
              <a:t>En cours de développement</a:t>
            </a:r>
          </a:p>
          <a:p>
            <a:r>
              <a:rPr lang="fr-CA" sz="2400" dirty="0" err="1" smtClean="0"/>
              <a:t>Transfemoral</a:t>
            </a:r>
            <a:r>
              <a:rPr lang="fr-CA" sz="2400" dirty="0" smtClean="0"/>
              <a:t> </a:t>
            </a:r>
            <a:r>
              <a:rPr lang="fr-CA" sz="2400" dirty="0" err="1" smtClean="0"/>
              <a:t>Fitting</a:t>
            </a:r>
            <a:r>
              <a:rPr lang="fr-CA" sz="2400" dirty="0" smtClean="0"/>
              <a:t> </a:t>
            </a:r>
            <a:r>
              <a:rPr lang="fr-CA" sz="2400" dirty="0" err="1" smtClean="0"/>
              <a:t>predictor</a:t>
            </a:r>
            <a:r>
              <a:rPr lang="fr-CA" sz="2400" dirty="0" smtClean="0"/>
              <a:t> (Écosse)</a:t>
            </a:r>
          </a:p>
          <a:p>
            <a:pPr lvl="1"/>
            <a:r>
              <a:rPr lang="fr-CA" sz="2000" dirty="0" smtClean="0"/>
              <a:t>Ce que c’est?</a:t>
            </a:r>
          </a:p>
          <a:p>
            <a:pPr lvl="2"/>
            <a:r>
              <a:rPr lang="fr-CA" sz="1600" dirty="0" smtClean="0"/>
              <a:t>Test développé en 2003 afin de déterminer objectivement le potentiel d’appareillage de clients amputés fémoraux.</a:t>
            </a:r>
          </a:p>
          <a:p>
            <a:pPr lvl="2"/>
            <a:r>
              <a:rPr lang="fr-CA" sz="1600" dirty="0" smtClean="0"/>
              <a:t>9 items, sur une échelle de 0 à 4.</a:t>
            </a:r>
          </a:p>
          <a:p>
            <a:pPr lvl="2"/>
            <a:r>
              <a:rPr lang="fr-CA" sz="1600" dirty="0" smtClean="0"/>
              <a:t>Largement utilisé au </a:t>
            </a:r>
            <a:r>
              <a:rPr lang="fr-CA" sz="1600" dirty="0" err="1" smtClean="0"/>
              <a:t>royaumme</a:t>
            </a:r>
            <a:r>
              <a:rPr lang="fr-CA" sz="1600" dirty="0" smtClean="0"/>
              <a:t> uni</a:t>
            </a:r>
          </a:p>
          <a:p>
            <a:pPr lvl="2"/>
            <a:endParaRPr lang="fr-CA" sz="1600" dirty="0"/>
          </a:p>
        </p:txBody>
      </p:sp>
    </p:spTree>
    <p:extLst>
      <p:ext uri="{BB962C8B-B14F-4D97-AF65-F5344CB8AC3E}">
        <p14:creationId xmlns:p14="http://schemas.microsoft.com/office/powerpoint/2010/main" xmlns="" val="1146633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95288" y="115888"/>
            <a:ext cx="8229600" cy="1143000"/>
          </a:xfrm>
        </p:spPr>
        <p:txBody>
          <a:bodyPr/>
          <a:lstStyle/>
          <a:p>
            <a:pPr eaLnBrk="1" fontAlgn="auto" hangingPunct="1">
              <a:spcAft>
                <a:spcPts val="0"/>
              </a:spcAft>
              <a:defRPr/>
            </a:pPr>
            <a:r>
              <a:rPr lang="fr-CA" sz="3600" dirty="0" smtClean="0"/>
              <a:t>Constats Innovations/</a:t>
            </a:r>
            <a:r>
              <a:rPr lang="fr-CA" sz="3600" dirty="0" err="1" smtClean="0"/>
              <a:t>Ostéointégration</a:t>
            </a:r>
            <a:endParaRPr lang="fr-CA" sz="3600" dirty="0" smtClean="0"/>
          </a:p>
        </p:txBody>
      </p:sp>
      <p:sp>
        <p:nvSpPr>
          <p:cNvPr id="14339" name="Rectangle 3"/>
          <p:cNvSpPr>
            <a:spLocks noGrp="1" noChangeArrowheads="1"/>
          </p:cNvSpPr>
          <p:nvPr>
            <p:ph idx="1"/>
          </p:nvPr>
        </p:nvSpPr>
        <p:spPr>
          <a:xfrm>
            <a:off x="457200" y="1412875"/>
            <a:ext cx="8229600" cy="4895850"/>
          </a:xfrm>
        </p:spPr>
        <p:txBody>
          <a:bodyPr>
            <a:normAutofit fontScale="92500" lnSpcReduction="10000"/>
          </a:bodyPr>
          <a:lstStyle/>
          <a:p>
            <a:pPr marL="274320" indent="-274320" eaLnBrk="1" fontAlgn="auto" hangingPunct="1">
              <a:spcAft>
                <a:spcPts val="0"/>
              </a:spcAft>
              <a:buFont typeface="Arial" pitchFamily="34" charset="0"/>
              <a:buChar char="•"/>
              <a:defRPr/>
            </a:pPr>
            <a:r>
              <a:rPr lang="fr-CA" sz="2800" dirty="0" err="1"/>
              <a:t>Ostéointégration</a:t>
            </a:r>
            <a:r>
              <a:rPr lang="fr-CA" sz="2800" dirty="0"/>
              <a:t>, où en </a:t>
            </a:r>
            <a:r>
              <a:rPr lang="fr-CA" sz="2800" dirty="0" smtClean="0"/>
              <a:t>sommes-nous?</a:t>
            </a:r>
          </a:p>
          <a:p>
            <a:pPr marL="640080" lvl="1" indent="-274320" eaLnBrk="1" fontAlgn="auto" hangingPunct="1">
              <a:spcAft>
                <a:spcPts val="0"/>
              </a:spcAft>
              <a:buFont typeface="Wingdings" pitchFamily="2" charset="2"/>
              <a:buChar char="§"/>
              <a:defRPr/>
            </a:pPr>
            <a:r>
              <a:rPr lang="fr-CA" sz="2400" dirty="0" smtClean="0"/>
              <a:t>OPRA (suède)</a:t>
            </a:r>
          </a:p>
          <a:p>
            <a:pPr lvl="2" indent="-182880" eaLnBrk="1" fontAlgn="auto" hangingPunct="1">
              <a:spcAft>
                <a:spcPts val="0"/>
              </a:spcAft>
              <a:buClr>
                <a:schemeClr val="accent1">
                  <a:shade val="75000"/>
                </a:schemeClr>
              </a:buClr>
              <a:buFont typeface="Wingdings" pitchFamily="2" charset="2"/>
              <a:buChar char="§"/>
              <a:defRPr/>
            </a:pPr>
            <a:r>
              <a:rPr lang="fr-CA" sz="2000" dirty="0" smtClean="0"/>
              <a:t>Environ 150 cas traités, membres inférieurs et supérieurs</a:t>
            </a:r>
          </a:p>
          <a:p>
            <a:pPr lvl="2" indent="-182880" eaLnBrk="1" fontAlgn="auto" hangingPunct="1">
              <a:spcAft>
                <a:spcPts val="0"/>
              </a:spcAft>
              <a:buClr>
                <a:schemeClr val="accent1">
                  <a:shade val="75000"/>
                </a:schemeClr>
              </a:buClr>
              <a:buFont typeface="Wingdings" pitchFamily="2" charset="2"/>
              <a:buChar char="§"/>
              <a:defRPr/>
            </a:pPr>
            <a:r>
              <a:rPr lang="fr-CA" sz="2000" dirty="0" err="1" smtClean="0"/>
              <a:t>Protocle</a:t>
            </a:r>
            <a:r>
              <a:rPr lang="fr-CA" sz="2000" dirty="0" smtClean="0"/>
              <a:t> de 1999 en 2 phases de réadaptations.</a:t>
            </a:r>
          </a:p>
          <a:p>
            <a:pPr lvl="2" indent="-182880" eaLnBrk="1" fontAlgn="auto" hangingPunct="1">
              <a:spcAft>
                <a:spcPts val="0"/>
              </a:spcAft>
              <a:buClr>
                <a:schemeClr val="accent1">
                  <a:shade val="75000"/>
                </a:schemeClr>
              </a:buClr>
              <a:buFont typeface="Wingdings" pitchFamily="2" charset="2"/>
              <a:buChar char="§"/>
              <a:defRPr/>
            </a:pPr>
            <a:r>
              <a:rPr lang="fr-CA" sz="2000" dirty="0" smtClean="0"/>
              <a:t>Plusieurs </a:t>
            </a:r>
            <a:r>
              <a:rPr lang="fr-CA" sz="2000" dirty="0" err="1" smtClean="0"/>
              <a:t>exercises</a:t>
            </a:r>
            <a:r>
              <a:rPr lang="fr-CA" sz="2000" dirty="0" smtClean="0"/>
              <a:t> peuvent être faits à la maison</a:t>
            </a:r>
          </a:p>
          <a:p>
            <a:pPr marL="640080" lvl="1" indent="-274320" eaLnBrk="1" fontAlgn="auto" hangingPunct="1">
              <a:spcAft>
                <a:spcPts val="0"/>
              </a:spcAft>
              <a:buFont typeface="Wingdings" pitchFamily="2" charset="2"/>
              <a:buChar char="§"/>
              <a:defRPr/>
            </a:pPr>
            <a:r>
              <a:rPr lang="fr-CA" sz="2400" dirty="0" smtClean="0"/>
              <a:t>ESKA (Allemagne- groupe </a:t>
            </a:r>
            <a:r>
              <a:rPr lang="fr-CA" sz="2400" dirty="0" err="1" smtClean="0"/>
              <a:t>lübek</a:t>
            </a:r>
            <a:r>
              <a:rPr lang="fr-CA" sz="2400" dirty="0" smtClean="0"/>
              <a:t>)</a:t>
            </a:r>
          </a:p>
          <a:p>
            <a:pPr lvl="2" indent="-182880" eaLnBrk="1" fontAlgn="auto" hangingPunct="1">
              <a:spcAft>
                <a:spcPts val="0"/>
              </a:spcAft>
              <a:buClr>
                <a:schemeClr val="accent1">
                  <a:shade val="75000"/>
                </a:schemeClr>
              </a:buClr>
              <a:buFont typeface="Wingdings" pitchFamily="2" charset="2"/>
              <a:buChar char="§"/>
              <a:defRPr/>
            </a:pPr>
            <a:r>
              <a:rPr lang="fr-CA" sz="2000" dirty="0" err="1" smtClean="0"/>
              <a:t>Envrion</a:t>
            </a:r>
            <a:r>
              <a:rPr lang="fr-CA" sz="2000" dirty="0" smtClean="0"/>
              <a:t> 71 patients depuis 2003 dont des </a:t>
            </a:r>
            <a:r>
              <a:rPr lang="fr-CA" sz="2000" dirty="0" err="1" smtClean="0"/>
              <a:t>trans</a:t>
            </a:r>
            <a:r>
              <a:rPr lang="fr-CA" sz="2000" dirty="0" smtClean="0"/>
              <a:t>-tibiaux</a:t>
            </a:r>
          </a:p>
          <a:p>
            <a:pPr lvl="2" indent="-182880" eaLnBrk="1" fontAlgn="auto" hangingPunct="1">
              <a:spcAft>
                <a:spcPts val="0"/>
              </a:spcAft>
              <a:buClr>
                <a:schemeClr val="accent1">
                  <a:shade val="75000"/>
                </a:schemeClr>
              </a:buClr>
              <a:buFont typeface="Wingdings" pitchFamily="2" charset="2"/>
              <a:buChar char="§"/>
              <a:defRPr/>
            </a:pPr>
            <a:r>
              <a:rPr lang="fr-CA" sz="2000" dirty="0" smtClean="0"/>
              <a:t>Protocole accéléré</a:t>
            </a:r>
          </a:p>
          <a:p>
            <a:pPr marL="640080" lvl="1" indent="-274320" eaLnBrk="1" fontAlgn="auto" hangingPunct="1">
              <a:spcAft>
                <a:spcPts val="0"/>
              </a:spcAft>
              <a:buFont typeface="Wingdings" pitchFamily="2" charset="2"/>
              <a:buChar char="§"/>
              <a:defRPr/>
            </a:pPr>
            <a:r>
              <a:rPr lang="fr-CA" sz="2400" dirty="0" smtClean="0"/>
              <a:t>Groupe australien</a:t>
            </a:r>
          </a:p>
          <a:p>
            <a:pPr lvl="2" indent="-182880" eaLnBrk="1" fontAlgn="auto" hangingPunct="1">
              <a:spcAft>
                <a:spcPts val="0"/>
              </a:spcAft>
              <a:buClr>
                <a:schemeClr val="accent1">
                  <a:shade val="75000"/>
                </a:schemeClr>
              </a:buClr>
              <a:buFont typeface="Wingdings" pitchFamily="2" charset="2"/>
              <a:buChar char="§"/>
              <a:defRPr/>
            </a:pPr>
            <a:r>
              <a:rPr lang="fr-CA" sz="2000" dirty="0" err="1" smtClean="0"/>
              <a:t>Protocle</a:t>
            </a:r>
            <a:r>
              <a:rPr lang="fr-CA" sz="2000" dirty="0" smtClean="0"/>
              <a:t> accéléré (surtout avec la prothèse courte)</a:t>
            </a:r>
          </a:p>
          <a:p>
            <a:pPr lvl="2" indent="-182880">
              <a:buClr>
                <a:schemeClr val="accent1">
                  <a:shade val="75000"/>
                </a:schemeClr>
              </a:buClr>
              <a:buFont typeface="Wingdings" pitchFamily="2" charset="2"/>
              <a:buChar char="§"/>
              <a:defRPr/>
            </a:pPr>
            <a:r>
              <a:rPr lang="fr-CA" sz="2000" dirty="0" smtClean="0"/>
              <a:t>24 patients à ce jour</a:t>
            </a:r>
          </a:p>
          <a:p>
            <a:pPr lvl="2" indent="-182880">
              <a:buClr>
                <a:schemeClr val="accent1">
                  <a:shade val="75000"/>
                </a:schemeClr>
              </a:buClr>
              <a:buFont typeface="Wingdings" pitchFamily="2" charset="2"/>
              <a:buChar char="§"/>
              <a:defRPr/>
            </a:pPr>
            <a:r>
              <a:rPr lang="fr-CA" sz="2000" dirty="0" smtClean="0"/>
              <a:t>Pré-sélection </a:t>
            </a:r>
            <a:r>
              <a:rPr lang="fr-CA" sz="2000" dirty="0"/>
              <a:t>avec une application en ligne et ensuite, évaluation interdisciplinaire</a:t>
            </a:r>
          </a:p>
          <a:p>
            <a:pPr lvl="2" indent="-182880">
              <a:buClr>
                <a:schemeClr val="accent1">
                  <a:shade val="75000"/>
                </a:schemeClr>
              </a:buClr>
              <a:buFont typeface="Wingdings" pitchFamily="2" charset="2"/>
              <a:buChar char="§"/>
              <a:defRPr/>
            </a:pPr>
            <a:r>
              <a:rPr lang="fr-CA" sz="2000" dirty="0"/>
              <a:t>Protocole de réadaptation </a:t>
            </a:r>
            <a:r>
              <a:rPr lang="fr-CA" sz="2000" dirty="0" err="1"/>
              <a:t>similiaire</a:t>
            </a:r>
            <a:endParaRPr lang="fr-CA" sz="2000" dirty="0"/>
          </a:p>
          <a:p>
            <a:pPr lvl="2" indent="-182880" eaLnBrk="1" fontAlgn="auto" hangingPunct="1">
              <a:spcAft>
                <a:spcPts val="0"/>
              </a:spcAft>
              <a:buClr>
                <a:schemeClr val="accent1">
                  <a:shade val="75000"/>
                </a:schemeClr>
              </a:buClr>
              <a:buFont typeface="Wingdings" pitchFamily="2" charset="2"/>
              <a:buChar char="§"/>
              <a:defRPr/>
            </a:pPr>
            <a:endParaRPr lang="fr-CA" sz="2000" dirty="0" smtClean="0"/>
          </a:p>
        </p:txBody>
      </p:sp>
    </p:spTree>
    <p:extLst>
      <p:ext uri="{BB962C8B-B14F-4D97-AF65-F5344CB8AC3E}">
        <p14:creationId xmlns:p14="http://schemas.microsoft.com/office/powerpoint/2010/main" xmlns="" val="3069696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95288" y="115888"/>
            <a:ext cx="8229600" cy="1143000"/>
          </a:xfrm>
        </p:spPr>
        <p:txBody>
          <a:bodyPr/>
          <a:lstStyle/>
          <a:p>
            <a:pPr eaLnBrk="1" fontAlgn="auto" hangingPunct="1">
              <a:spcAft>
                <a:spcPts val="0"/>
              </a:spcAft>
              <a:defRPr/>
            </a:pPr>
            <a:r>
              <a:rPr lang="fr-CA" sz="3600" dirty="0" smtClean="0"/>
              <a:t>Innovations/</a:t>
            </a:r>
            <a:r>
              <a:rPr lang="fr-CA" sz="3600" dirty="0" err="1" smtClean="0"/>
              <a:t>Ostéointégration</a:t>
            </a:r>
            <a:endParaRPr lang="fr-CA" sz="3600" dirty="0" smtClean="0"/>
          </a:p>
        </p:txBody>
      </p:sp>
      <p:sp>
        <p:nvSpPr>
          <p:cNvPr id="14339" name="Rectangle 3"/>
          <p:cNvSpPr>
            <a:spLocks noGrp="1" noChangeArrowheads="1"/>
          </p:cNvSpPr>
          <p:nvPr>
            <p:ph idx="1"/>
          </p:nvPr>
        </p:nvSpPr>
        <p:spPr>
          <a:xfrm>
            <a:off x="457200" y="1412875"/>
            <a:ext cx="8229600" cy="4895850"/>
          </a:xfrm>
        </p:spPr>
        <p:txBody>
          <a:bodyPr>
            <a:normAutofit fontScale="92500" lnSpcReduction="20000"/>
          </a:bodyPr>
          <a:lstStyle/>
          <a:p>
            <a:pPr indent="-182880">
              <a:buClr>
                <a:schemeClr val="accent1">
                  <a:shade val="75000"/>
                </a:schemeClr>
              </a:buClr>
              <a:buFont typeface="Wingdings" pitchFamily="2" charset="2"/>
              <a:buChar char="§"/>
              <a:defRPr/>
            </a:pPr>
            <a:r>
              <a:rPr lang="fr-CA" dirty="0" smtClean="0"/>
              <a:t>Enjeux actuels</a:t>
            </a:r>
          </a:p>
          <a:p>
            <a:pPr lvl="1" indent="-182880">
              <a:buClr>
                <a:schemeClr val="accent1">
                  <a:shade val="75000"/>
                </a:schemeClr>
              </a:buClr>
              <a:buFont typeface="Wingdings" pitchFamily="2" charset="2"/>
              <a:buChar char="§"/>
              <a:defRPr/>
            </a:pPr>
            <a:r>
              <a:rPr lang="fr-CA" dirty="0" smtClean="0"/>
              <a:t>Le niveau d’activité (jeunes)</a:t>
            </a:r>
          </a:p>
          <a:p>
            <a:pPr lvl="1" indent="-182880">
              <a:buClr>
                <a:schemeClr val="accent1">
                  <a:shade val="75000"/>
                </a:schemeClr>
              </a:buClr>
              <a:buFont typeface="Wingdings" pitchFamily="2" charset="2"/>
              <a:buChar char="§"/>
              <a:defRPr/>
            </a:pPr>
            <a:r>
              <a:rPr lang="fr-CA" dirty="0" smtClean="0"/>
              <a:t>Le nombre de site réalisant la chirurgie (nécessite donc souvent hospitalisation</a:t>
            </a:r>
            <a:r>
              <a:rPr lang="fr-CA" dirty="0" smtClean="0"/>
              <a:t>)</a:t>
            </a:r>
          </a:p>
          <a:p>
            <a:pPr lvl="1" indent="-182880">
              <a:buClr>
                <a:schemeClr val="accent1">
                  <a:shade val="75000"/>
                </a:schemeClr>
              </a:buClr>
              <a:buFont typeface="Wingdings" pitchFamily="2" charset="2"/>
              <a:buChar char="§"/>
              <a:defRPr/>
            </a:pPr>
            <a:r>
              <a:rPr lang="en-CA" dirty="0" smtClean="0"/>
              <a:t>Le </a:t>
            </a:r>
            <a:r>
              <a:rPr lang="en-CA" dirty="0" err="1" smtClean="0"/>
              <a:t>financement</a:t>
            </a:r>
            <a:r>
              <a:rPr lang="en-CA" dirty="0" smtClean="0"/>
              <a:t> et </a:t>
            </a:r>
            <a:r>
              <a:rPr lang="en-CA" dirty="0" err="1" smtClean="0"/>
              <a:t>l’aprobation</a:t>
            </a:r>
            <a:r>
              <a:rPr lang="en-CA" dirty="0" smtClean="0"/>
              <a:t> des instances </a:t>
            </a:r>
            <a:r>
              <a:rPr lang="en-CA" dirty="0" err="1" smtClean="0"/>
              <a:t>gouvernementales</a:t>
            </a:r>
            <a:r>
              <a:rPr lang="en-CA" dirty="0" smtClean="0"/>
              <a:t> </a:t>
            </a:r>
            <a:endParaRPr lang="fr-CA" dirty="0" smtClean="0"/>
          </a:p>
          <a:p>
            <a:pPr indent="-182880">
              <a:buClr>
                <a:schemeClr val="accent1">
                  <a:shade val="75000"/>
                </a:schemeClr>
              </a:buClr>
              <a:buFont typeface="Wingdings" pitchFamily="2" charset="2"/>
              <a:buChar char="§"/>
              <a:defRPr/>
            </a:pPr>
            <a:r>
              <a:rPr lang="fr-CA" dirty="0" smtClean="0"/>
              <a:t>Données probantes de l’</a:t>
            </a:r>
            <a:r>
              <a:rPr lang="fr-CA" dirty="0" err="1" smtClean="0"/>
              <a:t>ostéointégration</a:t>
            </a:r>
            <a:endParaRPr lang="fr-CA" dirty="0" smtClean="0"/>
          </a:p>
          <a:p>
            <a:pPr lvl="1" indent="-182880">
              <a:buClr>
                <a:schemeClr val="accent1">
                  <a:shade val="75000"/>
                </a:schemeClr>
              </a:buClr>
              <a:buFont typeface="Wingdings" pitchFamily="2" charset="2"/>
              <a:buChar char="§"/>
              <a:defRPr/>
            </a:pPr>
            <a:r>
              <a:rPr lang="fr-CA" dirty="0" smtClean="0"/>
              <a:t>Améliore la qualité de vie</a:t>
            </a:r>
          </a:p>
          <a:p>
            <a:pPr lvl="1" indent="-182880">
              <a:buClr>
                <a:schemeClr val="accent1">
                  <a:shade val="75000"/>
                </a:schemeClr>
              </a:buClr>
              <a:buFont typeface="Wingdings" pitchFamily="2" charset="2"/>
              <a:buChar char="§"/>
              <a:defRPr/>
            </a:pPr>
            <a:r>
              <a:rPr lang="fr-CA" dirty="0" smtClean="0"/>
              <a:t>Améliore le confort à la marche et en position assise.</a:t>
            </a:r>
          </a:p>
          <a:p>
            <a:pPr lvl="1" indent="-182880">
              <a:buClr>
                <a:schemeClr val="accent1">
                  <a:shade val="75000"/>
                </a:schemeClr>
              </a:buClr>
              <a:buFont typeface="Wingdings" pitchFamily="2" charset="2"/>
              <a:buChar char="§"/>
              <a:defRPr/>
            </a:pPr>
            <a:r>
              <a:rPr lang="fr-CA" dirty="0" smtClean="0"/>
              <a:t>Dans tous les protocole, une évaluation de la densité osseuse est requise et il la chirurgie se fait en deux temps.</a:t>
            </a:r>
          </a:p>
          <a:p>
            <a:pPr lvl="1" indent="-182880">
              <a:buClr>
                <a:schemeClr val="accent1">
                  <a:shade val="75000"/>
                </a:schemeClr>
              </a:buClr>
              <a:buFont typeface="Wingdings" pitchFamily="2" charset="2"/>
              <a:buChar char="§"/>
              <a:defRPr/>
            </a:pPr>
            <a:r>
              <a:rPr lang="fr-CA" dirty="0" smtClean="0"/>
              <a:t>Les genoux hydraulique ou à </a:t>
            </a:r>
            <a:r>
              <a:rPr lang="fr-CA" dirty="0" err="1" smtClean="0"/>
              <a:t>mircoprocesseur</a:t>
            </a:r>
            <a:r>
              <a:rPr lang="fr-CA" dirty="0" smtClean="0"/>
              <a:t> seraient les plus efficaces en combinaison avec la chirurgie.</a:t>
            </a:r>
          </a:p>
          <a:p>
            <a:pPr lvl="1" indent="-182880">
              <a:buClr>
                <a:schemeClr val="accent1">
                  <a:shade val="75000"/>
                </a:schemeClr>
              </a:buClr>
              <a:buFont typeface="Wingdings" pitchFamily="2" charset="2"/>
              <a:buChar char="§"/>
              <a:defRPr/>
            </a:pPr>
            <a:r>
              <a:rPr lang="fr-CA" dirty="0" smtClean="0"/>
              <a:t>Les coûts globaux ne sont pas plus  élevés pour la prothèse en raison du nombre de visite plus faible chez le prothésiste.</a:t>
            </a:r>
            <a:endParaRPr lang="fr-CA" dirty="0"/>
          </a:p>
        </p:txBody>
      </p:sp>
    </p:spTree>
    <p:extLst>
      <p:ext uri="{BB962C8B-B14F-4D97-AF65-F5344CB8AC3E}">
        <p14:creationId xmlns:p14="http://schemas.microsoft.com/office/powerpoint/2010/main" xmlns="" val="3069696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a:p>
        </p:txBody>
      </p:sp>
      <p:sp>
        <p:nvSpPr>
          <p:cNvPr id="3" name="Espace réservé du contenu 2"/>
          <p:cNvSpPr>
            <a:spLocks noGrp="1"/>
          </p:cNvSpPr>
          <p:nvPr>
            <p:ph idx="1"/>
          </p:nvPr>
        </p:nvSpPr>
        <p:spPr/>
        <p:txBody>
          <a:bodyPr/>
          <a:lstStyle/>
          <a:p>
            <a:endParaRPr lang="fr-CA"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5750" y="214313"/>
            <a:ext cx="8572500" cy="64293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991569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539552" y="404664"/>
            <a:ext cx="7899400" cy="927100"/>
          </a:xfrm>
        </p:spPr>
        <p:txBody>
          <a:bodyPr>
            <a:noAutofit/>
          </a:bodyPr>
          <a:lstStyle/>
          <a:p>
            <a:pPr eaLnBrk="1" fontAlgn="auto" hangingPunct="1">
              <a:spcAft>
                <a:spcPts val="0"/>
              </a:spcAft>
              <a:defRPr/>
            </a:pPr>
            <a:r>
              <a:rPr lang="fr-CA" sz="3600" dirty="0" smtClean="0"/>
              <a:t>Constats Innovations </a:t>
            </a:r>
            <a:r>
              <a:rPr lang="fr-CA" sz="3600" dirty="0" smtClean="0"/>
              <a:t>/ </a:t>
            </a:r>
            <a:r>
              <a:rPr lang="fr-CA" sz="3600" dirty="0" err="1" smtClean="0"/>
              <a:t>Ostéointégration</a:t>
            </a:r>
            <a:endParaRPr lang="fr-CA" sz="3600" dirty="0" smtClean="0"/>
          </a:p>
        </p:txBody>
      </p:sp>
      <p:sp>
        <p:nvSpPr>
          <p:cNvPr id="23555" name="Espace réservé du contenu 2"/>
          <p:cNvSpPr>
            <a:spLocks noGrp="1"/>
          </p:cNvSpPr>
          <p:nvPr>
            <p:ph idx="1"/>
          </p:nvPr>
        </p:nvSpPr>
        <p:spPr>
          <a:xfrm>
            <a:off x="457200" y="1600200"/>
            <a:ext cx="7467600" cy="4873625"/>
          </a:xfrm>
        </p:spPr>
        <p:txBody>
          <a:bodyPr>
            <a:normAutofit lnSpcReduction="10000"/>
          </a:bodyPr>
          <a:lstStyle/>
          <a:p>
            <a:pPr eaLnBrk="1" hangingPunct="1"/>
            <a:r>
              <a:rPr lang="fr-CA" dirty="0" smtClean="0"/>
              <a:t>Membres supérieurs</a:t>
            </a:r>
          </a:p>
          <a:p>
            <a:pPr lvl="1" eaLnBrk="1" hangingPunct="1"/>
            <a:r>
              <a:rPr lang="fr-CA" dirty="0" smtClean="0"/>
              <a:t>Suède</a:t>
            </a:r>
          </a:p>
          <a:p>
            <a:pPr lvl="1" eaLnBrk="1" hangingPunct="1"/>
            <a:r>
              <a:rPr lang="fr-CA" dirty="0" smtClean="0"/>
              <a:t>Protocole de 3 à 6 semaines de mise en charge</a:t>
            </a:r>
          </a:p>
          <a:p>
            <a:pPr lvl="1" eaLnBrk="1" hangingPunct="1"/>
            <a:r>
              <a:rPr lang="fr-CA" dirty="0" smtClean="0"/>
              <a:t>Résultats :</a:t>
            </a:r>
          </a:p>
          <a:p>
            <a:pPr lvl="2" eaLnBrk="1" hangingPunct="1"/>
            <a:r>
              <a:rPr lang="fr-CA" dirty="0" smtClean="0"/>
              <a:t>↑ Fonction</a:t>
            </a:r>
          </a:p>
          <a:p>
            <a:pPr lvl="2" eaLnBrk="1" hangingPunct="1"/>
            <a:r>
              <a:rPr lang="fr-CA" dirty="0" smtClean="0"/>
              <a:t>↑ Qualité de vie, confort</a:t>
            </a:r>
          </a:p>
          <a:p>
            <a:pPr lvl="2" eaLnBrk="1" hangingPunct="1"/>
            <a:r>
              <a:rPr lang="fr-CA" dirty="0" smtClean="0"/>
              <a:t>↑ Proprioception</a:t>
            </a:r>
          </a:p>
          <a:p>
            <a:pPr lvl="2" eaLnBrk="1" hangingPunct="1"/>
            <a:r>
              <a:rPr lang="fr-CA" dirty="0" smtClean="0"/>
              <a:t>↑ Facilité à mettre / enlever la prothèse↑</a:t>
            </a:r>
          </a:p>
          <a:p>
            <a:pPr lvl="2" eaLnBrk="1" hangingPunct="1"/>
            <a:r>
              <a:rPr lang="fr-CA" dirty="0" smtClean="0"/>
              <a:t>↑ Amplitudes Articulaires</a:t>
            </a:r>
          </a:p>
          <a:p>
            <a:pPr lvl="1"/>
            <a:r>
              <a:rPr lang="fr-CA" dirty="0"/>
              <a:t>Étude en cours pour combiner électrodes implantables et </a:t>
            </a:r>
            <a:r>
              <a:rPr lang="fr-CA" dirty="0" err="1"/>
              <a:t>ostéointégration</a:t>
            </a:r>
            <a:r>
              <a:rPr lang="fr-CA" dirty="0"/>
              <a:t>.  L’implant agirait comme transducteur et faciliterait la captation du signal.</a:t>
            </a:r>
          </a:p>
          <a:p>
            <a:pPr lvl="1"/>
            <a:endParaRPr lang="fr-CA" dirty="0" smtClean="0"/>
          </a:p>
          <a:p>
            <a:pPr lvl="2" eaLnBrk="1" hangingPunct="1"/>
            <a:endParaRPr lang="fr-CA" dirty="0" smtClean="0"/>
          </a:p>
        </p:txBody>
      </p:sp>
    </p:spTree>
    <p:extLst>
      <p:ext uri="{BB962C8B-B14F-4D97-AF65-F5344CB8AC3E}">
        <p14:creationId xmlns:p14="http://schemas.microsoft.com/office/powerpoint/2010/main" xmlns="" val="2315777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normAutofit fontScale="90000"/>
          </a:bodyPr>
          <a:lstStyle/>
          <a:p>
            <a:r>
              <a:rPr lang="fr-CA" dirty="0" smtClean="0"/>
              <a:t>Orientations et constats généraux </a:t>
            </a:r>
            <a:r>
              <a:rPr lang="fr-CA" dirty="0" smtClean="0"/>
              <a:t>pour </a:t>
            </a:r>
            <a:r>
              <a:rPr lang="fr-CA" dirty="0" smtClean="0"/>
              <a:t>l’AQIPA</a:t>
            </a:r>
            <a:endParaRPr lang="fr-CA" dirty="0"/>
          </a:p>
        </p:txBody>
      </p:sp>
      <p:sp>
        <p:nvSpPr>
          <p:cNvPr id="3" name="Espace réservé du contenu 2"/>
          <p:cNvSpPr>
            <a:spLocks noGrp="1"/>
          </p:cNvSpPr>
          <p:nvPr>
            <p:ph idx="1"/>
          </p:nvPr>
        </p:nvSpPr>
        <p:spPr>
          <a:xfrm>
            <a:off x="467544" y="1628800"/>
            <a:ext cx="8229600" cy="4589864"/>
          </a:xfrm>
        </p:spPr>
        <p:txBody>
          <a:bodyPr>
            <a:normAutofit fontScale="70000" lnSpcReduction="20000"/>
          </a:bodyPr>
          <a:lstStyle/>
          <a:p>
            <a:r>
              <a:rPr lang="fr-CA" dirty="0" smtClean="0"/>
              <a:t>Sujets d’intérêt pour le prochain congrès:</a:t>
            </a:r>
          </a:p>
          <a:p>
            <a:pPr lvl="1"/>
            <a:r>
              <a:rPr lang="fr-CA" dirty="0" smtClean="0"/>
              <a:t>État d’avancée technologique des prothèses membres inférieurs (manchons et pieds selon moi plus prometteurs)</a:t>
            </a:r>
          </a:p>
          <a:p>
            <a:pPr lvl="1"/>
            <a:r>
              <a:rPr lang="fr-CA" dirty="0" smtClean="0"/>
              <a:t>État d’avancée technologies prothèses membres supérieurs (expériences cliniques avec diverses prothèses- pattern recognition, etc.) sous forme d’ateliers pratiques.</a:t>
            </a:r>
          </a:p>
          <a:p>
            <a:pPr lvl="1"/>
            <a:r>
              <a:rPr lang="fr-CA" dirty="0" smtClean="0"/>
              <a:t>Comment mesurer efficacement l’impact des pieds et genoux prothétique de haut niveau  (outils et ateliers pratiques- Expériences cliniques)</a:t>
            </a:r>
          </a:p>
          <a:p>
            <a:pPr lvl="1"/>
            <a:r>
              <a:rPr lang="fr-CA" dirty="0" smtClean="0"/>
              <a:t>L’utilisation des nouvelles technologies au service de l’évaluation et sélection de la clientèle (i-pad, services en ligne, etc</a:t>
            </a:r>
            <a:r>
              <a:rPr lang="fr-CA" dirty="0" smtClean="0"/>
              <a:t>.)</a:t>
            </a:r>
          </a:p>
          <a:p>
            <a:pPr lvl="1"/>
            <a:r>
              <a:rPr lang="en-CA" dirty="0" smtClean="0"/>
              <a:t>Impacts psycho-</a:t>
            </a:r>
            <a:r>
              <a:rPr lang="en-CA" dirty="0" err="1" smtClean="0"/>
              <a:t>sociaux</a:t>
            </a:r>
            <a:r>
              <a:rPr lang="en-CA" dirty="0" smtClean="0"/>
              <a:t> et </a:t>
            </a:r>
            <a:r>
              <a:rPr lang="en-CA" dirty="0" err="1" smtClean="0"/>
              <a:t>évaluation</a:t>
            </a:r>
            <a:r>
              <a:rPr lang="en-CA" dirty="0" smtClean="0"/>
              <a:t> </a:t>
            </a:r>
            <a:endParaRPr lang="fr-CA" dirty="0"/>
          </a:p>
          <a:p>
            <a:r>
              <a:rPr lang="fr-CA" dirty="0" smtClean="0"/>
              <a:t>Conférenciers potentiels</a:t>
            </a:r>
          </a:p>
          <a:p>
            <a:pPr lvl="1"/>
            <a:r>
              <a:rPr lang="fr-CA" dirty="0" smtClean="0"/>
              <a:t>Laura Miller, prothésiste CBM (Chicago)</a:t>
            </a:r>
          </a:p>
          <a:p>
            <a:pPr lvl="1"/>
            <a:r>
              <a:rPr lang="fr-CA" dirty="0" smtClean="0"/>
              <a:t>Peter </a:t>
            </a:r>
            <a:r>
              <a:rPr lang="fr-CA" dirty="0" err="1" smtClean="0"/>
              <a:t>Kyberd</a:t>
            </a:r>
            <a:r>
              <a:rPr lang="fr-CA" dirty="0" smtClean="0"/>
              <a:t>, UNB</a:t>
            </a:r>
          </a:p>
          <a:p>
            <a:pPr lvl="1"/>
            <a:r>
              <a:rPr lang="fr-CA" dirty="0" smtClean="0"/>
              <a:t>Dr Pamela </a:t>
            </a:r>
            <a:r>
              <a:rPr lang="fr-CA" dirty="0" err="1" smtClean="0"/>
              <a:t>Gallagher</a:t>
            </a:r>
            <a:r>
              <a:rPr lang="fr-CA" dirty="0" smtClean="0"/>
              <a:t>, </a:t>
            </a:r>
            <a:r>
              <a:rPr lang="fr-CA" dirty="0" err="1" smtClean="0"/>
              <a:t>PhD</a:t>
            </a:r>
            <a:r>
              <a:rPr lang="fr-CA" dirty="0" smtClean="0"/>
              <a:t>, aspects psycho-sociaux</a:t>
            </a:r>
          </a:p>
          <a:p>
            <a:pPr lvl="1"/>
            <a:r>
              <a:rPr lang="fr-CA" dirty="0"/>
              <a:t>Robert </a:t>
            </a:r>
            <a:r>
              <a:rPr lang="fr-CA" dirty="0" err="1"/>
              <a:t>Gailey</a:t>
            </a:r>
            <a:r>
              <a:rPr lang="fr-CA" dirty="0"/>
              <a:t> ou membre de son équipe</a:t>
            </a:r>
          </a:p>
          <a:p>
            <a:pPr marL="393192" lvl="1" indent="0">
              <a:buNone/>
            </a:pPr>
            <a:endParaRPr lang="fr-CA" dirty="0" smtClean="0"/>
          </a:p>
        </p:txBody>
      </p:sp>
    </p:spTree>
    <p:extLst>
      <p:ext uri="{BB962C8B-B14F-4D97-AF65-F5344CB8AC3E}">
        <p14:creationId xmlns:p14="http://schemas.microsoft.com/office/powerpoint/2010/main" xmlns="" val="3696464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692696"/>
            <a:ext cx="8229600" cy="1143000"/>
          </a:xfrm>
        </p:spPr>
        <p:txBody>
          <a:bodyPr>
            <a:normAutofit fontScale="90000"/>
          </a:bodyPr>
          <a:lstStyle/>
          <a:p>
            <a:r>
              <a:rPr lang="fr-CA" dirty="0" smtClean="0"/>
              <a:t>Orientations et constats généraux </a:t>
            </a:r>
            <a:r>
              <a:rPr lang="fr-CA" dirty="0" smtClean="0"/>
              <a:t>pour l’AQIPA</a:t>
            </a:r>
            <a:endParaRPr lang="fr-CA" dirty="0"/>
          </a:p>
        </p:txBody>
      </p:sp>
      <p:sp>
        <p:nvSpPr>
          <p:cNvPr id="3" name="Espace réservé du contenu 2"/>
          <p:cNvSpPr>
            <a:spLocks noGrp="1"/>
          </p:cNvSpPr>
          <p:nvPr>
            <p:ph idx="1"/>
          </p:nvPr>
        </p:nvSpPr>
        <p:spPr>
          <a:xfrm>
            <a:off x="467544" y="2060848"/>
            <a:ext cx="8229600" cy="4389120"/>
          </a:xfrm>
        </p:spPr>
        <p:txBody>
          <a:bodyPr>
            <a:normAutofit fontScale="85000" lnSpcReduction="20000"/>
          </a:bodyPr>
          <a:lstStyle/>
          <a:p>
            <a:r>
              <a:rPr lang="fr-CA" dirty="0" smtClean="0"/>
              <a:t>Unir nos forces serait intéressant/ Une collaboration plus soutenue avec ISPO serait souhaitable.</a:t>
            </a:r>
          </a:p>
          <a:p>
            <a:r>
              <a:rPr lang="fr-CA" dirty="0" smtClean="0"/>
              <a:t>Il </a:t>
            </a:r>
            <a:r>
              <a:rPr lang="fr-CA" dirty="0"/>
              <a:t>est important d’inciter les membres à utiliser davantage les données probantes et à évaluer leur interventions cliniques.  Un réel mouvement a présentement lieu à ce </a:t>
            </a:r>
            <a:r>
              <a:rPr lang="fr-CA" dirty="0" smtClean="0"/>
              <a:t>sujet.  L’AQIPA, entre autre lors des congrès, devrait favoriser le partage d’expérience à ce sujet.</a:t>
            </a:r>
          </a:p>
          <a:p>
            <a:r>
              <a:rPr lang="fr-CA" dirty="0" smtClean="0"/>
              <a:t>La présence aux congrès internationaux est une belle occasion de se faire connaître, mais surtout, de constater l’état d’avancée des connaissances dans notre domaine d’expertise.</a:t>
            </a:r>
          </a:p>
          <a:p>
            <a:r>
              <a:rPr lang="fr-CA" dirty="0" smtClean="0"/>
              <a:t>L’expertise québécoise devrait être diffusée et partagée et l’AQIPA pourrait aider à ce niveau, en facilitant la participation aux congrès, mais également en regroupant les travaux des divers centres afin d’augmenter la masse critique de la clientèle.</a:t>
            </a:r>
          </a:p>
          <a:p>
            <a:endParaRPr lang="fr-CA" dirty="0"/>
          </a:p>
        </p:txBody>
      </p:sp>
    </p:spTree>
    <p:extLst>
      <p:ext uri="{BB962C8B-B14F-4D97-AF65-F5344CB8AC3E}">
        <p14:creationId xmlns:p14="http://schemas.microsoft.com/office/powerpoint/2010/main" xmlns="" val="3696464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29600" cy="1010376"/>
          </a:xfrm>
        </p:spPr>
        <p:txBody>
          <a:bodyPr/>
          <a:lstStyle/>
          <a:p>
            <a:r>
              <a:rPr lang="en-CA" dirty="0" err="1" smtClean="0"/>
              <a:t>Remerciements</a:t>
            </a:r>
            <a:endParaRPr lang="fr-CA" dirty="0"/>
          </a:p>
        </p:txBody>
      </p:sp>
      <p:sp>
        <p:nvSpPr>
          <p:cNvPr id="3" name="Espace réservé du contenu 2"/>
          <p:cNvSpPr>
            <a:spLocks noGrp="1"/>
          </p:cNvSpPr>
          <p:nvPr>
            <p:ph idx="1"/>
          </p:nvPr>
        </p:nvSpPr>
        <p:spPr/>
        <p:txBody>
          <a:bodyPr/>
          <a:lstStyle/>
          <a:p>
            <a:r>
              <a:rPr lang="en-CA" dirty="0" err="1" smtClean="0"/>
              <a:t>Conseil</a:t>
            </a:r>
            <a:r>
              <a:rPr lang="en-CA" dirty="0" smtClean="0"/>
              <a:t> </a:t>
            </a:r>
            <a:r>
              <a:rPr lang="en-CA" dirty="0" err="1" smtClean="0"/>
              <a:t>d’administration</a:t>
            </a:r>
            <a:r>
              <a:rPr lang="en-CA" dirty="0" smtClean="0"/>
              <a:t> de </a:t>
            </a:r>
            <a:r>
              <a:rPr lang="en-CA" dirty="0" err="1" smtClean="0"/>
              <a:t>l’AQIPA</a:t>
            </a:r>
            <a:endParaRPr lang="en-CA" dirty="0" smtClean="0"/>
          </a:p>
          <a:p>
            <a:r>
              <a:rPr lang="en-CA" dirty="0" smtClean="0"/>
              <a:t>Direction </a:t>
            </a:r>
            <a:r>
              <a:rPr lang="en-CA" dirty="0" err="1" smtClean="0"/>
              <a:t>générale</a:t>
            </a:r>
            <a:r>
              <a:rPr lang="en-CA" dirty="0" smtClean="0"/>
              <a:t> de L’IRGLM</a:t>
            </a:r>
          </a:p>
          <a:p>
            <a:r>
              <a:rPr lang="en-CA" dirty="0" err="1" smtClean="0"/>
              <a:t>Équipe</a:t>
            </a:r>
            <a:r>
              <a:rPr lang="en-CA" dirty="0" smtClean="0"/>
              <a:t> du programme amputations/BOG de l</a:t>
            </a:r>
            <a:r>
              <a:rPr lang="fr-CA" dirty="0" smtClean="0"/>
              <a:t>’IRLM</a:t>
            </a:r>
          </a:p>
          <a:p>
            <a:r>
              <a:rPr lang="fr-CA" dirty="0" smtClean="0"/>
              <a:t>Josée Dubois et Marie-Hélène Forest</a:t>
            </a:r>
            <a:endParaRPr lang="fr-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836712"/>
            <a:ext cx="7467600" cy="796925"/>
          </a:xfrm>
        </p:spPr>
        <p:txBody>
          <a:bodyPr/>
          <a:lstStyle/>
          <a:p>
            <a:pPr eaLnBrk="1" fontAlgn="auto" hangingPunct="1">
              <a:spcAft>
                <a:spcPts val="0"/>
              </a:spcAft>
              <a:defRPr/>
            </a:pPr>
            <a:r>
              <a:rPr lang="fr-CA" sz="3600" dirty="0" smtClean="0"/>
              <a:t>Introduction à ISPO</a:t>
            </a:r>
            <a:endParaRPr lang="fr-CA" sz="3600" dirty="0"/>
          </a:p>
        </p:txBody>
      </p:sp>
      <p:sp>
        <p:nvSpPr>
          <p:cNvPr id="3" name="Espace réservé du contenu 2"/>
          <p:cNvSpPr>
            <a:spLocks noGrp="1"/>
          </p:cNvSpPr>
          <p:nvPr>
            <p:ph idx="1"/>
          </p:nvPr>
        </p:nvSpPr>
        <p:spPr>
          <a:xfrm>
            <a:off x="467544" y="2132856"/>
            <a:ext cx="7467600" cy="4873625"/>
          </a:xfrm>
        </p:spPr>
        <p:txBody>
          <a:bodyPr>
            <a:normAutofit/>
          </a:bodyPr>
          <a:lstStyle/>
          <a:p>
            <a:pPr eaLnBrk="1" fontAlgn="auto" hangingPunct="1">
              <a:spcAft>
                <a:spcPts val="0"/>
              </a:spcAft>
              <a:defRPr/>
            </a:pPr>
            <a:r>
              <a:rPr lang="fr-CA" dirty="0" smtClean="0"/>
              <a:t>International society of </a:t>
            </a:r>
            <a:r>
              <a:rPr lang="fr-CA" dirty="0" err="1" smtClean="0"/>
              <a:t>orthotics</a:t>
            </a:r>
            <a:r>
              <a:rPr lang="fr-CA" dirty="0" smtClean="0"/>
              <a:t> and </a:t>
            </a:r>
            <a:r>
              <a:rPr lang="fr-CA" dirty="0" err="1" smtClean="0"/>
              <a:t>prosthetics</a:t>
            </a:r>
            <a:endParaRPr lang="fr-CA" dirty="0" smtClean="0"/>
          </a:p>
          <a:p>
            <a:pPr eaLnBrk="1" fontAlgn="auto" hangingPunct="1">
              <a:spcAft>
                <a:spcPts val="0"/>
              </a:spcAft>
              <a:defRPr/>
            </a:pPr>
            <a:r>
              <a:rPr lang="fr-CA" dirty="0" smtClean="0"/>
              <a:t>Ramifications mondiales</a:t>
            </a:r>
          </a:p>
          <a:p>
            <a:pPr eaLnBrk="1" fontAlgn="auto" hangingPunct="1">
              <a:spcAft>
                <a:spcPts val="0"/>
              </a:spcAft>
              <a:defRPr/>
            </a:pPr>
            <a:r>
              <a:rPr lang="fr-CA" dirty="0" smtClean="0"/>
              <a:t>Groupe canadien, congrès annuel</a:t>
            </a:r>
          </a:p>
          <a:p>
            <a:pPr eaLnBrk="1" fontAlgn="auto" hangingPunct="1">
              <a:spcAft>
                <a:spcPts val="0"/>
              </a:spcAft>
              <a:defRPr/>
            </a:pPr>
            <a:r>
              <a:rPr lang="fr-CA" dirty="0" smtClean="0"/>
              <a:t>Groupe mondial, congrès aux deux </a:t>
            </a:r>
            <a:r>
              <a:rPr lang="fr-CA" dirty="0" smtClean="0"/>
              <a:t>ans (à partir de cette édition)</a:t>
            </a:r>
            <a:endParaRPr lang="fr-CA" dirty="0" smtClean="0"/>
          </a:p>
          <a:p>
            <a:pPr marL="0" indent="0" eaLnBrk="1" fontAlgn="auto" hangingPunct="1">
              <a:spcAft>
                <a:spcPts val="0"/>
              </a:spcAft>
              <a:buFont typeface="Wingdings"/>
              <a:buNone/>
              <a:defRPr/>
            </a:pPr>
            <a:endParaRPr lang="fr-CA" dirty="0"/>
          </a:p>
        </p:txBody>
      </p:sp>
    </p:spTree>
    <p:extLst>
      <p:ext uri="{BB962C8B-B14F-4D97-AF65-F5344CB8AC3E}">
        <p14:creationId xmlns:p14="http://schemas.microsoft.com/office/powerpoint/2010/main" xmlns="" val="225806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64704"/>
            <a:ext cx="8229600" cy="722344"/>
          </a:xfrm>
        </p:spPr>
        <p:txBody>
          <a:bodyPr>
            <a:normAutofit/>
          </a:bodyPr>
          <a:lstStyle/>
          <a:p>
            <a:r>
              <a:rPr lang="fr-CA" sz="3600" dirty="0" smtClean="0"/>
              <a:t>Le congrès mondial</a:t>
            </a:r>
            <a:endParaRPr lang="fr-CA" sz="3600" dirty="0"/>
          </a:p>
        </p:txBody>
      </p:sp>
      <p:sp>
        <p:nvSpPr>
          <p:cNvPr id="3" name="Espace réservé du contenu 2"/>
          <p:cNvSpPr>
            <a:spLocks noGrp="1"/>
          </p:cNvSpPr>
          <p:nvPr>
            <p:ph idx="1"/>
          </p:nvPr>
        </p:nvSpPr>
        <p:spPr/>
        <p:txBody>
          <a:bodyPr>
            <a:normAutofit fontScale="55000" lnSpcReduction="20000"/>
          </a:bodyPr>
          <a:lstStyle/>
          <a:p>
            <a:r>
              <a:rPr lang="fr-CA" dirty="0" smtClean="0"/>
              <a:t>Représentation de plus 85 pays</a:t>
            </a:r>
          </a:p>
          <a:p>
            <a:r>
              <a:rPr lang="en-CA" dirty="0" smtClean="0"/>
              <a:t>Plus de 1800 participants</a:t>
            </a:r>
          </a:p>
          <a:p>
            <a:r>
              <a:rPr lang="en-CA" dirty="0" smtClean="0"/>
              <a:t>110 </a:t>
            </a:r>
            <a:r>
              <a:rPr lang="en-CA" dirty="0" err="1" smtClean="0"/>
              <a:t>kiosques</a:t>
            </a:r>
            <a:r>
              <a:rPr lang="en-CA" dirty="0" smtClean="0"/>
              <a:t> </a:t>
            </a:r>
            <a:r>
              <a:rPr lang="en-CA" dirty="0" err="1" smtClean="0"/>
              <a:t>d’exposition</a:t>
            </a:r>
            <a:endParaRPr lang="fr-CA" dirty="0" smtClean="0"/>
          </a:p>
          <a:p>
            <a:r>
              <a:rPr lang="fr-CA" dirty="0" smtClean="0"/>
              <a:t>Types </a:t>
            </a:r>
            <a:r>
              <a:rPr lang="fr-CA" dirty="0" smtClean="0"/>
              <a:t>de présentations:</a:t>
            </a:r>
          </a:p>
          <a:p>
            <a:pPr lvl="1"/>
            <a:r>
              <a:rPr lang="fr-CA" dirty="0" smtClean="0"/>
              <a:t>Présentation en grand groupe; auteur invité</a:t>
            </a:r>
          </a:p>
          <a:p>
            <a:pPr lvl="1"/>
            <a:r>
              <a:rPr lang="fr-CA" dirty="0" smtClean="0"/>
              <a:t>Symposiums</a:t>
            </a:r>
          </a:p>
          <a:p>
            <a:pPr lvl="1"/>
            <a:r>
              <a:rPr lang="fr-CA" dirty="0" smtClean="0"/>
              <a:t>Conférences libres</a:t>
            </a:r>
          </a:p>
          <a:p>
            <a:pPr lvl="1"/>
            <a:r>
              <a:rPr lang="fr-CA" dirty="0" smtClean="0"/>
              <a:t>Cours</a:t>
            </a:r>
          </a:p>
          <a:p>
            <a:pPr lvl="1"/>
            <a:r>
              <a:rPr lang="fr-CA" dirty="0" smtClean="0"/>
              <a:t>Salon des exposants</a:t>
            </a:r>
          </a:p>
          <a:p>
            <a:r>
              <a:rPr lang="fr-CA" dirty="0" smtClean="0"/>
              <a:t>Grands thèmes:</a:t>
            </a:r>
          </a:p>
          <a:p>
            <a:pPr lvl="1"/>
            <a:r>
              <a:rPr lang="fr-CA" dirty="0" smtClean="0"/>
              <a:t>Prothèse du membres inférieur</a:t>
            </a:r>
          </a:p>
          <a:p>
            <a:pPr lvl="1"/>
            <a:r>
              <a:rPr lang="fr-CA" dirty="0" smtClean="0"/>
              <a:t>Prothèses du membres supérieurs</a:t>
            </a:r>
          </a:p>
          <a:p>
            <a:pPr lvl="1"/>
            <a:r>
              <a:rPr lang="fr-CA" dirty="0" smtClean="0"/>
              <a:t>Qualité de vie</a:t>
            </a:r>
          </a:p>
          <a:p>
            <a:pPr lvl="1"/>
            <a:r>
              <a:rPr lang="fr-CA" dirty="0" smtClean="0"/>
              <a:t>Pédiatrie</a:t>
            </a:r>
          </a:p>
          <a:p>
            <a:pPr lvl="1"/>
            <a:r>
              <a:rPr lang="fr-CA" dirty="0" smtClean="0"/>
              <a:t>Médecine de réadaptation et chirurgie</a:t>
            </a:r>
          </a:p>
          <a:p>
            <a:pPr lvl="1"/>
            <a:r>
              <a:rPr lang="fr-CA" dirty="0" smtClean="0"/>
              <a:t>Meilleures pratiques</a:t>
            </a:r>
          </a:p>
          <a:p>
            <a:pPr lvl="1"/>
            <a:r>
              <a:rPr lang="fr-CA" dirty="0" smtClean="0"/>
              <a:t>Innovations</a:t>
            </a:r>
          </a:p>
          <a:p>
            <a:pPr lvl="1"/>
            <a:r>
              <a:rPr lang="fr-CA" dirty="0" smtClean="0"/>
              <a:t>Pays en voie de développement</a:t>
            </a:r>
          </a:p>
          <a:p>
            <a:pPr lvl="1"/>
            <a:r>
              <a:rPr lang="fr-CA" dirty="0" err="1" smtClean="0"/>
              <a:t>Education</a:t>
            </a:r>
            <a:endParaRPr lang="fr-CA" dirty="0" smtClean="0"/>
          </a:p>
          <a:p>
            <a:pPr lvl="1"/>
            <a:r>
              <a:rPr lang="fr-CA" dirty="0" smtClean="0"/>
              <a:t>Orthèses; membre inférieurs</a:t>
            </a:r>
          </a:p>
          <a:p>
            <a:pPr lvl="1"/>
            <a:r>
              <a:rPr lang="fr-CA" dirty="0" smtClean="0"/>
              <a:t>Positionnement et fauteuil roulant</a:t>
            </a:r>
            <a:endParaRPr lang="fr-CA" dirty="0"/>
          </a:p>
        </p:txBody>
      </p:sp>
    </p:spTree>
    <p:extLst>
      <p:ext uri="{BB962C8B-B14F-4D97-AF65-F5344CB8AC3E}">
        <p14:creationId xmlns:p14="http://schemas.microsoft.com/office/powerpoint/2010/main" xmlns="" val="629250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1143000"/>
          </a:xfrm>
        </p:spPr>
        <p:txBody>
          <a:bodyPr/>
          <a:lstStyle/>
          <a:p>
            <a:r>
              <a:rPr lang="en-CA" dirty="0" smtClean="0"/>
              <a:t>Le </a:t>
            </a:r>
            <a:r>
              <a:rPr lang="en-CA" dirty="0" err="1" smtClean="0"/>
              <a:t>mandat</a:t>
            </a:r>
            <a:endParaRPr lang="fr-CA" dirty="0"/>
          </a:p>
        </p:txBody>
      </p:sp>
      <p:sp>
        <p:nvSpPr>
          <p:cNvPr id="3" name="Espace réservé du contenu 2"/>
          <p:cNvSpPr>
            <a:spLocks noGrp="1"/>
          </p:cNvSpPr>
          <p:nvPr>
            <p:ph idx="1"/>
          </p:nvPr>
        </p:nvSpPr>
        <p:spPr/>
        <p:txBody>
          <a:bodyPr/>
          <a:lstStyle/>
          <a:p>
            <a:r>
              <a:rPr lang="en-CA" dirty="0" smtClean="0"/>
              <a:t>Identifier les axes de </a:t>
            </a:r>
            <a:r>
              <a:rPr lang="en-CA" dirty="0" err="1" smtClean="0"/>
              <a:t>développements</a:t>
            </a:r>
            <a:r>
              <a:rPr lang="en-CA" dirty="0" smtClean="0"/>
              <a:t> </a:t>
            </a:r>
            <a:r>
              <a:rPr lang="en-CA" dirty="0" err="1" smtClean="0"/>
              <a:t>actuels</a:t>
            </a:r>
            <a:r>
              <a:rPr lang="en-CA" dirty="0" smtClean="0"/>
              <a:t> au </a:t>
            </a:r>
            <a:r>
              <a:rPr lang="en-CA" dirty="0" err="1" smtClean="0"/>
              <a:t>niveau</a:t>
            </a:r>
            <a:r>
              <a:rPr lang="en-CA" dirty="0" smtClean="0"/>
              <a:t> du </a:t>
            </a:r>
            <a:r>
              <a:rPr lang="en-CA" dirty="0" err="1" smtClean="0"/>
              <a:t>traitement</a:t>
            </a:r>
            <a:r>
              <a:rPr lang="en-CA" dirty="0" smtClean="0"/>
              <a:t> de la </a:t>
            </a:r>
            <a:r>
              <a:rPr lang="en-CA" dirty="0" err="1" smtClean="0"/>
              <a:t>clientèle</a:t>
            </a:r>
            <a:r>
              <a:rPr lang="en-CA" dirty="0" smtClean="0"/>
              <a:t> </a:t>
            </a:r>
            <a:r>
              <a:rPr lang="en-CA" dirty="0" err="1" smtClean="0"/>
              <a:t>amputée</a:t>
            </a:r>
            <a:r>
              <a:rPr lang="en-CA" dirty="0" smtClean="0"/>
              <a:t>.</a:t>
            </a:r>
          </a:p>
          <a:p>
            <a:r>
              <a:rPr lang="en-CA" dirty="0" err="1" smtClean="0"/>
              <a:t>Émettre</a:t>
            </a:r>
            <a:r>
              <a:rPr lang="en-CA" dirty="0" smtClean="0"/>
              <a:t> des </a:t>
            </a:r>
            <a:r>
              <a:rPr lang="en-CA" dirty="0" err="1" smtClean="0"/>
              <a:t>pistes</a:t>
            </a:r>
            <a:r>
              <a:rPr lang="en-CA" dirty="0" smtClean="0"/>
              <a:t> </a:t>
            </a:r>
            <a:r>
              <a:rPr lang="en-CA" dirty="0" err="1" smtClean="0"/>
              <a:t>d’orientation</a:t>
            </a:r>
            <a:r>
              <a:rPr lang="en-CA" dirty="0" smtClean="0"/>
              <a:t> pour </a:t>
            </a:r>
            <a:r>
              <a:rPr lang="en-CA" dirty="0" err="1" smtClean="0"/>
              <a:t>l’AQIPA</a:t>
            </a:r>
            <a:r>
              <a:rPr lang="en-CA" dirty="0" smtClean="0"/>
              <a:t> en lien avec les </a:t>
            </a:r>
            <a:r>
              <a:rPr lang="en-CA" dirty="0" err="1" smtClean="0"/>
              <a:t>constats</a:t>
            </a:r>
            <a:r>
              <a:rPr lang="en-CA" dirty="0" smtClean="0"/>
              <a:t> </a:t>
            </a:r>
            <a:r>
              <a:rPr lang="en-CA" dirty="0" err="1" smtClean="0"/>
              <a:t>faits</a:t>
            </a:r>
            <a:r>
              <a:rPr lang="en-CA" dirty="0" smtClean="0"/>
              <a:t> </a:t>
            </a:r>
            <a:r>
              <a:rPr lang="en-CA" dirty="0" err="1" smtClean="0"/>
              <a:t>lors</a:t>
            </a:r>
            <a:r>
              <a:rPr lang="en-CA" dirty="0" smtClean="0"/>
              <a:t> du </a:t>
            </a:r>
            <a:r>
              <a:rPr lang="en-CA" dirty="0" err="1" smtClean="0"/>
              <a:t>congrès</a:t>
            </a:r>
            <a:r>
              <a:rPr lang="en-CA" dirty="0" smtClean="0"/>
              <a:t>.</a:t>
            </a:r>
          </a:p>
          <a:p>
            <a:r>
              <a:rPr lang="en-CA" dirty="0" err="1" smtClean="0"/>
              <a:t>Cibler</a:t>
            </a:r>
            <a:r>
              <a:rPr lang="en-CA" dirty="0" smtClean="0"/>
              <a:t> des </a:t>
            </a:r>
            <a:r>
              <a:rPr lang="en-CA" dirty="0" err="1" smtClean="0"/>
              <a:t>sujets</a:t>
            </a:r>
            <a:r>
              <a:rPr lang="en-CA" dirty="0" smtClean="0"/>
              <a:t> </a:t>
            </a:r>
            <a:r>
              <a:rPr lang="en-CA" dirty="0" err="1" smtClean="0"/>
              <a:t>d’intérêt</a:t>
            </a:r>
            <a:r>
              <a:rPr lang="en-CA" dirty="0" smtClean="0"/>
              <a:t> et </a:t>
            </a:r>
            <a:r>
              <a:rPr lang="en-CA" dirty="0" err="1" smtClean="0"/>
              <a:t>conférenciers</a:t>
            </a:r>
            <a:r>
              <a:rPr lang="en-CA" dirty="0" smtClean="0"/>
              <a:t> </a:t>
            </a:r>
            <a:r>
              <a:rPr lang="en-CA" dirty="0" err="1" smtClean="0"/>
              <a:t>possibles</a:t>
            </a:r>
            <a:r>
              <a:rPr lang="en-CA" dirty="0" smtClean="0"/>
              <a:t> pour le prochain </a:t>
            </a:r>
            <a:r>
              <a:rPr lang="en-CA" dirty="0" err="1" smtClean="0"/>
              <a:t>congrès</a:t>
            </a:r>
            <a:r>
              <a:rPr lang="en-CA" dirty="0" smtClean="0"/>
              <a:t>.</a:t>
            </a:r>
          </a:p>
          <a:p>
            <a:r>
              <a:rPr lang="en-CA" dirty="0" err="1" smtClean="0"/>
              <a:t>Améliorer</a:t>
            </a:r>
            <a:r>
              <a:rPr lang="en-CA" dirty="0" smtClean="0"/>
              <a:t> la </a:t>
            </a:r>
            <a:r>
              <a:rPr lang="en-CA" dirty="0" err="1" smtClean="0"/>
              <a:t>visibilité</a:t>
            </a:r>
            <a:r>
              <a:rPr lang="en-CA" dirty="0" smtClean="0"/>
              <a:t> de </a:t>
            </a:r>
            <a:r>
              <a:rPr lang="en-CA" dirty="0" err="1" smtClean="0"/>
              <a:t>l’AQIPA</a:t>
            </a:r>
            <a:r>
              <a:rPr lang="en-CA" dirty="0" smtClean="0"/>
              <a:t>.</a:t>
            </a:r>
          </a:p>
          <a:p>
            <a:endParaRPr lang="en-CA" dirty="0" smtClean="0"/>
          </a:p>
          <a:p>
            <a:endParaRPr lang="en-CA" dirty="0" smtClean="0"/>
          </a:p>
          <a:p>
            <a:endParaRPr lang="fr-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a:p>
        </p:txBody>
      </p:sp>
      <p:sp>
        <p:nvSpPr>
          <p:cNvPr id="3" name="Espace réservé du contenu 2"/>
          <p:cNvSpPr>
            <a:spLocks noGrp="1"/>
          </p:cNvSpPr>
          <p:nvPr>
            <p:ph idx="1"/>
          </p:nvPr>
        </p:nvSpPr>
        <p:spPr/>
        <p:txBody>
          <a:bodyPr/>
          <a:lstStyle/>
          <a:p>
            <a:endParaRPr lang="fr-CA"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5750" y="214313"/>
            <a:ext cx="8572500" cy="64293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742070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a:p>
        </p:txBody>
      </p:sp>
      <p:sp>
        <p:nvSpPr>
          <p:cNvPr id="3" name="Espace réservé du contenu 2"/>
          <p:cNvSpPr>
            <a:spLocks noGrp="1"/>
          </p:cNvSpPr>
          <p:nvPr>
            <p:ph idx="1"/>
          </p:nvPr>
        </p:nvSpPr>
        <p:spPr/>
        <p:txBody>
          <a:bodyPr/>
          <a:lstStyle/>
          <a:p>
            <a:endParaRPr lang="fr-CA"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5750" y="214313"/>
            <a:ext cx="8572500" cy="64293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65902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a:p>
        </p:txBody>
      </p:sp>
      <p:sp>
        <p:nvSpPr>
          <p:cNvPr id="3" name="Espace réservé du contenu 2"/>
          <p:cNvSpPr>
            <a:spLocks noGrp="1"/>
          </p:cNvSpPr>
          <p:nvPr>
            <p:ph idx="1"/>
          </p:nvPr>
        </p:nvSpPr>
        <p:spPr/>
        <p:txBody>
          <a:bodyPr/>
          <a:lstStyle/>
          <a:p>
            <a:endParaRPr lang="fr-CA"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5750" y="214313"/>
            <a:ext cx="8572500" cy="64293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973220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323528" y="332656"/>
            <a:ext cx="8424863" cy="852487"/>
          </a:xfrm>
        </p:spPr>
        <p:txBody>
          <a:bodyPr>
            <a:normAutofit fontScale="90000"/>
          </a:bodyPr>
          <a:lstStyle/>
          <a:p>
            <a:pPr eaLnBrk="1" fontAlgn="auto" hangingPunct="1">
              <a:spcAft>
                <a:spcPts val="0"/>
              </a:spcAft>
              <a:defRPr/>
            </a:pPr>
            <a:r>
              <a:rPr lang="fr-CA" sz="3600" dirty="0" smtClean="0"/>
              <a:t>AXES de </a:t>
            </a:r>
            <a:r>
              <a:rPr lang="fr-CA" sz="3600" dirty="0" err="1" smtClean="0"/>
              <a:t>développement:Prothèses</a:t>
            </a:r>
            <a:r>
              <a:rPr lang="fr-CA" sz="3600" dirty="0" smtClean="0"/>
              <a:t> </a:t>
            </a:r>
            <a:r>
              <a:rPr lang="fr-CA" sz="3600" dirty="0" smtClean="0"/>
              <a:t>et membres supérieurs</a:t>
            </a:r>
          </a:p>
        </p:txBody>
      </p:sp>
      <p:sp>
        <p:nvSpPr>
          <p:cNvPr id="2051" name="Rectangle 5"/>
          <p:cNvSpPr>
            <a:spLocks noGrp="1" noChangeArrowheads="1"/>
          </p:cNvSpPr>
          <p:nvPr>
            <p:ph idx="1"/>
          </p:nvPr>
        </p:nvSpPr>
        <p:spPr>
          <a:xfrm>
            <a:off x="457200" y="1341438"/>
            <a:ext cx="8229600" cy="5516562"/>
          </a:xfrm>
        </p:spPr>
        <p:txBody>
          <a:bodyPr>
            <a:normAutofit fontScale="55000" lnSpcReduction="20000"/>
          </a:bodyPr>
          <a:lstStyle/>
          <a:p>
            <a:pPr marL="0" indent="0" eaLnBrk="1" fontAlgn="auto" hangingPunct="1">
              <a:lnSpc>
                <a:spcPct val="90000"/>
              </a:lnSpc>
              <a:spcAft>
                <a:spcPts val="0"/>
              </a:spcAft>
              <a:buNone/>
              <a:defRPr/>
            </a:pPr>
            <a:r>
              <a:rPr lang="fr-CA" sz="2800" dirty="0" smtClean="0"/>
              <a:t>1- </a:t>
            </a:r>
            <a:r>
              <a:rPr lang="fr-CA" sz="2800" dirty="0" smtClean="0"/>
              <a:t>Contrôle des composantes prothétiques:</a:t>
            </a:r>
          </a:p>
          <a:p>
            <a:pPr marL="0" indent="0" eaLnBrk="1" fontAlgn="auto" hangingPunct="1">
              <a:lnSpc>
                <a:spcPct val="90000"/>
              </a:lnSpc>
              <a:spcAft>
                <a:spcPts val="0"/>
              </a:spcAft>
              <a:buNone/>
              <a:defRPr/>
            </a:pPr>
            <a:r>
              <a:rPr lang="fr-CA" sz="2800" dirty="0" smtClean="0"/>
              <a:t>Pattern </a:t>
            </a:r>
            <a:r>
              <a:rPr lang="fr-CA" sz="2800" dirty="0" smtClean="0"/>
              <a:t>recognition </a:t>
            </a:r>
          </a:p>
          <a:p>
            <a:pPr marL="708660" lvl="1" indent="-342900" eaLnBrk="1" fontAlgn="auto" hangingPunct="1">
              <a:lnSpc>
                <a:spcPct val="90000"/>
              </a:lnSpc>
              <a:spcAft>
                <a:spcPts val="0"/>
              </a:spcAft>
              <a:buFont typeface="Arial" pitchFamily="34" charset="0"/>
              <a:buChar char="•"/>
              <a:defRPr/>
            </a:pPr>
            <a:r>
              <a:rPr lang="fr-CA" sz="2400" dirty="0" smtClean="0"/>
              <a:t>Qu’est-ce que c’est?</a:t>
            </a:r>
          </a:p>
          <a:p>
            <a:pPr marL="1108710" lvl="2" indent="-342900">
              <a:lnSpc>
                <a:spcPct val="90000"/>
              </a:lnSpc>
              <a:defRPr/>
            </a:pPr>
            <a:r>
              <a:rPr lang="fr-CA" sz="2000" dirty="0" smtClean="0"/>
              <a:t>Utilisation de la contraction naturelle pour activer une prothèse </a:t>
            </a:r>
            <a:r>
              <a:rPr lang="fr-CA" sz="2000" dirty="0" err="1" smtClean="0"/>
              <a:t>myoélectrique</a:t>
            </a:r>
            <a:r>
              <a:rPr lang="fr-CA" sz="2000" dirty="0" smtClean="0"/>
              <a:t>.</a:t>
            </a:r>
          </a:p>
          <a:p>
            <a:pPr marL="1108710" lvl="2" indent="-342900">
              <a:lnSpc>
                <a:spcPct val="90000"/>
              </a:lnSpc>
              <a:defRPr/>
            </a:pPr>
            <a:r>
              <a:rPr lang="fr-CA" sz="2000" dirty="0" smtClean="0"/>
              <a:t>Cherche à rendre le contrôle plus intuitif.</a:t>
            </a:r>
          </a:p>
          <a:p>
            <a:pPr marL="708660" lvl="1" indent="-342900">
              <a:lnSpc>
                <a:spcPct val="90000"/>
              </a:lnSpc>
              <a:buFont typeface="Arial" pitchFamily="34" charset="0"/>
              <a:buChar char="•"/>
              <a:defRPr/>
            </a:pPr>
            <a:r>
              <a:rPr lang="fr-CA" sz="2400" dirty="0" smtClean="0"/>
              <a:t>Comment cela fonctionne?</a:t>
            </a:r>
            <a:r>
              <a:rPr lang="fr-CA" dirty="0" smtClean="0"/>
              <a:t>	</a:t>
            </a:r>
          </a:p>
          <a:p>
            <a:pPr marL="1108710" lvl="2" indent="-342900">
              <a:lnSpc>
                <a:spcPct val="90000"/>
              </a:lnSpc>
              <a:defRPr/>
            </a:pPr>
            <a:r>
              <a:rPr lang="fr-CA" sz="2000" dirty="0" smtClean="0"/>
              <a:t>4 à 8 électrodes</a:t>
            </a:r>
          </a:p>
          <a:p>
            <a:pPr marL="1108710" lvl="2" indent="-342900">
              <a:lnSpc>
                <a:spcPct val="90000"/>
              </a:lnSpc>
              <a:defRPr/>
            </a:pPr>
            <a:r>
              <a:rPr lang="fr-CA" sz="2000" dirty="0" smtClean="0"/>
              <a:t>Ordinateur sélectionne les patrons d’activité musculaire et contrôle les mouvements de la prothèse directement</a:t>
            </a:r>
          </a:p>
          <a:p>
            <a:pPr marL="1108710" lvl="2" indent="-342900">
              <a:lnSpc>
                <a:spcPct val="90000"/>
              </a:lnSpc>
              <a:defRPr/>
            </a:pPr>
            <a:r>
              <a:rPr lang="fr-CA" sz="2000" dirty="0" smtClean="0"/>
              <a:t>Patrons d’activités peuvent être modifiés facilement et rapidement au cours de la journée</a:t>
            </a:r>
          </a:p>
          <a:p>
            <a:pPr marL="708660" lvl="1" indent="-342900">
              <a:lnSpc>
                <a:spcPct val="90000"/>
              </a:lnSpc>
              <a:buFont typeface="Arial" pitchFamily="34" charset="0"/>
              <a:buChar char="•"/>
              <a:defRPr/>
            </a:pPr>
            <a:r>
              <a:rPr lang="fr-CA" sz="2400" dirty="0" smtClean="0"/>
              <a:t>Avantages?</a:t>
            </a:r>
          </a:p>
          <a:p>
            <a:pPr marL="1108710" lvl="2" indent="-342900">
              <a:lnSpc>
                <a:spcPct val="90000"/>
              </a:lnSpc>
              <a:defRPr/>
            </a:pPr>
            <a:r>
              <a:rPr lang="fr-CA" sz="2000" dirty="0" smtClean="0"/>
              <a:t>Entraînement à la maison (facilitateur)</a:t>
            </a:r>
          </a:p>
          <a:p>
            <a:pPr marL="1108710" lvl="2" indent="-342900">
              <a:lnSpc>
                <a:spcPct val="90000"/>
              </a:lnSpc>
              <a:defRPr/>
            </a:pPr>
            <a:r>
              <a:rPr lang="fr-CA" sz="2000" dirty="0" smtClean="0"/>
              <a:t>Contrôle facile et rapide d’un système main/poignet à 7 degrés d’amplitude</a:t>
            </a:r>
          </a:p>
          <a:p>
            <a:pPr marL="1108710" lvl="2" indent="-342900">
              <a:lnSpc>
                <a:spcPct val="90000"/>
              </a:lnSpc>
              <a:defRPr/>
            </a:pPr>
            <a:r>
              <a:rPr lang="fr-CA" sz="2000" dirty="0" smtClean="0"/>
              <a:t>Niveau d’acceptation de la prothèse plus élevé</a:t>
            </a:r>
          </a:p>
          <a:p>
            <a:pPr marL="1108710" lvl="2" indent="-342900">
              <a:lnSpc>
                <a:spcPct val="90000"/>
              </a:lnSpc>
              <a:defRPr/>
            </a:pPr>
            <a:r>
              <a:rPr lang="fr-CA" sz="2000" dirty="0" smtClean="0"/>
              <a:t>Localisation des électrodes moins critique que dans les contrôles actuels.</a:t>
            </a:r>
          </a:p>
          <a:p>
            <a:pPr marL="1108710" lvl="2" indent="-342900">
              <a:lnSpc>
                <a:spcPct val="90000"/>
              </a:lnSpc>
              <a:defRPr/>
            </a:pPr>
            <a:r>
              <a:rPr lang="fr-CA" sz="2000" dirty="0" smtClean="0"/>
              <a:t>Non </a:t>
            </a:r>
            <a:r>
              <a:rPr lang="fr-CA" sz="2000" dirty="0" smtClean="0"/>
              <a:t>invasif</a:t>
            </a:r>
            <a:endParaRPr lang="fr-CA" sz="2000" dirty="0" smtClean="0"/>
          </a:p>
          <a:p>
            <a:pPr marL="708660" lvl="1" indent="-342900">
              <a:lnSpc>
                <a:spcPct val="90000"/>
              </a:lnSpc>
              <a:buFont typeface="Arial" pitchFamily="34" charset="0"/>
              <a:buChar char="•"/>
              <a:defRPr/>
            </a:pPr>
            <a:r>
              <a:rPr lang="fr-CA" sz="2400" dirty="0" smtClean="0"/>
              <a:t>Développements en cours</a:t>
            </a:r>
          </a:p>
          <a:p>
            <a:pPr marL="1108710" lvl="2" indent="-342900">
              <a:lnSpc>
                <a:spcPct val="90000"/>
              </a:lnSpc>
              <a:defRPr/>
            </a:pPr>
            <a:r>
              <a:rPr lang="fr-CA" sz="2000" dirty="0" smtClean="0"/>
              <a:t>2 principaux joueurs:  Chicago et UNB</a:t>
            </a:r>
          </a:p>
          <a:p>
            <a:pPr marL="1108710" lvl="2" indent="-342900">
              <a:lnSpc>
                <a:spcPct val="90000"/>
              </a:lnSpc>
              <a:defRPr/>
            </a:pPr>
            <a:r>
              <a:rPr lang="fr-CA" sz="2000" dirty="0" smtClean="0"/>
              <a:t>Applications </a:t>
            </a:r>
            <a:r>
              <a:rPr lang="fr-CA" sz="2000" dirty="0" smtClean="0"/>
              <a:t>cliniques</a:t>
            </a:r>
          </a:p>
          <a:p>
            <a:pPr marL="1108710" lvl="2" indent="-342900">
              <a:lnSpc>
                <a:spcPct val="90000"/>
              </a:lnSpc>
              <a:defRPr/>
            </a:pPr>
            <a:r>
              <a:rPr lang="fr-CA" sz="2000" dirty="0" smtClean="0"/>
              <a:t>Évaluation du nombre optimal d’électrodes nécessaires.</a:t>
            </a:r>
          </a:p>
          <a:p>
            <a:pPr marL="1108710" lvl="2" indent="-342900">
              <a:lnSpc>
                <a:spcPct val="90000"/>
              </a:lnSpc>
              <a:defRPr/>
            </a:pPr>
            <a:r>
              <a:rPr lang="fr-CA" sz="2000" dirty="0" smtClean="0"/>
              <a:t>Outils de </a:t>
            </a:r>
            <a:r>
              <a:rPr lang="fr-CA" sz="2000" dirty="0" err="1" smtClean="0"/>
              <a:t>feed</a:t>
            </a:r>
            <a:r>
              <a:rPr lang="fr-CA" sz="2000" dirty="0" smtClean="0"/>
              <a:t> back de type avatar et interface informatique.</a:t>
            </a:r>
          </a:p>
          <a:p>
            <a:pPr marL="1108710" lvl="2" indent="-342900">
              <a:lnSpc>
                <a:spcPct val="90000"/>
              </a:lnSpc>
              <a:defRPr/>
            </a:pPr>
            <a:r>
              <a:rPr lang="fr-CA" sz="2000" dirty="0" smtClean="0"/>
              <a:t>Développement de plate forme informatique afin de générer un meilleur contrôle.</a:t>
            </a:r>
          </a:p>
          <a:p>
            <a:pPr marL="1108710" lvl="2" indent="-342900">
              <a:lnSpc>
                <a:spcPct val="90000"/>
              </a:lnSpc>
              <a:defRPr/>
            </a:pPr>
            <a:r>
              <a:rPr lang="fr-CA" sz="2000" dirty="0" smtClean="0"/>
              <a:t>Utilisation de la thérapie par le miroir</a:t>
            </a:r>
            <a:r>
              <a:rPr lang="fr-CA" sz="2000" dirty="0" smtClean="0"/>
              <a:t>.</a:t>
            </a:r>
          </a:p>
          <a:p>
            <a:pPr marL="1108710" lvl="2" indent="-342900">
              <a:lnSpc>
                <a:spcPct val="90000"/>
              </a:lnSpc>
              <a:buNone/>
              <a:defRPr/>
            </a:pPr>
            <a:endParaRPr lang="fr-CA" sz="2000" dirty="0"/>
          </a:p>
          <a:p>
            <a:pPr marL="468630" indent="-342900">
              <a:lnSpc>
                <a:spcPct val="90000"/>
              </a:lnSpc>
              <a:buNone/>
              <a:defRPr/>
            </a:pPr>
            <a:r>
              <a:rPr lang="en-CA" sz="2900" dirty="0" smtClean="0"/>
              <a:t>2-  </a:t>
            </a:r>
            <a:r>
              <a:rPr lang="en-CA" sz="2900" dirty="0" err="1" smtClean="0"/>
              <a:t>Targetted</a:t>
            </a:r>
            <a:r>
              <a:rPr lang="en-CA" sz="2900" dirty="0" smtClean="0"/>
              <a:t> </a:t>
            </a:r>
            <a:r>
              <a:rPr lang="en-CA" sz="2900" dirty="0" err="1" smtClean="0"/>
              <a:t>reinervation</a:t>
            </a:r>
            <a:endParaRPr lang="en-CA" sz="2900" dirty="0" smtClean="0"/>
          </a:p>
          <a:p>
            <a:pPr marL="468630" indent="-342900">
              <a:lnSpc>
                <a:spcPct val="90000"/>
              </a:lnSpc>
              <a:buNone/>
              <a:defRPr/>
            </a:pPr>
            <a:endParaRPr lang="en-CA" sz="2900" dirty="0" smtClean="0"/>
          </a:p>
          <a:p>
            <a:pPr marL="468630" indent="-342900">
              <a:lnSpc>
                <a:spcPct val="90000"/>
              </a:lnSpc>
              <a:buFontTx/>
              <a:buChar char="-"/>
              <a:defRPr/>
            </a:pPr>
            <a:r>
              <a:rPr lang="en-CA" sz="2000" dirty="0" err="1" smtClean="0"/>
              <a:t>Peu</a:t>
            </a:r>
            <a:r>
              <a:rPr lang="en-CA" sz="2000" dirty="0" smtClean="0"/>
              <a:t> </a:t>
            </a:r>
            <a:r>
              <a:rPr lang="en-CA" sz="2000" dirty="0" err="1" smtClean="0"/>
              <a:t>utilisé</a:t>
            </a:r>
            <a:r>
              <a:rPr lang="en-CA" sz="2000" dirty="0" smtClean="0"/>
              <a:t> </a:t>
            </a:r>
            <a:r>
              <a:rPr lang="en-CA" sz="2000" dirty="0" err="1" smtClean="0"/>
              <a:t>actuellement</a:t>
            </a:r>
            <a:r>
              <a:rPr lang="en-CA" sz="2000" dirty="0" smtClean="0"/>
              <a:t> au </a:t>
            </a:r>
            <a:r>
              <a:rPr lang="en-CA" sz="2000" dirty="0" err="1" smtClean="0"/>
              <a:t>niveau</a:t>
            </a:r>
            <a:r>
              <a:rPr lang="en-CA" sz="2000" dirty="0" smtClean="0"/>
              <a:t> </a:t>
            </a:r>
            <a:r>
              <a:rPr lang="en-CA" sz="2000" dirty="0" err="1" smtClean="0"/>
              <a:t>mondial</a:t>
            </a:r>
            <a:endParaRPr lang="en-CA" sz="2000" dirty="0" smtClean="0"/>
          </a:p>
          <a:p>
            <a:pPr marL="468630" indent="-342900">
              <a:lnSpc>
                <a:spcPct val="90000"/>
              </a:lnSpc>
              <a:buFontTx/>
              <a:buChar char="-"/>
              <a:defRPr/>
            </a:pPr>
            <a:r>
              <a:rPr lang="en-CA" sz="2000" dirty="0" smtClean="0"/>
              <a:t>Principal </a:t>
            </a:r>
            <a:r>
              <a:rPr lang="en-CA" sz="2000" dirty="0" err="1" smtClean="0"/>
              <a:t>joueur</a:t>
            </a:r>
            <a:r>
              <a:rPr lang="en-CA" sz="2000" dirty="0" smtClean="0"/>
              <a:t> Chicago</a:t>
            </a:r>
          </a:p>
          <a:p>
            <a:pPr marL="468630" indent="-342900">
              <a:lnSpc>
                <a:spcPct val="90000"/>
              </a:lnSpc>
              <a:buFontTx/>
              <a:buChar char="-"/>
              <a:defRPr/>
            </a:pPr>
            <a:r>
              <a:rPr lang="en-CA" sz="2000" dirty="0" err="1" smtClean="0"/>
              <a:t>Quelques</a:t>
            </a:r>
            <a:r>
              <a:rPr lang="en-CA" sz="2000" dirty="0" smtClean="0"/>
              <a:t> </a:t>
            </a:r>
            <a:r>
              <a:rPr lang="en-CA" sz="2000" dirty="0" err="1" smtClean="0"/>
              <a:t>cas</a:t>
            </a:r>
            <a:r>
              <a:rPr lang="en-CA" sz="2000" dirty="0" smtClean="0"/>
              <a:t> </a:t>
            </a:r>
            <a:r>
              <a:rPr lang="en-CA" sz="2000" dirty="0" err="1" smtClean="0"/>
              <a:t>actuellement</a:t>
            </a:r>
            <a:r>
              <a:rPr lang="en-CA" sz="2000" dirty="0" smtClean="0"/>
              <a:t> </a:t>
            </a:r>
            <a:r>
              <a:rPr lang="en-CA" sz="2000" dirty="0" err="1" smtClean="0"/>
              <a:t>traités</a:t>
            </a:r>
            <a:r>
              <a:rPr lang="en-CA" sz="2000" dirty="0" smtClean="0"/>
              <a:t> à Calgary</a:t>
            </a:r>
            <a:endParaRPr lang="fr-CA" sz="2000" dirty="0" smtClean="0"/>
          </a:p>
          <a:p>
            <a:pPr marL="640080" lvl="1" indent="-274320" eaLnBrk="1" fontAlgn="auto" hangingPunct="1">
              <a:lnSpc>
                <a:spcPct val="90000"/>
              </a:lnSpc>
              <a:spcAft>
                <a:spcPts val="0"/>
              </a:spcAft>
              <a:buFontTx/>
              <a:buNone/>
              <a:defRPr/>
            </a:pPr>
            <a:endParaRPr lang="fr-CA" sz="2400" dirty="0" smtClean="0"/>
          </a:p>
          <a:p>
            <a:pPr marL="274320" indent="-274320" eaLnBrk="1" fontAlgn="auto" hangingPunct="1">
              <a:lnSpc>
                <a:spcPct val="90000"/>
              </a:lnSpc>
              <a:spcAft>
                <a:spcPts val="0"/>
              </a:spcAft>
              <a:buFontTx/>
              <a:buNone/>
              <a:defRPr/>
            </a:pPr>
            <a:endParaRPr lang="fr-CA" sz="2400" dirty="0" smtClean="0"/>
          </a:p>
        </p:txBody>
      </p:sp>
    </p:spTree>
    <p:extLst>
      <p:ext uri="{BB962C8B-B14F-4D97-AF65-F5344CB8AC3E}">
        <p14:creationId xmlns:p14="http://schemas.microsoft.com/office/powerpoint/2010/main" xmlns="" val="30592709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464</TotalTime>
  <Words>1466</Words>
  <Application>Microsoft Office PowerPoint</Application>
  <PresentationFormat>Affichage à l'écran (4:3)</PresentationFormat>
  <Paragraphs>255</Paragraphs>
  <Slides>23</Slides>
  <Notes>9</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Débit</vt:lpstr>
      <vt:lpstr>ISPO 2013- CONGRÈS MONDIAL</vt:lpstr>
      <vt:lpstr>Diapositive 2</vt:lpstr>
      <vt:lpstr>Introduction à ISPO</vt:lpstr>
      <vt:lpstr>Le congrès mondial</vt:lpstr>
      <vt:lpstr>Le mandat</vt:lpstr>
      <vt:lpstr>Diapositive 6</vt:lpstr>
      <vt:lpstr>Diapositive 7</vt:lpstr>
      <vt:lpstr>Diapositive 8</vt:lpstr>
      <vt:lpstr>AXES de développement:Prothèses et membres supérieurs</vt:lpstr>
      <vt:lpstr>Prothèses et membres supérieurs</vt:lpstr>
      <vt:lpstr>Diapositive 11</vt:lpstr>
      <vt:lpstr>AXES de développement/  Prothèses et membres inférieurs</vt:lpstr>
      <vt:lpstr>AXES de développement / Les meilleures pratiques et les données probantes</vt:lpstr>
      <vt:lpstr>Constats/ Outils de mesures les plus utilisés et/ou en cours de développement</vt:lpstr>
      <vt:lpstr>Outils de mesures les plus utilisés et/ou en cours de développement</vt:lpstr>
      <vt:lpstr>Outils de mesures les plus utilisés et/ou en cours de développement</vt:lpstr>
      <vt:lpstr>Outils de mesures les plus utilisés et/ou en cours de développement</vt:lpstr>
      <vt:lpstr>Constats Innovations/Ostéointégration</vt:lpstr>
      <vt:lpstr>Innovations/Ostéointégration</vt:lpstr>
      <vt:lpstr>Constats Innovations / Ostéointégration</vt:lpstr>
      <vt:lpstr>Orientations et constats généraux pour l’AQIPA</vt:lpstr>
      <vt:lpstr>Orientations et constats généraux pour l’AQIPA</vt:lpstr>
      <vt:lpstr>Remerciements</vt:lpstr>
    </vt:vector>
  </TitlesOfParts>
  <Company>Institut de réadaptation Gingras-Lindsay-de-Montréal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Marie-Ève Demers</dc:creator>
  <cp:lastModifiedBy>Marie-Eve</cp:lastModifiedBy>
  <cp:revision>30</cp:revision>
  <dcterms:created xsi:type="dcterms:W3CDTF">2013-04-22T15:35:58Z</dcterms:created>
  <dcterms:modified xsi:type="dcterms:W3CDTF">2013-05-31T01:00:25Z</dcterms:modified>
</cp:coreProperties>
</file>