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0"/>
  </p:notesMasterIdLst>
  <p:sldIdLst>
    <p:sldId id="266" r:id="rId2"/>
    <p:sldId id="328" r:id="rId3"/>
    <p:sldId id="282" r:id="rId4"/>
    <p:sldId id="280" r:id="rId5"/>
    <p:sldId id="284" r:id="rId6"/>
    <p:sldId id="272" r:id="rId7"/>
    <p:sldId id="273" r:id="rId8"/>
    <p:sldId id="297" r:id="rId9"/>
    <p:sldId id="288" r:id="rId10"/>
    <p:sldId id="263" r:id="rId11"/>
    <p:sldId id="277" r:id="rId12"/>
    <p:sldId id="291" r:id="rId13"/>
    <p:sldId id="264" r:id="rId14"/>
    <p:sldId id="332" r:id="rId15"/>
    <p:sldId id="304" r:id="rId16"/>
    <p:sldId id="307" r:id="rId17"/>
    <p:sldId id="289" r:id="rId18"/>
    <p:sldId id="315" r:id="rId19"/>
    <p:sldId id="316" r:id="rId20"/>
    <p:sldId id="325" r:id="rId21"/>
    <p:sldId id="314" r:id="rId22"/>
    <p:sldId id="267" r:id="rId23"/>
    <p:sldId id="327" r:id="rId24"/>
    <p:sldId id="322" r:id="rId25"/>
    <p:sldId id="323" r:id="rId26"/>
    <p:sldId id="285" r:id="rId27"/>
    <p:sldId id="258" r:id="rId28"/>
    <p:sldId id="329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6108" userDrawn="1">
          <p15:clr>
            <a:srgbClr val="A4A3A4"/>
          </p15:clr>
        </p15:guide>
        <p15:guide id="3" orient="horz" pos="3952" userDrawn="1">
          <p15:clr>
            <a:srgbClr val="A4A3A4"/>
          </p15:clr>
        </p15:guide>
        <p15:guide id="4" pos="733" userDrawn="1">
          <p15:clr>
            <a:srgbClr val="A4A3A4"/>
          </p15:clr>
        </p15:guide>
        <p15:guide id="5" pos="1799" userDrawn="1">
          <p15:clr>
            <a:srgbClr val="A4A3A4"/>
          </p15:clr>
        </p15:guide>
        <p15:guide id="6" pos="7491" userDrawn="1">
          <p15:clr>
            <a:srgbClr val="A4A3A4"/>
          </p15:clr>
        </p15:guide>
        <p15:guide id="7" orient="horz" pos="2999" userDrawn="1">
          <p15:clr>
            <a:srgbClr val="A4A3A4"/>
          </p15:clr>
        </p15:guide>
        <p15:guide id="8" pos="5632" userDrawn="1">
          <p15:clr>
            <a:srgbClr val="A4A3A4"/>
          </p15:clr>
        </p15:guide>
        <p15:guide id="9" orient="horz" pos="890" userDrawn="1">
          <p15:clr>
            <a:srgbClr val="A4A3A4"/>
          </p15:clr>
        </p15:guide>
        <p15:guide id="11" orient="horz" pos="3657" userDrawn="1">
          <p15:clr>
            <a:srgbClr val="A4A3A4"/>
          </p15:clr>
        </p15:guide>
        <p15:guide id="12" orient="horz" pos="323" userDrawn="1">
          <p15:clr>
            <a:srgbClr val="A4A3A4"/>
          </p15:clr>
        </p15:guide>
        <p15:guide id="13" orient="horz" pos="663" userDrawn="1">
          <p15:clr>
            <a:srgbClr val="A4A3A4"/>
          </p15:clr>
        </p15:guide>
        <p15:guide id="14" orient="horz" pos="73" userDrawn="1">
          <p15:clr>
            <a:srgbClr val="A4A3A4"/>
          </p15:clr>
        </p15:guide>
        <p15:guide id="15" pos="1323" userDrawn="1">
          <p15:clr>
            <a:srgbClr val="A4A3A4"/>
          </p15:clr>
        </p15:guide>
        <p15:guide id="16" pos="7680" userDrawn="1">
          <p15:clr>
            <a:srgbClr val="A4A3A4"/>
          </p15:clr>
        </p15:guide>
        <p15:guide id="17" orient="horz" pos="2772" userDrawn="1">
          <p15:clr>
            <a:srgbClr val="A4A3A4"/>
          </p15:clr>
        </p15:guide>
        <p15:guide id="18" pos="2797" userDrawn="1">
          <p15:clr>
            <a:srgbClr val="A4A3A4"/>
          </p15:clr>
        </p15:guide>
        <p15:guide id="19" orient="horz" userDrawn="1">
          <p15:clr>
            <a:srgbClr val="A4A3A4"/>
          </p15:clr>
        </p15:guide>
        <p15:guide id="20" pos="41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836"/>
    <a:srgbClr val="FFD54F"/>
    <a:srgbClr val="AFD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32" y="336"/>
      </p:cViewPr>
      <p:guideLst>
        <p:guide orient="horz" pos="3589"/>
        <p:guide pos="6108"/>
        <p:guide orient="horz" pos="3952"/>
        <p:guide pos="733"/>
        <p:guide pos="1799"/>
        <p:guide pos="7491"/>
        <p:guide orient="horz" pos="2999"/>
        <p:guide pos="5632"/>
        <p:guide orient="horz" pos="890"/>
        <p:guide orient="horz" pos="3657"/>
        <p:guide orient="horz" pos="323"/>
        <p:guide orient="horz" pos="663"/>
        <p:guide orient="horz" pos="73"/>
        <p:guide pos="1323"/>
        <p:guide pos="7680"/>
        <p:guide orient="horz" pos="2772"/>
        <p:guide pos="2797"/>
        <p:guide orient="horz"/>
        <p:guide pos="41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EC079-5FD7-418F-92CA-6F963C806217}" type="datetimeFigureOut">
              <a:rPr lang="fr-CA" smtClean="0"/>
              <a:t>2015-09-26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35A06-CB4B-4C2B-B8C0-70D7D3161A3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761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35A06-CB4B-4C2B-B8C0-70D7D3161A3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988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DB61-C3B8-4B21-A798-DBE432D248B8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007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54A0-820E-4353-9392-A54C16FBBCD5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81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359F-5FE1-4A45-9A5E-973973790DF8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12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E4BB-C599-4B84-B608-C5783971EFE0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02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A4B2-8317-4F4B-A9C9-BA2F464F168C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52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858D-35CE-431C-82A2-0863355D99B1}" type="datetime1">
              <a:rPr lang="fr-CA" smtClean="0"/>
              <a:t>2015-09-26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597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042F-09FD-48FB-ADC3-316298E83E95}" type="datetime1">
              <a:rPr lang="fr-CA" smtClean="0"/>
              <a:t>2015-09-26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30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EFFFC-F098-479B-8C65-32CB119D5857}" type="datetime1">
              <a:rPr lang="fr-CA" smtClean="0"/>
              <a:t>2015-09-26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021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4EBC-E52B-4555-BC74-751637365920}" type="datetime1">
              <a:rPr lang="fr-CA" smtClean="0"/>
              <a:t>2015-09-26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25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1990A-46AE-4FBB-B929-2057F2D12300}" type="datetime1">
              <a:rPr lang="fr-CA" smtClean="0"/>
              <a:t>2015-09-26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39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0BC94-14B4-41BC-835E-CFD4C78691C8}" type="datetime1">
              <a:rPr lang="fr-CA" smtClean="0"/>
              <a:t>2015-09-26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320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2047-A494-4C27-B385-46AF9E3536A0}" type="datetime1">
              <a:rPr lang="fr-CA" smtClean="0"/>
              <a:t>2015-09-26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1F11-3D3F-4A3D-BC84-548CD7002B2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5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11" Type="http://schemas.openxmlformats.org/officeDocument/2006/relationships/image" Target="../media/image33.wmf"/><Relationship Id="rId5" Type="http://schemas.openxmlformats.org/officeDocument/2006/relationships/image" Target="../media/image35.png"/><Relationship Id="rId10" Type="http://schemas.openxmlformats.org/officeDocument/2006/relationships/oleObject" Target="../embeddings/oleObject12.bin"/><Relationship Id="rId4" Type="http://schemas.openxmlformats.org/officeDocument/2006/relationships/hyperlink" Target="Produce.avi" TargetMode="Externa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11" Type="http://schemas.openxmlformats.org/officeDocument/2006/relationships/image" Target="../media/image65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7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Brain%20Implant%20Allows%20Paralyzed%20Man%20to%20Take%20a%20Drink%20(Low)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2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oleObject" Target="../embeddings/oleObject6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2.jpeg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2.gstatic.com/images?q=tbn:ANd9GcT-ubRuO-X4opCdkFfHeFuvL8-oJOMCeszmZjuMZ8C0SXZD6xcF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010" y="1387642"/>
            <a:ext cx="3537300" cy="219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815972" y="3726454"/>
            <a:ext cx="22495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Pierre A. Mathieu*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Michel Bertrand**</a:t>
            </a:r>
          </a:p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Jean Laurier**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372253" y="4876964"/>
            <a:ext cx="329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génie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biomédical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750" y="5627042"/>
            <a:ext cx="1723817" cy="729308"/>
          </a:xfrm>
          <a:prstGeom prst="rect">
            <a:avLst/>
          </a:prstGeom>
        </p:spPr>
      </p:pic>
      <p:pic>
        <p:nvPicPr>
          <p:cNvPr id="34818" name="Picture 2" descr="http://www.mpassociates.com/ebooth/images/177912Logo_Po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20" y="5656631"/>
            <a:ext cx="1319480" cy="7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266162" y="125221"/>
            <a:ext cx="9512972" cy="876295"/>
            <a:chOff x="1500336" y="219227"/>
            <a:chExt cx="9512972" cy="876295"/>
          </a:xfrm>
        </p:grpSpPr>
        <p:sp>
          <p:nvSpPr>
            <p:cNvPr id="9" name="Rounded Rectangle 46"/>
            <p:cNvSpPr/>
            <p:nvPr/>
          </p:nvSpPr>
          <p:spPr>
            <a:xfrm>
              <a:off x="1500336" y="219227"/>
              <a:ext cx="9484889" cy="876295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04166" y="465379"/>
              <a:ext cx="9509142" cy="4809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PROTHÈSES MODERNES DU BRAS: COMMENT LES ACTIVER?</a:t>
              </a:r>
              <a:endParaRPr lang="fr-CA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5235547" y="5904468"/>
            <a:ext cx="146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AQIPA 2015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956526" y="55128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*</a:t>
            </a:r>
            <a:endParaRPr lang="fr-CA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0086159" y="553513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**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88940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22615" y="1170569"/>
            <a:ext cx="1428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5118083" y="3230573"/>
            <a:ext cx="6792868" cy="353943"/>
            <a:chOff x="5126817" y="2545911"/>
            <a:chExt cx="6792868" cy="353943"/>
          </a:xfrm>
        </p:grpSpPr>
        <p:sp>
          <p:nvSpPr>
            <p:cNvPr id="14" name="Organigramme : Décision 13"/>
            <p:cNvSpPr/>
            <p:nvPr/>
          </p:nvSpPr>
          <p:spPr>
            <a:xfrm>
              <a:off x="5126817" y="2610367"/>
              <a:ext cx="282523" cy="24729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352301" y="2545911"/>
              <a:ext cx="6567384" cy="353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lain" startAt="10"/>
              </a:pPr>
              <a:r>
                <a:rPr lang="en-US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moteurs</a:t>
              </a:r>
              <a:r>
                <a:rPr lang="en-US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25 circuits </a:t>
              </a:r>
              <a:r>
                <a:rPr lang="en-US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électroniques</a:t>
              </a:r>
              <a:r>
                <a:rPr lang="en-US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puissance de </a:t>
              </a:r>
              <a:r>
                <a:rPr lang="en-US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calcul</a:t>
              </a:r>
              <a:r>
                <a:rPr lang="en-US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~ 3 PC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080548" y="5328206"/>
            <a:ext cx="7142904" cy="369332"/>
            <a:chOff x="6096000" y="4557380"/>
            <a:chExt cx="7142904" cy="369332"/>
          </a:xfrm>
        </p:grpSpPr>
        <p:sp>
          <p:nvSpPr>
            <p:cNvPr id="13" name="Rectangle 12"/>
            <p:cNvSpPr/>
            <p:nvPr/>
          </p:nvSpPr>
          <p:spPr>
            <a:xfrm>
              <a:off x="6366510" y="4557380"/>
              <a:ext cx="68723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&lt;4 kg et main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même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dimension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qu’une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main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humaine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moyenne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rganigramme : Décision 15"/>
            <p:cNvSpPr/>
            <p:nvPr/>
          </p:nvSpPr>
          <p:spPr>
            <a:xfrm>
              <a:off x="6096000" y="4618399"/>
              <a:ext cx="270510" cy="24729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107774" y="2681382"/>
            <a:ext cx="5668176" cy="369332"/>
            <a:chOff x="5671988" y="1463847"/>
            <a:chExt cx="4522692" cy="369332"/>
          </a:xfrm>
        </p:grpSpPr>
        <p:sp>
          <p:nvSpPr>
            <p:cNvPr id="4" name="Rectangle 3"/>
            <p:cNvSpPr/>
            <p:nvPr/>
          </p:nvSpPr>
          <p:spPr>
            <a:xfrm>
              <a:off x="5942497" y="1463847"/>
              <a:ext cx="42521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Approuvé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FDA en 2014 pour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commercialisation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rganigramme : Décision 21"/>
            <p:cNvSpPr/>
            <p:nvPr/>
          </p:nvSpPr>
          <p:spPr>
            <a:xfrm>
              <a:off x="5671988" y="1564030"/>
              <a:ext cx="240370" cy="248400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9090356" y="990577"/>
            <a:ext cx="2457119" cy="2178203"/>
            <a:chOff x="9140284" y="305538"/>
            <a:chExt cx="2457119" cy="2178203"/>
          </a:xfrm>
        </p:grpSpPr>
        <p:grpSp>
          <p:nvGrpSpPr>
            <p:cNvPr id="2" name="Groupe 1"/>
            <p:cNvGrpSpPr/>
            <p:nvPr/>
          </p:nvGrpSpPr>
          <p:grpSpPr>
            <a:xfrm>
              <a:off x="10532914" y="305538"/>
              <a:ext cx="1064489" cy="2178203"/>
              <a:chOff x="10339269" y="432472"/>
              <a:chExt cx="1064489" cy="2178203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39269" y="432472"/>
                <a:ext cx="1064489" cy="2178203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10565124" y="1862625"/>
                <a:ext cx="72968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2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Segway</a:t>
                </a:r>
                <a:endParaRPr lang="fr-CA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9140284" y="352557"/>
              <a:ext cx="14253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 </a:t>
              </a:r>
              <a:r>
                <a:rPr lang="en-CA" sz="1600" b="1" u="sng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Ka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men</a:t>
              </a:r>
              <a:endParaRPr lang="fr-CA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5080548" y="4313566"/>
            <a:ext cx="5597609" cy="834780"/>
            <a:chOff x="4959393" y="4092007"/>
            <a:chExt cx="5597609" cy="834780"/>
          </a:xfrm>
        </p:grpSpPr>
        <p:grpSp>
          <p:nvGrpSpPr>
            <p:cNvPr id="7" name="Groupe 6"/>
            <p:cNvGrpSpPr/>
            <p:nvPr/>
          </p:nvGrpSpPr>
          <p:grpSpPr>
            <a:xfrm>
              <a:off x="4959393" y="4557455"/>
              <a:ext cx="5597609" cy="369332"/>
              <a:chOff x="5040928" y="3094588"/>
              <a:chExt cx="5597609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311438" y="3094588"/>
                <a:ext cx="53270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Possibilité de plusieurs mouvements simultanés 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rganigramme : Décision 27"/>
              <p:cNvSpPr/>
              <p:nvPr/>
            </p:nvSpPr>
            <p:spPr>
              <a:xfrm>
                <a:off x="5040928" y="3155607"/>
                <a:ext cx="270510" cy="247293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" name="Groupe 28"/>
            <p:cNvGrpSpPr/>
            <p:nvPr/>
          </p:nvGrpSpPr>
          <p:grpSpPr>
            <a:xfrm>
              <a:off x="4959393" y="4092007"/>
              <a:ext cx="3577633" cy="369332"/>
              <a:chOff x="4970589" y="3197724"/>
              <a:chExt cx="3577633" cy="36933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5311438" y="3197724"/>
                <a:ext cx="3236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Rotation ou flexion du poignet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rganigramme : Décision 30"/>
              <p:cNvSpPr/>
              <p:nvPr/>
            </p:nvSpPr>
            <p:spPr>
              <a:xfrm>
                <a:off x="4970589" y="3258743"/>
                <a:ext cx="270510" cy="247293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e 19"/>
          <p:cNvGrpSpPr/>
          <p:nvPr/>
        </p:nvGrpSpPr>
        <p:grpSpPr>
          <a:xfrm>
            <a:off x="616507" y="2099593"/>
            <a:ext cx="4427698" cy="4120179"/>
            <a:chOff x="616507" y="1586249"/>
            <a:chExt cx="4427698" cy="4120179"/>
          </a:xfrm>
        </p:grpSpPr>
        <p:sp>
          <p:nvSpPr>
            <p:cNvPr id="26" name="Rectangle 25"/>
            <p:cNvSpPr/>
            <p:nvPr/>
          </p:nvSpPr>
          <p:spPr>
            <a:xfrm>
              <a:off x="703114" y="5460207"/>
              <a:ext cx="434109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http://</a:t>
              </a:r>
              <a:r>
                <a:rPr lang="fr-CA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www.providence.va.gov/research/DEKA_Arm_Studies.asp</a:t>
              </a:r>
              <a:endParaRPr lang="fr-CA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616507" y="1586249"/>
              <a:ext cx="4157188" cy="3901402"/>
              <a:chOff x="616507" y="1586249"/>
              <a:chExt cx="4157188" cy="3901402"/>
            </a:xfrm>
          </p:grpSpPr>
          <p:pic>
            <p:nvPicPr>
              <p:cNvPr id="5124" name="Picture 4" descr="http://www.providence.va.gov/research/Pictures/deka-arm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6507" y="1586249"/>
                <a:ext cx="4157188" cy="3901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703114" y="3071301"/>
                <a:ext cx="2435539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DEKA</a:t>
                </a:r>
                <a:r>
                  <a:rPr lang="en-US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Arm </a:t>
                </a:r>
                <a:r>
                  <a:rPr lang="en-US" sz="2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endParaRPr lang="fr-CA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" name="ZoneTexte 8"/>
          <p:cNvSpPr txBox="1"/>
          <p:nvPr/>
        </p:nvSpPr>
        <p:spPr>
          <a:xfrm>
            <a:off x="774366" y="935593"/>
            <a:ext cx="43014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DEKA Integrated Solutions </a:t>
            </a:r>
            <a:r>
              <a:rPr lang="en-CA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($18 M) </a:t>
            </a:r>
            <a:endParaRPr lang="fr-CA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5116174" y="2132191"/>
            <a:ext cx="4238263" cy="369332"/>
            <a:chOff x="6096000" y="4557380"/>
            <a:chExt cx="4238263" cy="369332"/>
          </a:xfrm>
        </p:grpSpPr>
        <p:sp>
          <p:nvSpPr>
            <p:cNvPr id="35" name="Rectangle 34"/>
            <p:cNvSpPr/>
            <p:nvPr/>
          </p:nvSpPr>
          <p:spPr>
            <a:xfrm>
              <a:off x="6366510" y="4557380"/>
              <a:ext cx="39677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versions: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radiale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humérale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épaule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rganigramme : Décision 35"/>
            <p:cNvSpPr/>
            <p:nvPr/>
          </p:nvSpPr>
          <p:spPr>
            <a:xfrm>
              <a:off x="6096000" y="4618399"/>
              <a:ext cx="270510" cy="24729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5107774" y="3764375"/>
            <a:ext cx="4937102" cy="369332"/>
            <a:chOff x="5126817" y="2545911"/>
            <a:chExt cx="4937102" cy="369332"/>
          </a:xfrm>
        </p:grpSpPr>
        <p:sp>
          <p:nvSpPr>
            <p:cNvPr id="38" name="Organigramme : Décision 37"/>
            <p:cNvSpPr/>
            <p:nvPr/>
          </p:nvSpPr>
          <p:spPr>
            <a:xfrm>
              <a:off x="5126817" y="2610367"/>
              <a:ext cx="282523" cy="247293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405055" y="2545911"/>
              <a:ext cx="46588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AutoNum type="arabicPlain" startAt="10"/>
              </a:pP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mouvements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motorisés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3 </a:t>
              </a:r>
              <a:r>
                <a:rPr lang="en-US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manuels</a:t>
              </a:r>
              <a:endParaRPr lang="en-US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59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65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6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71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74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8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0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45360" y="1202191"/>
            <a:ext cx="476813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2200" dirty="0" smtClean="0"/>
              <a:t>Effet d’entraînement du projet</a:t>
            </a:r>
          </a:p>
          <a:p>
            <a:pPr algn="r"/>
            <a:r>
              <a:rPr lang="fr-CA" sz="2200" dirty="0" smtClean="0"/>
              <a:t> de la DARPA: </a:t>
            </a:r>
          </a:p>
          <a:p>
            <a:pPr algn="r"/>
            <a:r>
              <a:rPr lang="fr-CA" sz="2200" dirty="0" smtClean="0">
                <a:solidFill>
                  <a:srgbClr val="0070C0"/>
                </a:solidFill>
              </a:rPr>
              <a:t>nouvelles prothèses pouvant </a:t>
            </a:r>
          </a:p>
          <a:p>
            <a:pPr algn="r"/>
            <a:r>
              <a:rPr lang="fr-CA" sz="2200" dirty="0" smtClean="0">
                <a:solidFill>
                  <a:srgbClr val="0070C0"/>
                </a:solidFill>
              </a:rPr>
              <a:t>produire plusieurs mouvements  </a:t>
            </a:r>
          </a:p>
          <a:p>
            <a:pPr algn="r"/>
            <a:r>
              <a:rPr lang="fr-CA" sz="2200" dirty="0" smtClean="0">
                <a:solidFill>
                  <a:srgbClr val="0070C0"/>
                </a:solidFill>
              </a:rPr>
              <a:t>et ayant une meilleure apparence </a:t>
            </a:r>
          </a:p>
          <a:p>
            <a:pPr algn="r"/>
            <a:r>
              <a:rPr lang="fr-CA" sz="2200" dirty="0" smtClean="0"/>
              <a:t>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56954" y="3325849"/>
            <a:ext cx="43426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200000"/>
              </a:lnSpc>
              <a:buFont typeface="+mj-lt"/>
              <a:buAutoNum type="arabicPeriod"/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Otto Bock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(Allemagne)</a:t>
            </a:r>
          </a:p>
          <a:p>
            <a:pPr marL="174625" indent="-174625">
              <a:lnSpc>
                <a:spcPct val="200000"/>
              </a:lnSpc>
              <a:buFont typeface="+mj-lt"/>
              <a:buAutoNum type="arabicPeriod"/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Bionics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(Écosse)</a:t>
            </a:r>
          </a:p>
          <a:p>
            <a:pPr marL="174625" indent="-174625">
              <a:lnSpc>
                <a:spcPct val="200000"/>
              </a:lnSpc>
              <a:buFont typeface="+mj-lt"/>
              <a:buAutoNum type="arabicPeriod"/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Steeper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(Angleterre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4625" indent="-174625">
              <a:lnSpc>
                <a:spcPct val="200000"/>
              </a:lnSpc>
              <a:buFont typeface="+mj-lt"/>
              <a:buAutoNum type="arabicPeriod"/>
            </a:pP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Liberating Technologies Inc.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(É.U.)</a:t>
            </a:r>
          </a:p>
          <a:p>
            <a:pPr marL="174625" indent="-174625">
              <a:lnSpc>
                <a:spcPct val="200000"/>
              </a:lnSpc>
              <a:buFont typeface="+mj-lt"/>
              <a:buAutoNum type="arabicPeriod"/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Motion 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Control Inc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. (É.U.)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306434" y="1154341"/>
            <a:ext cx="5015143" cy="1777546"/>
            <a:chOff x="4306434" y="1154341"/>
            <a:chExt cx="5015143" cy="1777546"/>
          </a:xfrm>
        </p:grpSpPr>
        <p:sp>
          <p:nvSpPr>
            <p:cNvPr id="9" name="Rectangle 8"/>
            <p:cNvSpPr/>
            <p:nvPr/>
          </p:nvSpPr>
          <p:spPr>
            <a:xfrm>
              <a:off x="4989506" y="1850798"/>
              <a:ext cx="43320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COMPAGNIES PRIVÉES  </a:t>
              </a:r>
              <a:endParaRPr lang="fr-CA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Accolade fermante 1"/>
            <p:cNvSpPr/>
            <p:nvPr/>
          </p:nvSpPr>
          <p:spPr>
            <a:xfrm>
              <a:off x="4306434" y="1154341"/>
              <a:ext cx="222023" cy="1777546"/>
            </a:xfrm>
            <a:prstGeom prst="rightBrace">
              <a:avLst>
                <a:gd name="adj1" fmla="val 8333"/>
                <a:gd name="adj2" fmla="val 5106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32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51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54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57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60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63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5376431" y="2701554"/>
            <a:ext cx="3299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CA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exemple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ain prothétique Michelang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1376363"/>
            <a:ext cx="3830260" cy="33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56373" y="4108433"/>
            <a:ext cx="4000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préhension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pouce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, index,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majeur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annulaire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auriculaire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passifs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41609" y="3670399"/>
            <a:ext cx="342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poignet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flexion et extension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0822" y="1491180"/>
            <a:ext cx="35331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La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main Michelangelo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463" y="802591"/>
            <a:ext cx="2076450" cy="5143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56373" y="5328206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force de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préhension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6-7 kg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11374621" y="114836"/>
            <a:ext cx="441146" cy="422432"/>
            <a:chOff x="1436148" y="206106"/>
            <a:chExt cx="1269659" cy="479922"/>
          </a:xfrm>
        </p:grpSpPr>
        <p:sp>
          <p:nvSpPr>
            <p:cNvPr id="51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436148" y="206106"/>
              <a:ext cx="1269659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184171" y="126386"/>
            <a:ext cx="1676076" cy="391123"/>
            <a:chOff x="1415735" y="326158"/>
            <a:chExt cx="4381896" cy="444352"/>
          </a:xfrm>
        </p:grpSpPr>
        <p:sp>
          <p:nvSpPr>
            <p:cNvPr id="54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3171781" y="125826"/>
            <a:ext cx="1676076" cy="391683"/>
            <a:chOff x="1500336" y="213200"/>
            <a:chExt cx="4381897" cy="444988"/>
          </a:xfrm>
        </p:grpSpPr>
        <p:sp>
          <p:nvSpPr>
            <p:cNvPr id="57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5203034" y="126386"/>
            <a:ext cx="1676076" cy="391123"/>
            <a:chOff x="1500336" y="219228"/>
            <a:chExt cx="4381897" cy="444352"/>
          </a:xfrm>
        </p:grpSpPr>
        <p:sp>
          <p:nvSpPr>
            <p:cNvPr id="60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264803" y="95838"/>
            <a:ext cx="1676077" cy="410886"/>
            <a:chOff x="1694207" y="184523"/>
            <a:chExt cx="4381897" cy="466804"/>
          </a:xfrm>
        </p:grpSpPr>
        <p:sp>
          <p:nvSpPr>
            <p:cNvPr id="63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9178258" y="114836"/>
            <a:ext cx="1676076" cy="397927"/>
            <a:chOff x="1500336" y="206106"/>
            <a:chExt cx="4381897" cy="452082"/>
          </a:xfrm>
        </p:grpSpPr>
        <p:sp>
          <p:nvSpPr>
            <p:cNvPr id="66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6269977" y="1570072"/>
            <a:ext cx="205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C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DynamicArm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2" descr="Prothèse de bras Dynamic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954" y="2094766"/>
            <a:ext cx="3602771" cy="36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261629" y="2473654"/>
            <a:ext cx="4043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coude:</a:t>
            </a:r>
          </a:p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flexion/extension: 15° à 145°</a:t>
            </a:r>
          </a:p>
          <a:p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vitesse contrôlable jusqu’à 268°/s</a:t>
            </a:r>
          </a:p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soulève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jusqu’à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kg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299807" y="4447208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rotation du poignet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372852" y="5515528"/>
            <a:ext cx="2568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senseur sur le pouce évite glissements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373" y="4877027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6 types de </a:t>
            </a:r>
            <a:r>
              <a:rPr lang="en-CA" b="1" dirty="0" err="1">
                <a:latin typeface="Arial" panose="020B0604020202020204" pitchFamily="34" charset="0"/>
                <a:cs typeface="Arial" panose="020B0604020202020204" pitchFamily="34" charset="0"/>
              </a:rPr>
              <a:t>préhension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36" grpId="0"/>
      <p:bldP spid="38" grpId="0"/>
      <p:bldP spid="39" grpId="0"/>
      <p:bldP spid="41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à coins arrondis 63"/>
          <p:cNvSpPr/>
          <p:nvPr/>
        </p:nvSpPr>
        <p:spPr>
          <a:xfrm>
            <a:off x="8016850" y="5668635"/>
            <a:ext cx="3039490" cy="239587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sp>
        <p:nvSpPr>
          <p:cNvPr id="8" name="Rectangle à coins arrondis 7"/>
          <p:cNvSpPr/>
          <p:nvPr/>
        </p:nvSpPr>
        <p:spPr>
          <a:xfrm>
            <a:off x="1657455" y="5627926"/>
            <a:ext cx="3039490" cy="239587"/>
          </a:xfrm>
          <a:prstGeom prst="round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sp>
        <p:nvSpPr>
          <p:cNvPr id="4" name="Rectangle 3"/>
          <p:cNvSpPr/>
          <p:nvPr/>
        </p:nvSpPr>
        <p:spPr>
          <a:xfrm>
            <a:off x="2208553" y="1595689"/>
            <a:ext cx="17027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-limb ultra  </a:t>
            </a:r>
            <a:endParaRPr lang="en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163638" y="2781299"/>
            <a:ext cx="3154362" cy="2175435"/>
            <a:chOff x="522286" y="2524539"/>
            <a:chExt cx="3186182" cy="209532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7003" y="2524539"/>
              <a:ext cx="2781465" cy="2095321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>
              <a:off x="522286" y="3151056"/>
              <a:ext cx="761525" cy="257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~500 gr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65" y="681129"/>
            <a:ext cx="1206781" cy="95099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746471" y="4949552"/>
            <a:ext cx="2626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doigt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articulé</a:t>
            </a:r>
            <a:endParaRPr lang="en-C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ainsi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le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pouce</a:t>
            </a:r>
            <a:endParaRPr lang="en-C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602890" y="5585045"/>
            <a:ext cx="3148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12-14 mouvements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1381001" y="114836"/>
            <a:ext cx="428387" cy="422432"/>
            <a:chOff x="1454511" y="206106"/>
            <a:chExt cx="1232938" cy="479922"/>
          </a:xfrm>
        </p:grpSpPr>
        <p:sp>
          <p:nvSpPr>
            <p:cNvPr id="31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454511" y="206106"/>
              <a:ext cx="123293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34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52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55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58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61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403669" y="743832"/>
            <a:ext cx="4265853" cy="4285262"/>
            <a:chOff x="4696324" y="743832"/>
            <a:chExt cx="4265853" cy="4285262"/>
          </a:xfrm>
        </p:grpSpPr>
        <p:grpSp>
          <p:nvGrpSpPr>
            <p:cNvPr id="42" name="Groupe 41"/>
            <p:cNvGrpSpPr/>
            <p:nvPr/>
          </p:nvGrpSpPr>
          <p:grpSpPr>
            <a:xfrm>
              <a:off x="4696324" y="1602362"/>
              <a:ext cx="4265853" cy="3426732"/>
              <a:chOff x="559155" y="1006327"/>
              <a:chExt cx="4265853" cy="3426732"/>
            </a:xfrm>
          </p:grpSpPr>
          <p:sp>
            <p:nvSpPr>
              <p:cNvPr id="43" name="ZoneTexte 42"/>
              <p:cNvSpPr txBox="1"/>
              <p:nvPr/>
            </p:nvSpPr>
            <p:spPr>
              <a:xfrm>
                <a:off x="1883347" y="1006327"/>
                <a:ext cx="1579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bebionic</a:t>
                </a:r>
                <a:r>
                  <a:rPr lang="en-CA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endParaRPr lang="fr-CA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4" name="Groupe 43"/>
              <p:cNvGrpSpPr/>
              <p:nvPr/>
            </p:nvGrpSpPr>
            <p:grpSpPr>
              <a:xfrm>
                <a:off x="559155" y="1807399"/>
                <a:ext cx="4265853" cy="2625660"/>
                <a:chOff x="2902223" y="-43815"/>
                <a:chExt cx="4265853" cy="2625660"/>
              </a:xfrm>
            </p:grpSpPr>
            <p:pic>
              <p:nvPicPr>
                <p:cNvPr id="45" name="Picture 6" descr="http://www.amsvans.com/blog/wp-content/uploads/2013/04/bebionic3-prosthetic-hand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02223" y="-43815"/>
                  <a:ext cx="4265853" cy="26256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6" name="ZoneTexte 45"/>
                <p:cNvSpPr txBox="1"/>
                <p:nvPr/>
              </p:nvSpPr>
              <p:spPr>
                <a:xfrm>
                  <a:off x="4542156" y="2206951"/>
                  <a:ext cx="8386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390 gr</a:t>
                  </a:r>
                  <a:endParaRPr lang="fr-CA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pic>
          <p:nvPicPr>
            <p:cNvPr id="47" name="Imag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1229" y="743832"/>
              <a:ext cx="1431478" cy="857678"/>
            </a:xfrm>
            <a:prstGeom prst="rect">
              <a:avLst/>
            </a:prstGeom>
          </p:spPr>
        </p:pic>
      </p:grpSp>
      <p:sp>
        <p:nvSpPr>
          <p:cNvPr id="48" name="ZoneTexte 47"/>
          <p:cNvSpPr txBox="1"/>
          <p:nvPr/>
        </p:nvSpPr>
        <p:spPr>
          <a:xfrm>
            <a:off x="7858420" y="5051207"/>
            <a:ext cx="3967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doigt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vitesse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déplacement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contrôlable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064968" y="5619152"/>
            <a:ext cx="2795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mouvements </a:t>
            </a:r>
            <a:r>
              <a:rPr lang="en-CA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5000194" y="3431771"/>
            <a:ext cx="2403475" cy="1461668"/>
            <a:chOff x="8976285" y="4134184"/>
            <a:chExt cx="2403475" cy="1461668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76285" y="4729483"/>
              <a:ext cx="2403475" cy="866369"/>
            </a:xfrm>
            <a:prstGeom prst="rect">
              <a:avLst/>
            </a:prstGeom>
          </p:spPr>
        </p:pic>
        <p:sp>
          <p:nvSpPr>
            <p:cNvPr id="49" name="ZoneTexte 48"/>
            <p:cNvSpPr txBox="1"/>
            <p:nvPr/>
          </p:nvSpPr>
          <p:spPr>
            <a:xfrm>
              <a:off x="9081028" y="4134184"/>
              <a:ext cx="22685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poignet</a:t>
              </a:r>
              <a:r>
                <a:rPr lang="en-CA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Otto Bock</a:t>
              </a:r>
            </a:p>
            <a:p>
              <a:r>
                <a:rPr lang="en-CA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Motion Control</a:t>
              </a:r>
              <a:endParaRPr lang="fr-CA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205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" grpId="0" animBg="1"/>
      <p:bldP spid="13" grpId="0"/>
      <p:bldP spid="15" grpId="0"/>
      <p:bldP spid="48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9553535" y="5976944"/>
            <a:ext cx="1914114" cy="483605"/>
            <a:chOff x="8954448" y="4595198"/>
            <a:chExt cx="1914114" cy="577832"/>
          </a:xfrm>
        </p:grpSpPr>
        <p:sp>
          <p:nvSpPr>
            <p:cNvPr id="6" name="Flèche courbée vers le haut 5"/>
            <p:cNvSpPr/>
            <p:nvPr/>
          </p:nvSpPr>
          <p:spPr>
            <a:xfrm>
              <a:off x="10348608" y="4823407"/>
              <a:ext cx="519954" cy="349623"/>
            </a:xfrm>
            <a:prstGeom prst="curvedUpArrow">
              <a:avLst>
                <a:gd name="adj1" fmla="val 1142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  <p:sp>
          <p:nvSpPr>
            <p:cNvPr id="7" name="Forme libre 6"/>
            <p:cNvSpPr/>
            <p:nvPr/>
          </p:nvSpPr>
          <p:spPr>
            <a:xfrm flipV="1">
              <a:off x="8954448" y="4595198"/>
              <a:ext cx="906175" cy="559656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9595297" y="5221714"/>
            <a:ext cx="1852469" cy="419421"/>
            <a:chOff x="8839459" y="3784048"/>
            <a:chExt cx="1852469" cy="501145"/>
          </a:xfrm>
        </p:grpSpPr>
        <p:sp>
          <p:nvSpPr>
            <p:cNvPr id="9" name="Forme libre 8"/>
            <p:cNvSpPr/>
            <p:nvPr/>
          </p:nvSpPr>
          <p:spPr>
            <a:xfrm>
              <a:off x="8839459" y="3997312"/>
              <a:ext cx="895213" cy="287881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Flèche courbée vers le haut 9"/>
            <p:cNvSpPr/>
            <p:nvPr/>
          </p:nvSpPr>
          <p:spPr>
            <a:xfrm flipV="1">
              <a:off x="10171974" y="3784048"/>
              <a:ext cx="519954" cy="347381"/>
            </a:xfrm>
            <a:prstGeom prst="curvedUpArrow">
              <a:avLst>
                <a:gd name="adj1" fmla="val 1142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346871" y="721023"/>
            <a:ext cx="73130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ACTIVER CES PROTHÈSES?</a:t>
            </a:r>
            <a:endParaRPr lang="fr-C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rme libre 11"/>
          <p:cNvSpPr/>
          <p:nvPr/>
        </p:nvSpPr>
        <p:spPr>
          <a:xfrm flipV="1">
            <a:off x="7002715" y="3547296"/>
            <a:ext cx="524162" cy="304800"/>
          </a:xfrm>
          <a:custGeom>
            <a:avLst/>
            <a:gdLst>
              <a:gd name="connsiteX0" fmla="*/ 0 w 524162"/>
              <a:gd name="connsiteY0" fmla="*/ 0 h 304800"/>
              <a:gd name="connsiteX1" fmla="*/ 448236 w 524162"/>
              <a:gd name="connsiteY1" fmla="*/ 53788 h 304800"/>
              <a:gd name="connsiteX2" fmla="*/ 519953 w 52416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2" h="304800">
                <a:moveTo>
                  <a:pt x="0" y="0"/>
                </a:moveTo>
                <a:cubicBezTo>
                  <a:pt x="180788" y="1494"/>
                  <a:pt x="361577" y="2988"/>
                  <a:pt x="448236" y="53788"/>
                </a:cubicBezTo>
                <a:cubicBezTo>
                  <a:pt x="534895" y="104588"/>
                  <a:pt x="527424" y="204694"/>
                  <a:pt x="519953" y="3048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Forme libre 12"/>
          <p:cNvSpPr/>
          <p:nvPr/>
        </p:nvSpPr>
        <p:spPr>
          <a:xfrm>
            <a:off x="7036258" y="2537128"/>
            <a:ext cx="524162" cy="304800"/>
          </a:xfrm>
          <a:custGeom>
            <a:avLst/>
            <a:gdLst>
              <a:gd name="connsiteX0" fmla="*/ 0 w 524162"/>
              <a:gd name="connsiteY0" fmla="*/ 0 h 304800"/>
              <a:gd name="connsiteX1" fmla="*/ 448236 w 524162"/>
              <a:gd name="connsiteY1" fmla="*/ 53788 h 304800"/>
              <a:gd name="connsiteX2" fmla="*/ 519953 w 52416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2" h="304800">
                <a:moveTo>
                  <a:pt x="0" y="0"/>
                </a:moveTo>
                <a:cubicBezTo>
                  <a:pt x="180788" y="1494"/>
                  <a:pt x="361577" y="2988"/>
                  <a:pt x="448236" y="53788"/>
                </a:cubicBezTo>
                <a:cubicBezTo>
                  <a:pt x="534895" y="104588"/>
                  <a:pt x="527424" y="204694"/>
                  <a:pt x="519953" y="3048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4" name="Groupe 13"/>
          <p:cNvGrpSpPr/>
          <p:nvPr/>
        </p:nvGrpSpPr>
        <p:grpSpPr>
          <a:xfrm>
            <a:off x="6235250" y="1995555"/>
            <a:ext cx="3276856" cy="2156457"/>
            <a:chOff x="6257366" y="928912"/>
            <a:chExt cx="3276856" cy="2156457"/>
          </a:xfrm>
        </p:grpSpPr>
        <p:grpSp>
          <p:nvGrpSpPr>
            <p:cNvPr id="15" name="Groupe 14"/>
            <p:cNvGrpSpPr/>
            <p:nvPr/>
          </p:nvGrpSpPr>
          <p:grpSpPr>
            <a:xfrm>
              <a:off x="8745738" y="2213426"/>
              <a:ext cx="788484" cy="718033"/>
              <a:chOff x="9628656" y="-1146630"/>
              <a:chExt cx="788484" cy="718033"/>
            </a:xfrm>
          </p:grpSpPr>
          <p:grpSp>
            <p:nvGrpSpPr>
              <p:cNvPr id="38" name="Groupe 37"/>
              <p:cNvGrpSpPr/>
              <p:nvPr/>
            </p:nvGrpSpPr>
            <p:grpSpPr>
              <a:xfrm>
                <a:off x="9628656" y="-1074057"/>
                <a:ext cx="788484" cy="645460"/>
                <a:chOff x="9557791" y="448236"/>
                <a:chExt cx="788484" cy="645460"/>
              </a:xfrm>
            </p:grpSpPr>
            <p:grpSp>
              <p:nvGrpSpPr>
                <p:cNvPr id="40" name="Groupe 39"/>
                <p:cNvGrpSpPr/>
                <p:nvPr/>
              </p:nvGrpSpPr>
              <p:grpSpPr>
                <a:xfrm>
                  <a:off x="9557791" y="448236"/>
                  <a:ext cx="788484" cy="645460"/>
                  <a:chOff x="4462" y="3316940"/>
                  <a:chExt cx="1057835" cy="645460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4462" y="3316940"/>
                    <a:ext cx="1057835" cy="6454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609600" y="3532094"/>
                    <a:ext cx="2478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fr-CA" dirty="0"/>
                  </a:p>
                </p:txBody>
              </p:sp>
            </p:grpSp>
            <p:grpSp>
              <p:nvGrpSpPr>
                <p:cNvPr id="41" name="Groupe 40"/>
                <p:cNvGrpSpPr/>
                <p:nvPr/>
              </p:nvGrpSpPr>
              <p:grpSpPr>
                <a:xfrm>
                  <a:off x="9757728" y="762854"/>
                  <a:ext cx="387116" cy="224140"/>
                  <a:chOff x="8726787" y="198076"/>
                  <a:chExt cx="387116" cy="224140"/>
                </a:xfrm>
              </p:grpSpPr>
              <p:sp>
                <p:nvSpPr>
                  <p:cNvPr id="42" name="Ellipse 41"/>
                  <p:cNvSpPr/>
                  <p:nvPr/>
                </p:nvSpPr>
                <p:spPr>
                  <a:xfrm>
                    <a:off x="9005903" y="314216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cxnSp>
                <p:nvCxnSpPr>
                  <p:cNvPr id="43" name="Connecteur droit 42"/>
                  <p:cNvCxnSpPr/>
                  <p:nvPr/>
                </p:nvCxnSpPr>
                <p:spPr>
                  <a:xfrm flipV="1">
                    <a:off x="8799929" y="198076"/>
                    <a:ext cx="286658" cy="14343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Ellipse 43"/>
                  <p:cNvSpPr/>
                  <p:nvPr/>
                </p:nvSpPr>
                <p:spPr>
                  <a:xfrm>
                    <a:off x="8726787" y="314216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</p:grpSp>
          </p:grpSp>
          <p:sp>
            <p:nvSpPr>
              <p:cNvPr id="39" name="ZoneTexte 38"/>
              <p:cNvSpPr txBox="1"/>
              <p:nvPr/>
            </p:nvSpPr>
            <p:spPr>
              <a:xfrm>
                <a:off x="9676465" y="-1146630"/>
                <a:ext cx="6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err="1" smtClean="0"/>
                  <a:t>relais</a:t>
                </a:r>
                <a:endParaRPr lang="fr-CA" dirty="0"/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8694362" y="928912"/>
              <a:ext cx="788486" cy="718033"/>
              <a:chOff x="9577280" y="-1146630"/>
              <a:chExt cx="788486" cy="718033"/>
            </a:xfrm>
          </p:grpSpPr>
          <p:grpSp>
            <p:nvGrpSpPr>
              <p:cNvPr id="29" name="Groupe 28"/>
              <p:cNvGrpSpPr/>
              <p:nvPr/>
            </p:nvGrpSpPr>
            <p:grpSpPr>
              <a:xfrm>
                <a:off x="9577280" y="-1074057"/>
                <a:ext cx="788486" cy="645460"/>
                <a:chOff x="9506415" y="448236"/>
                <a:chExt cx="788486" cy="645460"/>
              </a:xfrm>
            </p:grpSpPr>
            <p:grpSp>
              <p:nvGrpSpPr>
                <p:cNvPr id="31" name="Groupe 30"/>
                <p:cNvGrpSpPr/>
                <p:nvPr/>
              </p:nvGrpSpPr>
              <p:grpSpPr>
                <a:xfrm>
                  <a:off x="9506415" y="448236"/>
                  <a:ext cx="788486" cy="645460"/>
                  <a:chOff x="-64464" y="3316940"/>
                  <a:chExt cx="1057837" cy="64546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-64464" y="3316940"/>
                    <a:ext cx="1057837" cy="64546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609600" y="3532094"/>
                    <a:ext cx="2478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endParaRPr lang="fr-CA" dirty="0"/>
                  </a:p>
                </p:txBody>
              </p:sp>
            </p:grpSp>
            <p:grpSp>
              <p:nvGrpSpPr>
                <p:cNvPr id="32" name="Groupe 31"/>
                <p:cNvGrpSpPr/>
                <p:nvPr/>
              </p:nvGrpSpPr>
              <p:grpSpPr>
                <a:xfrm>
                  <a:off x="9735772" y="762854"/>
                  <a:ext cx="378247" cy="215576"/>
                  <a:chOff x="8704831" y="198076"/>
                  <a:chExt cx="378247" cy="215576"/>
                </a:xfrm>
              </p:grpSpPr>
              <p:sp>
                <p:nvSpPr>
                  <p:cNvPr id="33" name="Ellipse 32"/>
                  <p:cNvSpPr/>
                  <p:nvPr/>
                </p:nvSpPr>
                <p:spPr>
                  <a:xfrm>
                    <a:off x="8704831" y="30565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sp>
                <p:nvSpPr>
                  <p:cNvPr id="34" name="Ellipse 33"/>
                  <p:cNvSpPr/>
                  <p:nvPr/>
                </p:nvSpPr>
                <p:spPr>
                  <a:xfrm>
                    <a:off x="8975078" y="305652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cxnSp>
                <p:nvCxnSpPr>
                  <p:cNvPr id="35" name="Connecteur droit 34"/>
                  <p:cNvCxnSpPr/>
                  <p:nvPr/>
                </p:nvCxnSpPr>
                <p:spPr>
                  <a:xfrm flipV="1">
                    <a:off x="8769104" y="198076"/>
                    <a:ext cx="286658" cy="14343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0" name="ZoneTexte 29"/>
              <p:cNvSpPr txBox="1"/>
              <p:nvPr/>
            </p:nvSpPr>
            <p:spPr>
              <a:xfrm>
                <a:off x="9645638" y="-1146630"/>
                <a:ext cx="6833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err="1" smtClean="0"/>
                  <a:t>relais</a:t>
                </a:r>
                <a:endParaRPr lang="fr-CA" dirty="0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6257366" y="1206107"/>
              <a:ext cx="2857029" cy="1879262"/>
              <a:chOff x="6257366" y="1206107"/>
              <a:chExt cx="2857029" cy="1879262"/>
            </a:xfrm>
          </p:grpSpPr>
          <p:sp>
            <p:nvSpPr>
              <p:cNvPr id="18" name="ZoneTexte 17"/>
              <p:cNvSpPr txBox="1"/>
              <p:nvPr/>
            </p:nvSpPr>
            <p:spPr>
              <a:xfrm>
                <a:off x="8929664" y="2608731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CA" dirty="0"/>
              </a:p>
            </p:txBody>
          </p:sp>
          <p:grpSp>
            <p:nvGrpSpPr>
              <p:cNvPr id="19" name="Groupe 18"/>
              <p:cNvGrpSpPr/>
              <p:nvPr/>
            </p:nvGrpSpPr>
            <p:grpSpPr>
              <a:xfrm>
                <a:off x="6257366" y="1206107"/>
                <a:ext cx="1132041" cy="484094"/>
                <a:chOff x="537884" y="3375566"/>
                <a:chExt cx="1132041" cy="484094"/>
              </a:xfrm>
            </p:grpSpPr>
            <p:sp>
              <p:nvSpPr>
                <p:cNvPr id="27" name="Rectangle 26"/>
                <p:cNvSpPr/>
                <p:nvPr/>
              </p:nvSpPr>
              <p:spPr>
                <a:xfrm>
                  <a:off x="555812" y="3375566"/>
                  <a:ext cx="1057835" cy="484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537884" y="3419080"/>
                  <a:ext cx="1132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muscle #1</a:t>
                  </a:r>
                  <a:endParaRPr lang="fr-CA" dirty="0"/>
                </a:p>
              </p:txBody>
            </p:sp>
          </p:grpSp>
          <p:grpSp>
            <p:nvGrpSpPr>
              <p:cNvPr id="20" name="Groupe 19"/>
              <p:cNvGrpSpPr/>
              <p:nvPr/>
            </p:nvGrpSpPr>
            <p:grpSpPr>
              <a:xfrm>
                <a:off x="6266332" y="2601275"/>
                <a:ext cx="1132041" cy="484094"/>
                <a:chOff x="537884" y="3560498"/>
                <a:chExt cx="1132041" cy="484094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555812" y="3560498"/>
                  <a:ext cx="1057835" cy="484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537884" y="3583464"/>
                  <a:ext cx="1132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muscle #2</a:t>
                  </a:r>
                  <a:endParaRPr lang="fr-CA" dirty="0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7110650" y="1778345"/>
                <a:ext cx="1381712" cy="699248"/>
                <a:chOff x="260680" y="3470726"/>
                <a:chExt cx="1014955" cy="363071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280720" y="3470726"/>
                  <a:ext cx="938048" cy="363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260680" y="3476677"/>
                  <a:ext cx="1014955" cy="335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err="1" smtClean="0"/>
                    <a:t>électronique</a:t>
                  </a:r>
                  <a:endParaRPr lang="en-CA" dirty="0" smtClean="0"/>
                </a:p>
                <a:p>
                  <a:r>
                    <a:rPr lang="en-CA" dirty="0" smtClean="0"/>
                    <a:t>      &amp; piles</a:t>
                  </a:r>
                  <a:endParaRPr lang="fr-CA" dirty="0"/>
                </a:p>
              </p:txBody>
            </p:sp>
          </p:grpSp>
          <p:sp>
            <p:nvSpPr>
              <p:cNvPr id="22" name="ZoneTexte 21"/>
              <p:cNvSpPr txBox="1"/>
              <p:nvPr/>
            </p:nvSpPr>
            <p:spPr>
              <a:xfrm>
                <a:off x="8782091" y="131781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CA" dirty="0"/>
              </a:p>
            </p:txBody>
          </p:sp>
        </p:grpSp>
      </p:grpSp>
      <p:grpSp>
        <p:nvGrpSpPr>
          <p:cNvPr id="47" name="Groupe 46"/>
          <p:cNvGrpSpPr/>
          <p:nvPr/>
        </p:nvGrpSpPr>
        <p:grpSpPr>
          <a:xfrm>
            <a:off x="8124199" y="2507327"/>
            <a:ext cx="2973790" cy="441766"/>
            <a:chOff x="8198475" y="1466849"/>
            <a:chExt cx="2973790" cy="441766"/>
          </a:xfrm>
        </p:grpSpPr>
        <p:sp>
          <p:nvSpPr>
            <p:cNvPr id="48" name="Forme libre 47"/>
            <p:cNvSpPr/>
            <p:nvPr/>
          </p:nvSpPr>
          <p:spPr>
            <a:xfrm flipH="1">
              <a:off x="8198475" y="1497107"/>
              <a:ext cx="742650" cy="304800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9" name="Forme libre 48"/>
            <p:cNvSpPr/>
            <p:nvPr/>
          </p:nvSpPr>
          <p:spPr>
            <a:xfrm>
              <a:off x="9319796" y="1497106"/>
              <a:ext cx="895213" cy="411509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0" name="Flèche courbée vers le haut 49"/>
            <p:cNvSpPr/>
            <p:nvPr/>
          </p:nvSpPr>
          <p:spPr>
            <a:xfrm flipV="1">
              <a:off x="10652311" y="1466849"/>
              <a:ext cx="519954" cy="347381"/>
            </a:xfrm>
            <a:prstGeom prst="curvedUpArrow">
              <a:avLst>
                <a:gd name="adj1" fmla="val 1142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207103" y="3354723"/>
            <a:ext cx="2989480" cy="513307"/>
            <a:chOff x="8207438" y="2315056"/>
            <a:chExt cx="2989480" cy="513307"/>
          </a:xfrm>
        </p:grpSpPr>
        <p:sp>
          <p:nvSpPr>
            <p:cNvPr id="52" name="Forme libre 51"/>
            <p:cNvSpPr/>
            <p:nvPr/>
          </p:nvSpPr>
          <p:spPr>
            <a:xfrm flipH="1" flipV="1">
              <a:off x="8207438" y="2492189"/>
              <a:ext cx="689140" cy="304800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3" name="Forme libre 52"/>
            <p:cNvSpPr/>
            <p:nvPr/>
          </p:nvSpPr>
          <p:spPr>
            <a:xfrm flipV="1">
              <a:off x="9310328" y="2315056"/>
              <a:ext cx="906175" cy="481932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4" name="Flèche courbée vers le haut 53"/>
            <p:cNvSpPr/>
            <p:nvPr/>
          </p:nvSpPr>
          <p:spPr>
            <a:xfrm>
              <a:off x="10676964" y="2478740"/>
              <a:ext cx="519954" cy="349623"/>
            </a:xfrm>
            <a:prstGeom prst="curvedUpArrow">
              <a:avLst>
                <a:gd name="adj1" fmla="val 11422"/>
                <a:gd name="adj2" fmla="val 50000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9991658" y="2949904"/>
            <a:ext cx="1070822" cy="502385"/>
            <a:chOff x="9239297" y="3649362"/>
            <a:chExt cx="1070822" cy="381668"/>
          </a:xfrm>
        </p:grpSpPr>
        <p:sp>
          <p:nvSpPr>
            <p:cNvPr id="56" name="Rectangle 55"/>
            <p:cNvSpPr/>
            <p:nvPr/>
          </p:nvSpPr>
          <p:spPr>
            <a:xfrm>
              <a:off x="9575018" y="3791869"/>
              <a:ext cx="735101" cy="347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318536" y="3649362"/>
              <a:ext cx="735101" cy="306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9239297" y="3661698"/>
              <a:ext cx="893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err="1" smtClean="0">
                  <a:solidFill>
                    <a:schemeClr val="bg1"/>
                  </a:solidFill>
                </a:rPr>
                <a:t>moteur</a:t>
              </a:r>
              <a:endParaRPr lang="fr-CA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8569178" y="1372104"/>
            <a:ext cx="1026243" cy="400110"/>
          </a:xfrm>
          <a:prstGeom prst="rect">
            <a:avLst/>
          </a:prstGeom>
          <a:solidFill>
            <a:srgbClr val="C00000">
              <a:alpha val="25000"/>
            </a:srgbClr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/>
              <a:t>ON/OFF</a:t>
            </a:r>
            <a:endParaRPr lang="fr-CA" sz="2000" dirty="0"/>
          </a:p>
        </p:txBody>
      </p:sp>
      <p:sp>
        <p:nvSpPr>
          <p:cNvPr id="60" name="Rectangle 59"/>
          <p:cNvSpPr/>
          <p:nvPr/>
        </p:nvSpPr>
        <p:spPr>
          <a:xfrm>
            <a:off x="5821028" y="1376954"/>
            <a:ext cx="5666330" cy="30708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Forme libre 60"/>
          <p:cNvSpPr/>
          <p:nvPr/>
        </p:nvSpPr>
        <p:spPr>
          <a:xfrm flipV="1">
            <a:off x="9267706" y="3348969"/>
            <a:ext cx="906175" cy="481932"/>
          </a:xfrm>
          <a:custGeom>
            <a:avLst/>
            <a:gdLst>
              <a:gd name="connsiteX0" fmla="*/ 0 w 524162"/>
              <a:gd name="connsiteY0" fmla="*/ 0 h 304800"/>
              <a:gd name="connsiteX1" fmla="*/ 448236 w 524162"/>
              <a:gd name="connsiteY1" fmla="*/ 53788 h 304800"/>
              <a:gd name="connsiteX2" fmla="*/ 519953 w 52416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2" h="304800">
                <a:moveTo>
                  <a:pt x="0" y="0"/>
                </a:moveTo>
                <a:cubicBezTo>
                  <a:pt x="180788" y="1494"/>
                  <a:pt x="361577" y="2988"/>
                  <a:pt x="448236" y="53788"/>
                </a:cubicBezTo>
                <a:cubicBezTo>
                  <a:pt x="534895" y="104588"/>
                  <a:pt x="527424" y="204694"/>
                  <a:pt x="519953" y="3048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Forme libre 61"/>
          <p:cNvSpPr/>
          <p:nvPr/>
        </p:nvSpPr>
        <p:spPr>
          <a:xfrm flipV="1">
            <a:off x="7018269" y="3529480"/>
            <a:ext cx="524162" cy="304800"/>
          </a:xfrm>
          <a:custGeom>
            <a:avLst/>
            <a:gdLst>
              <a:gd name="connsiteX0" fmla="*/ 0 w 524162"/>
              <a:gd name="connsiteY0" fmla="*/ 0 h 304800"/>
              <a:gd name="connsiteX1" fmla="*/ 448236 w 524162"/>
              <a:gd name="connsiteY1" fmla="*/ 53788 h 304800"/>
              <a:gd name="connsiteX2" fmla="*/ 519953 w 52416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2" h="304800">
                <a:moveTo>
                  <a:pt x="0" y="0"/>
                </a:moveTo>
                <a:cubicBezTo>
                  <a:pt x="180788" y="1494"/>
                  <a:pt x="361577" y="2988"/>
                  <a:pt x="448236" y="53788"/>
                </a:cubicBezTo>
                <a:cubicBezTo>
                  <a:pt x="534895" y="104588"/>
                  <a:pt x="527424" y="204694"/>
                  <a:pt x="519953" y="304800"/>
                </a:cubicBezTo>
              </a:path>
            </a:pathLst>
          </a:cu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3" name="Groupe 62"/>
          <p:cNvGrpSpPr/>
          <p:nvPr/>
        </p:nvGrpSpPr>
        <p:grpSpPr>
          <a:xfrm>
            <a:off x="7011645" y="2522555"/>
            <a:ext cx="4425344" cy="420294"/>
            <a:chOff x="7011980" y="2008243"/>
            <a:chExt cx="4425344" cy="420294"/>
          </a:xfrm>
        </p:grpSpPr>
        <p:sp>
          <p:nvSpPr>
            <p:cNvPr id="64" name="Forme libre 63"/>
            <p:cNvSpPr/>
            <p:nvPr/>
          </p:nvSpPr>
          <p:spPr>
            <a:xfrm>
              <a:off x="7011980" y="2008243"/>
              <a:ext cx="524162" cy="304800"/>
            </a:xfrm>
            <a:custGeom>
              <a:avLst/>
              <a:gdLst>
                <a:gd name="connsiteX0" fmla="*/ 0 w 524162"/>
                <a:gd name="connsiteY0" fmla="*/ 0 h 304800"/>
                <a:gd name="connsiteX1" fmla="*/ 448236 w 524162"/>
                <a:gd name="connsiteY1" fmla="*/ 53788 h 304800"/>
                <a:gd name="connsiteX2" fmla="*/ 519953 w 524162"/>
                <a:gd name="connsiteY2" fmla="*/ 30480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4162" h="304800">
                  <a:moveTo>
                    <a:pt x="0" y="0"/>
                  </a:moveTo>
                  <a:cubicBezTo>
                    <a:pt x="180788" y="1494"/>
                    <a:pt x="361577" y="2988"/>
                    <a:pt x="448236" y="53788"/>
                  </a:cubicBezTo>
                  <a:cubicBezTo>
                    <a:pt x="534895" y="104588"/>
                    <a:pt x="527424" y="204694"/>
                    <a:pt x="519953" y="304800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65" name="Groupe 64"/>
            <p:cNvGrpSpPr/>
            <p:nvPr/>
          </p:nvGrpSpPr>
          <p:grpSpPr>
            <a:xfrm>
              <a:off x="7990924" y="2017028"/>
              <a:ext cx="3446400" cy="411509"/>
              <a:chOff x="8198475" y="1435462"/>
              <a:chExt cx="3446400" cy="411509"/>
            </a:xfrm>
          </p:grpSpPr>
          <p:sp>
            <p:nvSpPr>
              <p:cNvPr id="66" name="Forme libre 65"/>
              <p:cNvSpPr/>
              <p:nvPr/>
            </p:nvSpPr>
            <p:spPr>
              <a:xfrm flipH="1">
                <a:off x="8198475" y="1466285"/>
                <a:ext cx="742650" cy="304800"/>
              </a:xfrm>
              <a:custGeom>
                <a:avLst/>
                <a:gdLst>
                  <a:gd name="connsiteX0" fmla="*/ 0 w 524162"/>
                  <a:gd name="connsiteY0" fmla="*/ 0 h 304800"/>
                  <a:gd name="connsiteX1" fmla="*/ 448236 w 524162"/>
                  <a:gd name="connsiteY1" fmla="*/ 53788 h 304800"/>
                  <a:gd name="connsiteX2" fmla="*/ 519953 w 524162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162" h="304800">
                    <a:moveTo>
                      <a:pt x="0" y="0"/>
                    </a:moveTo>
                    <a:cubicBezTo>
                      <a:pt x="180788" y="1494"/>
                      <a:pt x="361577" y="2988"/>
                      <a:pt x="448236" y="53788"/>
                    </a:cubicBezTo>
                    <a:cubicBezTo>
                      <a:pt x="534895" y="104588"/>
                      <a:pt x="527424" y="204694"/>
                      <a:pt x="519953" y="3048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7" name="Forme libre 66"/>
              <p:cNvSpPr/>
              <p:nvPr/>
            </p:nvSpPr>
            <p:spPr>
              <a:xfrm>
                <a:off x="9473906" y="1435462"/>
                <a:ext cx="895213" cy="411509"/>
              </a:xfrm>
              <a:custGeom>
                <a:avLst/>
                <a:gdLst>
                  <a:gd name="connsiteX0" fmla="*/ 0 w 524162"/>
                  <a:gd name="connsiteY0" fmla="*/ 0 h 304800"/>
                  <a:gd name="connsiteX1" fmla="*/ 448236 w 524162"/>
                  <a:gd name="connsiteY1" fmla="*/ 53788 h 304800"/>
                  <a:gd name="connsiteX2" fmla="*/ 519953 w 524162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162" h="304800">
                    <a:moveTo>
                      <a:pt x="0" y="0"/>
                    </a:moveTo>
                    <a:cubicBezTo>
                      <a:pt x="180788" y="1494"/>
                      <a:pt x="361577" y="2988"/>
                      <a:pt x="448236" y="53788"/>
                    </a:cubicBezTo>
                    <a:cubicBezTo>
                      <a:pt x="534895" y="104588"/>
                      <a:pt x="527424" y="204694"/>
                      <a:pt x="519953" y="30480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68" name="Flèche courbée vers le haut 67"/>
              <p:cNvSpPr/>
              <p:nvPr/>
            </p:nvSpPr>
            <p:spPr>
              <a:xfrm flipV="1">
                <a:off x="11124921" y="1466849"/>
                <a:ext cx="519954" cy="347381"/>
              </a:xfrm>
              <a:prstGeom prst="curvedUpArrow">
                <a:avLst>
                  <a:gd name="adj1" fmla="val 11422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9" name="Groupe 68"/>
          <p:cNvGrpSpPr/>
          <p:nvPr/>
        </p:nvGrpSpPr>
        <p:grpSpPr>
          <a:xfrm>
            <a:off x="6235250" y="1360717"/>
            <a:ext cx="4827230" cy="3014123"/>
            <a:chOff x="6235585" y="859159"/>
            <a:chExt cx="4827230" cy="3014123"/>
          </a:xfrm>
        </p:grpSpPr>
        <p:grpSp>
          <p:nvGrpSpPr>
            <p:cNvPr id="70" name="Groupe 69"/>
            <p:cNvGrpSpPr/>
            <p:nvPr/>
          </p:nvGrpSpPr>
          <p:grpSpPr>
            <a:xfrm>
              <a:off x="6235585" y="1736513"/>
              <a:ext cx="2857029" cy="1879262"/>
              <a:chOff x="6257366" y="1206107"/>
              <a:chExt cx="2857029" cy="1879262"/>
            </a:xfrm>
          </p:grpSpPr>
          <p:sp>
            <p:nvSpPr>
              <p:cNvPr id="95" name="ZoneTexte 94"/>
              <p:cNvSpPr txBox="1"/>
              <p:nvPr/>
            </p:nvSpPr>
            <p:spPr>
              <a:xfrm>
                <a:off x="8929664" y="2608731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CA" dirty="0"/>
              </a:p>
            </p:txBody>
          </p:sp>
          <p:grpSp>
            <p:nvGrpSpPr>
              <p:cNvPr id="96" name="Groupe 95"/>
              <p:cNvGrpSpPr/>
              <p:nvPr/>
            </p:nvGrpSpPr>
            <p:grpSpPr>
              <a:xfrm>
                <a:off x="6257366" y="1206107"/>
                <a:ext cx="1132041" cy="484094"/>
                <a:chOff x="537884" y="3375566"/>
                <a:chExt cx="1132041" cy="4840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555812" y="3375566"/>
                  <a:ext cx="1057835" cy="484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05" name="ZoneTexte 104"/>
                <p:cNvSpPr txBox="1"/>
                <p:nvPr/>
              </p:nvSpPr>
              <p:spPr>
                <a:xfrm>
                  <a:off x="537884" y="3419080"/>
                  <a:ext cx="1132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muscle #1</a:t>
                  </a:r>
                  <a:endParaRPr lang="fr-CA" dirty="0"/>
                </a:p>
              </p:txBody>
            </p:sp>
          </p:grpSp>
          <p:grpSp>
            <p:nvGrpSpPr>
              <p:cNvPr id="97" name="Groupe 96"/>
              <p:cNvGrpSpPr/>
              <p:nvPr/>
            </p:nvGrpSpPr>
            <p:grpSpPr>
              <a:xfrm>
                <a:off x="6266332" y="2601275"/>
                <a:ext cx="1132041" cy="484094"/>
                <a:chOff x="537884" y="3560498"/>
                <a:chExt cx="1132041" cy="484094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555812" y="3560498"/>
                  <a:ext cx="1057835" cy="484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03" name="ZoneTexte 102"/>
                <p:cNvSpPr txBox="1"/>
                <p:nvPr/>
              </p:nvSpPr>
              <p:spPr>
                <a:xfrm>
                  <a:off x="537884" y="3583464"/>
                  <a:ext cx="1132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muscle #2</a:t>
                  </a:r>
                  <a:endParaRPr lang="fr-CA" dirty="0"/>
                </a:p>
              </p:txBody>
            </p:sp>
          </p:grpSp>
          <p:grpSp>
            <p:nvGrpSpPr>
              <p:cNvPr id="98" name="Groupe 97"/>
              <p:cNvGrpSpPr/>
              <p:nvPr/>
            </p:nvGrpSpPr>
            <p:grpSpPr>
              <a:xfrm>
                <a:off x="7059940" y="1826376"/>
                <a:ext cx="1381712" cy="699248"/>
                <a:chOff x="223431" y="3495665"/>
                <a:chExt cx="1014955" cy="363071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261884" y="3495665"/>
                  <a:ext cx="938048" cy="363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01" name="ZoneTexte 100"/>
                <p:cNvSpPr txBox="1"/>
                <p:nvPr/>
              </p:nvSpPr>
              <p:spPr>
                <a:xfrm>
                  <a:off x="223431" y="3518052"/>
                  <a:ext cx="1014955" cy="3355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err="1" smtClean="0"/>
                    <a:t>électronique</a:t>
                  </a:r>
                  <a:endParaRPr lang="en-CA" dirty="0" smtClean="0"/>
                </a:p>
                <a:p>
                  <a:r>
                    <a:rPr lang="en-CA" dirty="0" smtClean="0"/>
                    <a:t>    &amp; piles</a:t>
                  </a:r>
                  <a:endParaRPr lang="fr-CA" dirty="0"/>
                </a:p>
              </p:txBody>
            </p:sp>
          </p:grpSp>
          <p:sp>
            <p:nvSpPr>
              <p:cNvPr id="99" name="ZoneTexte 98"/>
              <p:cNvSpPr txBox="1"/>
              <p:nvPr/>
            </p:nvSpPr>
            <p:spPr>
              <a:xfrm>
                <a:off x="8782091" y="1317813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fr-CA" dirty="0"/>
              </a:p>
            </p:txBody>
          </p:sp>
        </p:grpSp>
        <p:grpSp>
          <p:nvGrpSpPr>
            <p:cNvPr id="71" name="Groupe 70"/>
            <p:cNvGrpSpPr/>
            <p:nvPr/>
          </p:nvGrpSpPr>
          <p:grpSpPr>
            <a:xfrm>
              <a:off x="9991993" y="2413667"/>
              <a:ext cx="1070822" cy="502385"/>
              <a:chOff x="9239297" y="3649362"/>
              <a:chExt cx="1070822" cy="381668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9575018" y="3791869"/>
                <a:ext cx="735101" cy="3473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318536" y="3649362"/>
                <a:ext cx="735101" cy="306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9239297" y="3661698"/>
                <a:ext cx="893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err="1" smtClean="0">
                    <a:solidFill>
                      <a:schemeClr val="bg1"/>
                    </a:solidFill>
                  </a:rPr>
                  <a:t>moteur</a:t>
                </a:r>
                <a:endParaRPr lang="fr-CA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2" name="Rectangle 71"/>
            <p:cNvSpPr/>
            <p:nvPr/>
          </p:nvSpPr>
          <p:spPr>
            <a:xfrm>
              <a:off x="8584371" y="2774463"/>
              <a:ext cx="1124250" cy="853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grpSp>
          <p:nvGrpSpPr>
            <p:cNvPr id="73" name="Groupe 72"/>
            <p:cNvGrpSpPr/>
            <p:nvPr/>
          </p:nvGrpSpPr>
          <p:grpSpPr>
            <a:xfrm>
              <a:off x="8213111" y="859159"/>
              <a:ext cx="1986249" cy="3014123"/>
              <a:chOff x="8213111" y="859159"/>
              <a:chExt cx="1986249" cy="3014123"/>
            </a:xfrm>
          </p:grpSpPr>
          <p:sp>
            <p:nvSpPr>
              <p:cNvPr id="74" name="ZoneTexte 73"/>
              <p:cNvSpPr txBox="1"/>
              <p:nvPr/>
            </p:nvSpPr>
            <p:spPr>
              <a:xfrm>
                <a:off x="8213111" y="859159"/>
                <a:ext cx="1986249" cy="400110"/>
              </a:xfrm>
              <a:prstGeom prst="rect">
                <a:avLst/>
              </a:prstGeom>
              <a:solidFill>
                <a:srgbClr val="C00000">
                  <a:alpha val="25000"/>
                </a:srgb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CA" sz="2000" dirty="0" smtClean="0"/>
                  <a:t>PROPORTIONNEL</a:t>
                </a:r>
                <a:endParaRPr lang="fr-CA" sz="2000" dirty="0"/>
              </a:p>
            </p:txBody>
          </p:sp>
          <p:grpSp>
            <p:nvGrpSpPr>
              <p:cNvPr id="75" name="Groupe 74"/>
              <p:cNvGrpSpPr/>
              <p:nvPr/>
            </p:nvGrpSpPr>
            <p:grpSpPr>
              <a:xfrm>
                <a:off x="8660378" y="1300123"/>
                <a:ext cx="1134978" cy="2573159"/>
                <a:chOff x="8618570" y="1397312"/>
                <a:chExt cx="1134978" cy="2573159"/>
              </a:xfrm>
            </p:grpSpPr>
            <p:grpSp>
              <p:nvGrpSpPr>
                <p:cNvPr id="76" name="Groupe 75"/>
                <p:cNvGrpSpPr/>
                <p:nvPr/>
              </p:nvGrpSpPr>
              <p:grpSpPr>
                <a:xfrm>
                  <a:off x="8620335" y="1397312"/>
                  <a:ext cx="1133213" cy="1230261"/>
                  <a:chOff x="9092614" y="3809126"/>
                  <a:chExt cx="1133213" cy="1230261"/>
                </a:xfrm>
              </p:grpSpPr>
              <p:sp>
                <p:nvSpPr>
                  <p:cNvPr id="85" name="Rectangle 84"/>
                  <p:cNvSpPr/>
                  <p:nvPr/>
                </p:nvSpPr>
                <p:spPr>
                  <a:xfrm>
                    <a:off x="9156700" y="3809126"/>
                    <a:ext cx="1069127" cy="1163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grpSp>
                <p:nvGrpSpPr>
                  <p:cNvPr id="86" name="Groupe 85"/>
                  <p:cNvGrpSpPr/>
                  <p:nvPr/>
                </p:nvGrpSpPr>
                <p:grpSpPr>
                  <a:xfrm>
                    <a:off x="9444884" y="3955676"/>
                    <a:ext cx="708481" cy="739613"/>
                    <a:chOff x="9444884" y="3955676"/>
                    <a:chExt cx="708481" cy="739613"/>
                  </a:xfrm>
                </p:grpSpPr>
                <p:cxnSp>
                  <p:nvCxnSpPr>
                    <p:cNvPr id="90" name="Connecteur droit avec flèche 89"/>
                    <p:cNvCxnSpPr/>
                    <p:nvPr/>
                  </p:nvCxnSpPr>
                  <p:spPr>
                    <a:xfrm>
                      <a:off x="9444884" y="4695289"/>
                      <a:ext cx="708481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necteur droit avec flèche 90"/>
                    <p:cNvCxnSpPr/>
                    <p:nvPr/>
                  </p:nvCxnSpPr>
                  <p:spPr>
                    <a:xfrm flipV="1">
                      <a:off x="9455158" y="3955676"/>
                      <a:ext cx="0" cy="729339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7" name="ZoneTexte 86"/>
                  <p:cNvSpPr txBox="1"/>
                  <p:nvPr/>
                </p:nvSpPr>
                <p:spPr>
                  <a:xfrm>
                    <a:off x="9424331" y="4670055"/>
                    <a:ext cx="6399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dirty="0" smtClean="0"/>
                      <a:t>EMG</a:t>
                    </a:r>
                    <a:endParaRPr lang="fr-CA" dirty="0"/>
                  </a:p>
                </p:txBody>
              </p:sp>
              <p:sp>
                <p:nvSpPr>
                  <p:cNvPr id="88" name="ZoneTexte 87"/>
                  <p:cNvSpPr txBox="1"/>
                  <p:nvPr/>
                </p:nvSpPr>
                <p:spPr>
                  <a:xfrm rot="16200000">
                    <a:off x="8817378" y="4171285"/>
                    <a:ext cx="9198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dirty="0" smtClean="0"/>
                      <a:t>VITESSE</a:t>
                    </a:r>
                    <a:endParaRPr lang="fr-CA" dirty="0"/>
                  </a:p>
                </p:txBody>
              </p:sp>
              <p:cxnSp>
                <p:nvCxnSpPr>
                  <p:cNvPr id="89" name="Connecteur droit 88"/>
                  <p:cNvCxnSpPr/>
                  <p:nvPr/>
                </p:nvCxnSpPr>
                <p:spPr>
                  <a:xfrm flipV="1">
                    <a:off x="9512441" y="4077472"/>
                    <a:ext cx="551809" cy="55180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7" name="Groupe 76"/>
                <p:cNvGrpSpPr/>
                <p:nvPr/>
              </p:nvGrpSpPr>
              <p:grpSpPr>
                <a:xfrm>
                  <a:off x="8618570" y="2740210"/>
                  <a:ext cx="1133213" cy="1230261"/>
                  <a:chOff x="9092614" y="3809126"/>
                  <a:chExt cx="1133213" cy="1230261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9156700" y="3809126"/>
                    <a:ext cx="1069127" cy="116322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A"/>
                  </a:p>
                </p:txBody>
              </p:sp>
              <p:grpSp>
                <p:nvGrpSpPr>
                  <p:cNvPr id="79" name="Groupe 78"/>
                  <p:cNvGrpSpPr/>
                  <p:nvPr/>
                </p:nvGrpSpPr>
                <p:grpSpPr>
                  <a:xfrm>
                    <a:off x="9444884" y="3955676"/>
                    <a:ext cx="708481" cy="739613"/>
                    <a:chOff x="9444884" y="3955676"/>
                    <a:chExt cx="708481" cy="739613"/>
                  </a:xfrm>
                </p:grpSpPr>
                <p:cxnSp>
                  <p:nvCxnSpPr>
                    <p:cNvPr id="83" name="Connecteur droit avec flèche 82"/>
                    <p:cNvCxnSpPr/>
                    <p:nvPr/>
                  </p:nvCxnSpPr>
                  <p:spPr>
                    <a:xfrm>
                      <a:off x="9444884" y="4695289"/>
                      <a:ext cx="708481" cy="0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Connecteur droit avec flèche 83"/>
                    <p:cNvCxnSpPr/>
                    <p:nvPr/>
                  </p:nvCxnSpPr>
                  <p:spPr>
                    <a:xfrm flipV="1">
                      <a:off x="9455158" y="3955676"/>
                      <a:ext cx="0" cy="729339"/>
                    </a:xfrm>
                    <a:prstGeom prst="straightConnector1">
                      <a:avLst/>
                    </a:prstGeom>
                    <a:ln w="15875">
                      <a:solidFill>
                        <a:schemeClr val="tx1"/>
                      </a:solidFill>
                      <a:tailEnd type="triangle" w="lg" len="lg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0" name="ZoneTexte 79"/>
                  <p:cNvSpPr txBox="1"/>
                  <p:nvPr/>
                </p:nvSpPr>
                <p:spPr>
                  <a:xfrm>
                    <a:off x="9424331" y="4670055"/>
                    <a:ext cx="63991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dirty="0" smtClean="0"/>
                      <a:t>EMG</a:t>
                    </a:r>
                    <a:endParaRPr lang="fr-CA" dirty="0"/>
                  </a:p>
                </p:txBody>
              </p:sp>
              <p:sp>
                <p:nvSpPr>
                  <p:cNvPr id="81" name="ZoneTexte 80"/>
                  <p:cNvSpPr txBox="1"/>
                  <p:nvPr/>
                </p:nvSpPr>
                <p:spPr>
                  <a:xfrm rot="16200000">
                    <a:off x="8817378" y="4171285"/>
                    <a:ext cx="9198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dirty="0" smtClean="0"/>
                      <a:t>VITESSE</a:t>
                    </a:r>
                    <a:endParaRPr lang="fr-CA" dirty="0"/>
                  </a:p>
                </p:txBody>
              </p:sp>
              <p:cxnSp>
                <p:nvCxnSpPr>
                  <p:cNvPr id="82" name="Connecteur droit 81"/>
                  <p:cNvCxnSpPr/>
                  <p:nvPr/>
                </p:nvCxnSpPr>
                <p:spPr>
                  <a:xfrm flipV="1">
                    <a:off x="9512441" y="4077472"/>
                    <a:ext cx="551809" cy="55180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106" name="Forme libre 105"/>
          <p:cNvSpPr/>
          <p:nvPr/>
        </p:nvSpPr>
        <p:spPr>
          <a:xfrm flipH="1" flipV="1">
            <a:off x="7990589" y="3545779"/>
            <a:ext cx="689140" cy="304800"/>
          </a:xfrm>
          <a:custGeom>
            <a:avLst/>
            <a:gdLst>
              <a:gd name="connsiteX0" fmla="*/ 0 w 524162"/>
              <a:gd name="connsiteY0" fmla="*/ 0 h 304800"/>
              <a:gd name="connsiteX1" fmla="*/ 448236 w 524162"/>
              <a:gd name="connsiteY1" fmla="*/ 53788 h 304800"/>
              <a:gd name="connsiteX2" fmla="*/ 519953 w 524162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4162" h="304800">
                <a:moveTo>
                  <a:pt x="0" y="0"/>
                </a:moveTo>
                <a:cubicBezTo>
                  <a:pt x="180788" y="1494"/>
                  <a:pt x="361577" y="2988"/>
                  <a:pt x="448236" y="53788"/>
                </a:cubicBezTo>
                <a:cubicBezTo>
                  <a:pt x="534895" y="104588"/>
                  <a:pt x="527424" y="204694"/>
                  <a:pt x="519953" y="304800"/>
                </a:cubicBezTo>
              </a:path>
            </a:pathLst>
          </a:custGeom>
          <a:noFill/>
          <a:ln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7" name="Flèche courbée vers le haut 106"/>
          <p:cNvSpPr/>
          <p:nvPr/>
        </p:nvSpPr>
        <p:spPr>
          <a:xfrm>
            <a:off x="10969721" y="3415123"/>
            <a:ext cx="519954" cy="349623"/>
          </a:xfrm>
          <a:prstGeom prst="curvedUpArrow">
            <a:avLst>
              <a:gd name="adj1" fmla="val 1142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7337182" y="4534686"/>
            <a:ext cx="1342547" cy="400110"/>
          </a:xfrm>
          <a:prstGeom prst="rect">
            <a:avLst/>
          </a:prstGeom>
          <a:solidFill>
            <a:srgbClr val="C00000">
              <a:alpha val="25000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A" sz="2000" dirty="0" smtClean="0"/>
              <a:t>3 NIVEAUX</a:t>
            </a:r>
            <a:endParaRPr lang="fr-CA" sz="2000" dirty="0"/>
          </a:p>
        </p:txBody>
      </p:sp>
      <p:grpSp>
        <p:nvGrpSpPr>
          <p:cNvPr id="109" name="Groupe 108"/>
          <p:cNvGrpSpPr/>
          <p:nvPr/>
        </p:nvGrpSpPr>
        <p:grpSpPr>
          <a:xfrm>
            <a:off x="4416795" y="4919482"/>
            <a:ext cx="6953291" cy="1733197"/>
            <a:chOff x="3742821" y="6749347"/>
            <a:chExt cx="6953291" cy="1733197"/>
          </a:xfrm>
        </p:grpSpPr>
        <p:grpSp>
          <p:nvGrpSpPr>
            <p:cNvPr id="110" name="Groupe 109"/>
            <p:cNvGrpSpPr/>
            <p:nvPr/>
          </p:nvGrpSpPr>
          <p:grpSpPr>
            <a:xfrm>
              <a:off x="3742821" y="6749347"/>
              <a:ext cx="6953291" cy="1733197"/>
              <a:chOff x="4276407" y="4934656"/>
              <a:chExt cx="6953291" cy="1733197"/>
            </a:xfrm>
          </p:grpSpPr>
          <p:cxnSp>
            <p:nvCxnSpPr>
              <p:cNvPr id="115" name="Connecteur droit avec flèche 114"/>
              <p:cNvCxnSpPr/>
              <p:nvPr/>
            </p:nvCxnSpPr>
            <p:spPr>
              <a:xfrm>
                <a:off x="6336546" y="5872693"/>
                <a:ext cx="757857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avec flèche 115"/>
              <p:cNvCxnSpPr/>
              <p:nvPr/>
            </p:nvCxnSpPr>
            <p:spPr>
              <a:xfrm>
                <a:off x="4786023" y="5829440"/>
                <a:ext cx="757857" cy="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7" name="Groupe 116"/>
              <p:cNvGrpSpPr/>
              <p:nvPr/>
            </p:nvGrpSpPr>
            <p:grpSpPr>
              <a:xfrm>
                <a:off x="8783277" y="5979886"/>
                <a:ext cx="853311" cy="600943"/>
                <a:chOff x="9574867" y="-1146630"/>
                <a:chExt cx="853311" cy="718033"/>
              </a:xfrm>
            </p:grpSpPr>
            <p:grpSp>
              <p:nvGrpSpPr>
                <p:cNvPr id="145" name="Groupe 144"/>
                <p:cNvGrpSpPr/>
                <p:nvPr/>
              </p:nvGrpSpPr>
              <p:grpSpPr>
                <a:xfrm>
                  <a:off x="9628656" y="-1074057"/>
                  <a:ext cx="788484" cy="645460"/>
                  <a:chOff x="9557791" y="448236"/>
                  <a:chExt cx="788484" cy="645460"/>
                </a:xfrm>
              </p:grpSpPr>
              <p:grpSp>
                <p:nvGrpSpPr>
                  <p:cNvPr id="147" name="Groupe 146"/>
                  <p:cNvGrpSpPr/>
                  <p:nvPr/>
                </p:nvGrpSpPr>
                <p:grpSpPr>
                  <a:xfrm>
                    <a:off x="9557791" y="448236"/>
                    <a:ext cx="788484" cy="645460"/>
                    <a:chOff x="4462" y="3316940"/>
                    <a:chExt cx="1057835" cy="645460"/>
                  </a:xfrm>
                </p:grpSpPr>
                <p:sp>
                  <p:nvSpPr>
                    <p:cNvPr id="152" name="Rectangle 151"/>
                    <p:cNvSpPr/>
                    <p:nvPr/>
                  </p:nvSpPr>
                  <p:spPr>
                    <a:xfrm>
                      <a:off x="4462" y="3316940"/>
                      <a:ext cx="1057835" cy="6454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  <p:sp>
                  <p:nvSpPr>
                    <p:cNvPr id="153" name="ZoneTexte 152"/>
                    <p:cNvSpPr txBox="1"/>
                    <p:nvPr/>
                  </p:nvSpPr>
                  <p:spPr>
                    <a:xfrm>
                      <a:off x="609600" y="3532094"/>
                      <a:ext cx="247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fr-CA" dirty="0"/>
                    </a:p>
                  </p:txBody>
                </p:sp>
              </p:grpSp>
              <p:grpSp>
                <p:nvGrpSpPr>
                  <p:cNvPr id="148" name="Groupe 147"/>
                  <p:cNvGrpSpPr/>
                  <p:nvPr/>
                </p:nvGrpSpPr>
                <p:grpSpPr>
                  <a:xfrm>
                    <a:off x="9757728" y="762854"/>
                    <a:ext cx="387116" cy="224140"/>
                    <a:chOff x="8726787" y="198076"/>
                    <a:chExt cx="387116" cy="224140"/>
                  </a:xfrm>
                </p:grpSpPr>
                <p:sp>
                  <p:nvSpPr>
                    <p:cNvPr id="149" name="Ellipse 148"/>
                    <p:cNvSpPr/>
                    <p:nvPr/>
                  </p:nvSpPr>
                  <p:spPr>
                    <a:xfrm>
                      <a:off x="9005903" y="314216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  <p:cxnSp>
                  <p:nvCxnSpPr>
                    <p:cNvPr id="150" name="Connecteur droit 149"/>
                    <p:cNvCxnSpPr/>
                    <p:nvPr/>
                  </p:nvCxnSpPr>
                  <p:spPr>
                    <a:xfrm flipV="1">
                      <a:off x="8799929" y="198076"/>
                      <a:ext cx="286658" cy="143434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51" name="Ellipse 150"/>
                    <p:cNvSpPr/>
                    <p:nvPr/>
                  </p:nvSpPr>
                  <p:spPr>
                    <a:xfrm>
                      <a:off x="8726787" y="314216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</p:grpSp>
            </p:grpSp>
            <p:sp>
              <p:nvSpPr>
                <p:cNvPr id="146" name="ZoneTexte 145"/>
                <p:cNvSpPr txBox="1"/>
                <p:nvPr/>
              </p:nvSpPr>
              <p:spPr>
                <a:xfrm>
                  <a:off x="9574867" y="-1146630"/>
                  <a:ext cx="853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err="1" smtClean="0"/>
                    <a:t>relais</a:t>
                  </a:r>
                  <a:r>
                    <a:rPr lang="en-CA" dirty="0" smtClean="0"/>
                    <a:t> 2</a:t>
                  </a:r>
                  <a:endParaRPr lang="fr-CA" dirty="0"/>
                </a:p>
              </p:txBody>
            </p:sp>
          </p:grpSp>
          <p:grpSp>
            <p:nvGrpSpPr>
              <p:cNvPr id="118" name="Groupe 117"/>
              <p:cNvGrpSpPr/>
              <p:nvPr/>
            </p:nvGrpSpPr>
            <p:grpSpPr>
              <a:xfrm>
                <a:off x="8806720" y="4934656"/>
                <a:ext cx="853311" cy="600943"/>
                <a:chOff x="9558554" y="-1146630"/>
                <a:chExt cx="853311" cy="718033"/>
              </a:xfrm>
            </p:grpSpPr>
            <p:grpSp>
              <p:nvGrpSpPr>
                <p:cNvPr id="136" name="Groupe 135"/>
                <p:cNvGrpSpPr/>
                <p:nvPr/>
              </p:nvGrpSpPr>
              <p:grpSpPr>
                <a:xfrm>
                  <a:off x="9577280" y="-1074057"/>
                  <a:ext cx="788486" cy="645460"/>
                  <a:chOff x="9506415" y="448236"/>
                  <a:chExt cx="788486" cy="645460"/>
                </a:xfrm>
              </p:grpSpPr>
              <p:grpSp>
                <p:nvGrpSpPr>
                  <p:cNvPr id="138" name="Groupe 137"/>
                  <p:cNvGrpSpPr/>
                  <p:nvPr/>
                </p:nvGrpSpPr>
                <p:grpSpPr>
                  <a:xfrm>
                    <a:off x="9506415" y="448236"/>
                    <a:ext cx="788486" cy="645460"/>
                    <a:chOff x="-64464" y="3316940"/>
                    <a:chExt cx="1057837" cy="645460"/>
                  </a:xfrm>
                </p:grpSpPr>
                <p:sp>
                  <p:nvSpPr>
                    <p:cNvPr id="143" name="Rectangle 142"/>
                    <p:cNvSpPr/>
                    <p:nvPr/>
                  </p:nvSpPr>
                  <p:spPr>
                    <a:xfrm>
                      <a:off x="-64464" y="3316940"/>
                      <a:ext cx="1057837" cy="64546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  <p:sp>
                  <p:nvSpPr>
                    <p:cNvPr id="144" name="ZoneTexte 143"/>
                    <p:cNvSpPr txBox="1"/>
                    <p:nvPr/>
                  </p:nvSpPr>
                  <p:spPr>
                    <a:xfrm>
                      <a:off x="609600" y="3532094"/>
                      <a:ext cx="247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fr-CA" dirty="0"/>
                    </a:p>
                  </p:txBody>
                </p:sp>
              </p:grpSp>
              <p:grpSp>
                <p:nvGrpSpPr>
                  <p:cNvPr id="139" name="Groupe 138"/>
                  <p:cNvGrpSpPr/>
                  <p:nvPr/>
                </p:nvGrpSpPr>
                <p:grpSpPr>
                  <a:xfrm>
                    <a:off x="9735772" y="762854"/>
                    <a:ext cx="378247" cy="215576"/>
                    <a:chOff x="8704831" y="198076"/>
                    <a:chExt cx="378247" cy="215576"/>
                  </a:xfrm>
                </p:grpSpPr>
                <p:sp>
                  <p:nvSpPr>
                    <p:cNvPr id="140" name="Ellipse 139"/>
                    <p:cNvSpPr/>
                    <p:nvPr/>
                  </p:nvSpPr>
                  <p:spPr>
                    <a:xfrm>
                      <a:off x="8704831" y="305652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  <p:sp>
                  <p:nvSpPr>
                    <p:cNvPr id="141" name="Ellipse 140"/>
                    <p:cNvSpPr/>
                    <p:nvPr/>
                  </p:nvSpPr>
                  <p:spPr>
                    <a:xfrm>
                      <a:off x="8975078" y="305652"/>
                      <a:ext cx="108000" cy="108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/>
                    </a:p>
                  </p:txBody>
                </p:sp>
                <p:cxnSp>
                  <p:nvCxnSpPr>
                    <p:cNvPr id="142" name="Connecteur droit 141"/>
                    <p:cNvCxnSpPr/>
                    <p:nvPr/>
                  </p:nvCxnSpPr>
                  <p:spPr>
                    <a:xfrm flipV="1">
                      <a:off x="8769104" y="198076"/>
                      <a:ext cx="286658" cy="143434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37" name="ZoneTexte 136"/>
                <p:cNvSpPr txBox="1"/>
                <p:nvPr/>
              </p:nvSpPr>
              <p:spPr>
                <a:xfrm>
                  <a:off x="9558554" y="-1146630"/>
                  <a:ext cx="8533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err="1" smtClean="0"/>
                    <a:t>relais</a:t>
                  </a:r>
                  <a:r>
                    <a:rPr lang="en-CA" dirty="0" smtClean="0"/>
                    <a:t> 1</a:t>
                  </a:r>
                  <a:endParaRPr lang="fr-CA" dirty="0"/>
                </a:p>
              </p:txBody>
            </p:sp>
          </p:grpSp>
          <p:grpSp>
            <p:nvGrpSpPr>
              <p:cNvPr id="119" name="Groupe 118"/>
              <p:cNvGrpSpPr/>
              <p:nvPr/>
            </p:nvGrpSpPr>
            <p:grpSpPr>
              <a:xfrm>
                <a:off x="4276407" y="5602912"/>
                <a:ext cx="1057835" cy="405152"/>
                <a:chOff x="555812" y="3375566"/>
                <a:chExt cx="1057835" cy="484094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555812" y="3375566"/>
                  <a:ext cx="1057835" cy="484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35" name="ZoneTexte 134"/>
                <p:cNvSpPr txBox="1"/>
                <p:nvPr/>
              </p:nvSpPr>
              <p:spPr>
                <a:xfrm>
                  <a:off x="681109" y="3432947"/>
                  <a:ext cx="89960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muscle </a:t>
                  </a:r>
                  <a:endParaRPr lang="fr-CA" dirty="0"/>
                </a:p>
              </p:txBody>
            </p:sp>
          </p:grpSp>
          <p:grpSp>
            <p:nvGrpSpPr>
              <p:cNvPr id="120" name="Groupe 119"/>
              <p:cNvGrpSpPr/>
              <p:nvPr/>
            </p:nvGrpSpPr>
            <p:grpSpPr>
              <a:xfrm>
                <a:off x="5516598" y="5554490"/>
                <a:ext cx="1381712" cy="655924"/>
                <a:chOff x="260680" y="3470726"/>
                <a:chExt cx="1014955" cy="406935"/>
              </a:xfrm>
            </p:grpSpPr>
            <p:sp>
              <p:nvSpPr>
                <p:cNvPr id="132" name="Rectangle 131"/>
                <p:cNvSpPr/>
                <p:nvPr/>
              </p:nvSpPr>
              <p:spPr>
                <a:xfrm>
                  <a:off x="280720" y="3470726"/>
                  <a:ext cx="938048" cy="363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33" name="ZoneTexte 132"/>
                <p:cNvSpPr txBox="1"/>
                <p:nvPr/>
              </p:nvSpPr>
              <p:spPr>
                <a:xfrm>
                  <a:off x="260680" y="3476677"/>
                  <a:ext cx="1014955" cy="4009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err="1" smtClean="0"/>
                    <a:t>électronique</a:t>
                  </a:r>
                  <a:endParaRPr lang="en-CA" dirty="0" smtClean="0"/>
                </a:p>
                <a:p>
                  <a:r>
                    <a:rPr lang="en-CA" dirty="0" smtClean="0"/>
                    <a:t>    &amp; piles</a:t>
                  </a:r>
                  <a:endParaRPr lang="fr-CA" dirty="0"/>
                </a:p>
              </p:txBody>
            </p:sp>
          </p:grpSp>
          <p:sp>
            <p:nvSpPr>
              <p:cNvPr id="121" name="Rectangle 120"/>
              <p:cNvSpPr/>
              <p:nvPr/>
            </p:nvSpPr>
            <p:spPr>
              <a:xfrm>
                <a:off x="10494597" y="5793181"/>
                <a:ext cx="735101" cy="382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grpSp>
            <p:nvGrpSpPr>
              <p:cNvPr id="122" name="Groupe 121"/>
              <p:cNvGrpSpPr/>
              <p:nvPr/>
            </p:nvGrpSpPr>
            <p:grpSpPr>
              <a:xfrm>
                <a:off x="10158876" y="5600085"/>
                <a:ext cx="893578" cy="406870"/>
                <a:chOff x="9585597" y="4254738"/>
                <a:chExt cx="893578" cy="486147"/>
              </a:xfrm>
            </p:grpSpPr>
            <p:sp>
              <p:nvSpPr>
                <p:cNvPr id="130" name="Rectangle 129"/>
                <p:cNvSpPr/>
                <p:nvPr/>
              </p:nvSpPr>
              <p:spPr>
                <a:xfrm>
                  <a:off x="9664836" y="4286002"/>
                  <a:ext cx="735101" cy="40319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  <p:sp>
              <p:nvSpPr>
                <p:cNvPr id="131" name="ZoneTexte 130"/>
                <p:cNvSpPr txBox="1"/>
                <p:nvPr/>
              </p:nvSpPr>
              <p:spPr>
                <a:xfrm>
                  <a:off x="9585597" y="4254738"/>
                  <a:ext cx="893578" cy="486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b="1" dirty="0" err="1" smtClean="0">
                      <a:solidFill>
                        <a:schemeClr val="bg1"/>
                      </a:solidFill>
                    </a:rPr>
                    <a:t>moteur</a:t>
                  </a:r>
                  <a:endParaRPr lang="fr-CA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3" name="Groupe 122"/>
              <p:cNvGrpSpPr/>
              <p:nvPr/>
            </p:nvGrpSpPr>
            <p:grpSpPr>
              <a:xfrm>
                <a:off x="7053219" y="5067159"/>
                <a:ext cx="1574437" cy="1600694"/>
                <a:chOff x="9127987" y="3864499"/>
                <a:chExt cx="1097843" cy="1163221"/>
              </a:xfrm>
            </p:grpSpPr>
            <p:grpSp>
              <p:nvGrpSpPr>
                <p:cNvPr id="125" name="Groupe 124"/>
                <p:cNvGrpSpPr/>
                <p:nvPr/>
              </p:nvGrpSpPr>
              <p:grpSpPr>
                <a:xfrm>
                  <a:off x="9343836" y="3881752"/>
                  <a:ext cx="859757" cy="896891"/>
                  <a:chOff x="9343836" y="3881752"/>
                  <a:chExt cx="859757" cy="896891"/>
                </a:xfrm>
              </p:grpSpPr>
              <p:cxnSp>
                <p:nvCxnSpPr>
                  <p:cNvPr id="128" name="Connecteur droit avec flèche 127"/>
                  <p:cNvCxnSpPr/>
                  <p:nvPr/>
                </p:nvCxnSpPr>
                <p:spPr>
                  <a:xfrm>
                    <a:off x="9343836" y="4778643"/>
                    <a:ext cx="859757" cy="0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Connecteur droit avec flèche 128"/>
                  <p:cNvCxnSpPr/>
                  <p:nvPr/>
                </p:nvCxnSpPr>
                <p:spPr>
                  <a:xfrm flipV="1">
                    <a:off x="9343836" y="3881752"/>
                    <a:ext cx="0" cy="894822"/>
                  </a:xfrm>
                  <a:prstGeom prst="straightConnector1">
                    <a:avLst/>
                  </a:prstGeom>
                  <a:ln w="15875">
                    <a:solidFill>
                      <a:schemeClr val="tx1"/>
                    </a:solidFill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ZoneTexte 125"/>
                <p:cNvSpPr txBox="1"/>
                <p:nvPr/>
              </p:nvSpPr>
              <p:spPr>
                <a:xfrm rot="16200000">
                  <a:off x="9004887" y="4229621"/>
                  <a:ext cx="503731" cy="2575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dirty="0" smtClean="0"/>
                    <a:t>EMG</a:t>
                  </a:r>
                  <a:endParaRPr lang="fr-CA" dirty="0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9156703" y="3864499"/>
                  <a:ext cx="1069127" cy="11632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124" name="ZoneTexte 123"/>
              <p:cNvSpPr txBox="1"/>
              <p:nvPr/>
            </p:nvSpPr>
            <p:spPr>
              <a:xfrm>
                <a:off x="7546016" y="6322255"/>
                <a:ext cx="769313" cy="309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temps</a:t>
                </a:r>
                <a:endParaRPr lang="fr-CA" dirty="0"/>
              </a:p>
            </p:txBody>
          </p:sp>
        </p:grpSp>
        <p:grpSp>
          <p:nvGrpSpPr>
            <p:cNvPr id="111" name="Groupe 110"/>
            <p:cNvGrpSpPr/>
            <p:nvPr/>
          </p:nvGrpSpPr>
          <p:grpSpPr>
            <a:xfrm>
              <a:off x="6885842" y="6973577"/>
              <a:ext cx="1134716" cy="1260735"/>
              <a:chOff x="9426197" y="3881752"/>
              <a:chExt cx="747408" cy="896891"/>
            </a:xfrm>
            <a:solidFill>
              <a:schemeClr val="bg1"/>
            </a:solidFill>
          </p:grpSpPr>
          <p:cxnSp>
            <p:nvCxnSpPr>
              <p:cNvPr id="113" name="Connecteur droit avec flèche 112"/>
              <p:cNvCxnSpPr/>
              <p:nvPr/>
            </p:nvCxnSpPr>
            <p:spPr>
              <a:xfrm>
                <a:off x="9426197" y="4778643"/>
                <a:ext cx="747408" cy="0"/>
              </a:xfrm>
              <a:prstGeom prst="straightConnector1">
                <a:avLst/>
              </a:prstGeom>
              <a:grpFill/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avec flèche 113"/>
              <p:cNvCxnSpPr/>
              <p:nvPr/>
            </p:nvCxnSpPr>
            <p:spPr>
              <a:xfrm flipV="1">
                <a:off x="9437841" y="3881752"/>
                <a:ext cx="0" cy="894822"/>
              </a:xfrm>
              <a:prstGeom prst="straightConnector1">
                <a:avLst/>
              </a:prstGeom>
              <a:grpFill/>
              <a:ln w="15875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ZoneTexte 111"/>
            <p:cNvSpPr txBox="1"/>
            <p:nvPr/>
          </p:nvSpPr>
          <p:spPr>
            <a:xfrm rot="16200000">
              <a:off x="6420323" y="7487895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EMG</a:t>
              </a:r>
              <a:endParaRPr lang="fr-CA" dirty="0"/>
            </a:p>
          </p:txBody>
        </p:sp>
      </p:grpSp>
      <p:grpSp>
        <p:nvGrpSpPr>
          <p:cNvPr id="154" name="Groupe 153"/>
          <p:cNvGrpSpPr/>
          <p:nvPr/>
        </p:nvGrpSpPr>
        <p:grpSpPr>
          <a:xfrm>
            <a:off x="7585933" y="5691033"/>
            <a:ext cx="982133" cy="391187"/>
            <a:chOff x="7477538" y="6441074"/>
            <a:chExt cx="1069127" cy="467406"/>
          </a:xfrm>
        </p:grpSpPr>
        <p:sp>
          <p:nvSpPr>
            <p:cNvPr id="155" name="Rectangle 154"/>
            <p:cNvSpPr/>
            <p:nvPr/>
          </p:nvSpPr>
          <p:spPr>
            <a:xfrm>
              <a:off x="7477538" y="6504779"/>
              <a:ext cx="1069127" cy="4037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6" name="ZoneTexte 155"/>
            <p:cNvSpPr txBox="1"/>
            <p:nvPr/>
          </p:nvSpPr>
          <p:spPr>
            <a:xfrm>
              <a:off x="7573515" y="6441074"/>
              <a:ext cx="898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err="1" smtClean="0"/>
                <a:t>moyen</a:t>
              </a:r>
              <a:endParaRPr lang="fr-CA" sz="2000" dirty="0"/>
            </a:p>
          </p:txBody>
        </p:sp>
      </p:grpSp>
      <p:grpSp>
        <p:nvGrpSpPr>
          <p:cNvPr id="157" name="Groupe 156"/>
          <p:cNvGrpSpPr/>
          <p:nvPr/>
        </p:nvGrpSpPr>
        <p:grpSpPr>
          <a:xfrm>
            <a:off x="7585933" y="5253025"/>
            <a:ext cx="982133" cy="477506"/>
            <a:chOff x="6821717" y="3746035"/>
            <a:chExt cx="1069127" cy="570546"/>
          </a:xfrm>
        </p:grpSpPr>
        <p:sp>
          <p:nvSpPr>
            <p:cNvPr id="158" name="Rectangle 157"/>
            <p:cNvSpPr/>
            <p:nvPr/>
          </p:nvSpPr>
          <p:spPr>
            <a:xfrm>
              <a:off x="6821717" y="3746035"/>
              <a:ext cx="1069127" cy="57054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9" name="ZoneTexte 158"/>
            <p:cNvSpPr txBox="1"/>
            <p:nvPr/>
          </p:nvSpPr>
          <p:spPr>
            <a:xfrm>
              <a:off x="7040415" y="3830447"/>
              <a:ext cx="568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fort</a:t>
              </a:r>
              <a:endParaRPr lang="fr-CA" sz="2000" dirty="0"/>
            </a:p>
          </p:txBody>
        </p:sp>
      </p:grpSp>
      <p:grpSp>
        <p:nvGrpSpPr>
          <p:cNvPr id="160" name="Groupe 159"/>
          <p:cNvGrpSpPr/>
          <p:nvPr/>
        </p:nvGrpSpPr>
        <p:grpSpPr>
          <a:xfrm>
            <a:off x="7585933" y="6039717"/>
            <a:ext cx="982133" cy="347689"/>
            <a:chOff x="4525312" y="7953301"/>
            <a:chExt cx="1069127" cy="347689"/>
          </a:xfrm>
        </p:grpSpPr>
        <p:sp>
          <p:nvSpPr>
            <p:cNvPr id="161" name="Rectangle 160"/>
            <p:cNvSpPr/>
            <p:nvPr/>
          </p:nvSpPr>
          <p:spPr>
            <a:xfrm>
              <a:off x="4525312" y="8008629"/>
              <a:ext cx="1069127" cy="2923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2" name="ZoneTexte 161"/>
            <p:cNvSpPr txBox="1"/>
            <p:nvPr/>
          </p:nvSpPr>
          <p:spPr>
            <a:xfrm>
              <a:off x="4672127" y="7953301"/>
              <a:ext cx="769570" cy="334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smtClean="0"/>
                <a:t>repos</a:t>
              </a:r>
              <a:endParaRPr lang="fr-CA" sz="2000" dirty="0"/>
            </a:p>
          </p:txBody>
        </p:sp>
      </p:grpSp>
      <p:grpSp>
        <p:nvGrpSpPr>
          <p:cNvPr id="163" name="Groupe 162"/>
          <p:cNvGrpSpPr/>
          <p:nvPr/>
        </p:nvGrpSpPr>
        <p:grpSpPr>
          <a:xfrm>
            <a:off x="7571196" y="5732621"/>
            <a:ext cx="993681" cy="351652"/>
            <a:chOff x="6795270" y="4382414"/>
            <a:chExt cx="1069127" cy="420169"/>
          </a:xfrm>
        </p:grpSpPr>
        <p:sp>
          <p:nvSpPr>
            <p:cNvPr id="164" name="Rectangle 163"/>
            <p:cNvSpPr/>
            <p:nvPr/>
          </p:nvSpPr>
          <p:spPr>
            <a:xfrm>
              <a:off x="6795270" y="4397085"/>
              <a:ext cx="1069127" cy="40549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5" name="ZoneTexte 164"/>
            <p:cNvSpPr txBox="1"/>
            <p:nvPr/>
          </p:nvSpPr>
          <p:spPr>
            <a:xfrm>
              <a:off x="6908375" y="4382414"/>
              <a:ext cx="929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err="1" smtClean="0"/>
                <a:t>relais</a:t>
              </a:r>
              <a:r>
                <a:rPr lang="en-CA" sz="2000" dirty="0" smtClean="0"/>
                <a:t> 2</a:t>
              </a:r>
              <a:endParaRPr lang="fr-CA" sz="2000" dirty="0"/>
            </a:p>
          </p:txBody>
        </p:sp>
      </p:grpSp>
      <p:grpSp>
        <p:nvGrpSpPr>
          <p:cNvPr id="166" name="Groupe 165"/>
          <p:cNvGrpSpPr/>
          <p:nvPr/>
        </p:nvGrpSpPr>
        <p:grpSpPr>
          <a:xfrm>
            <a:off x="7567003" y="5269814"/>
            <a:ext cx="997874" cy="465724"/>
            <a:chOff x="6791237" y="3841346"/>
            <a:chExt cx="1069127" cy="475235"/>
          </a:xfrm>
        </p:grpSpPr>
        <p:sp>
          <p:nvSpPr>
            <p:cNvPr id="167" name="Rectangle 166"/>
            <p:cNvSpPr/>
            <p:nvPr/>
          </p:nvSpPr>
          <p:spPr>
            <a:xfrm>
              <a:off x="6791237" y="3846333"/>
              <a:ext cx="1069127" cy="47024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8" name="ZoneTexte 167"/>
            <p:cNvSpPr txBox="1"/>
            <p:nvPr/>
          </p:nvSpPr>
          <p:spPr>
            <a:xfrm>
              <a:off x="6880261" y="3841346"/>
              <a:ext cx="9298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dirty="0" err="1" smtClean="0"/>
                <a:t>relais</a:t>
              </a:r>
              <a:r>
                <a:rPr lang="en-CA" sz="2000" dirty="0" smtClean="0"/>
                <a:t> 1</a:t>
              </a:r>
              <a:endParaRPr lang="fr-CA" sz="2000" dirty="0"/>
            </a:p>
          </p:txBody>
        </p:sp>
      </p:grpSp>
      <p:grpSp>
        <p:nvGrpSpPr>
          <p:cNvPr id="169" name="Groupe 168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170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Groupe 171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173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5" name="Groupe 174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176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8" name="Groupe 177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179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Groupe 180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182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e 183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185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7" name="Groupe 186"/>
          <p:cNvGrpSpPr/>
          <p:nvPr/>
        </p:nvGrpSpPr>
        <p:grpSpPr>
          <a:xfrm>
            <a:off x="138688" y="1592263"/>
            <a:ext cx="5551293" cy="2890211"/>
            <a:chOff x="245567" y="1407597"/>
            <a:chExt cx="5551293" cy="2890211"/>
          </a:xfrm>
        </p:grpSpPr>
        <p:pic>
          <p:nvPicPr>
            <p:cNvPr id="188" name="Image 18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5567" y="1722696"/>
              <a:ext cx="5551293" cy="2575112"/>
            </a:xfrm>
            <a:prstGeom prst="rect">
              <a:avLst/>
            </a:prstGeom>
          </p:spPr>
        </p:pic>
        <p:sp>
          <p:nvSpPr>
            <p:cNvPr id="189" name="ZoneTexte 188"/>
            <p:cNvSpPr txBox="1"/>
            <p:nvPr/>
          </p:nvSpPr>
          <p:spPr>
            <a:xfrm>
              <a:off x="1163638" y="1407597"/>
              <a:ext cx="256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BRAS RUSSE, IRM, </a:t>
              </a:r>
              <a:r>
                <a:rPr lang="en-CA" dirty="0" smtClean="0"/>
                <a:t>~1965 </a:t>
              </a:r>
              <a:endParaRPr lang="fr-CA" dirty="0"/>
            </a:p>
          </p:txBody>
        </p:sp>
        <p:sp>
          <p:nvSpPr>
            <p:cNvPr id="190" name="ZoneTexte 189"/>
            <p:cNvSpPr txBox="1"/>
            <p:nvPr/>
          </p:nvSpPr>
          <p:spPr>
            <a:xfrm>
              <a:off x="2100263" y="3516511"/>
              <a:ext cx="17132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/>
                <a:t>Fig.2 de R.N. SCOTT </a:t>
              </a:r>
              <a:endParaRPr lang="fr-CA" sz="1400" b="1" dirty="0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2100263" y="3737038"/>
              <a:ext cx="3424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9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Myoelectric control of prostheses and orthoses. </a:t>
              </a:r>
            </a:p>
            <a:p>
              <a:r>
                <a:rPr lang="en-CA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Bulletin of Prosthetics Research, Spring, p.93-114, 1967 </a:t>
              </a:r>
              <a:endParaRPr lang="fr-CA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2" name="Arc 191"/>
          <p:cNvSpPr/>
          <p:nvPr/>
        </p:nvSpPr>
        <p:spPr>
          <a:xfrm rot="8170701" flipH="1">
            <a:off x="4602340" y="2913649"/>
            <a:ext cx="914400" cy="914400"/>
          </a:xfrm>
          <a:prstGeom prst="arc">
            <a:avLst/>
          </a:prstGeom>
          <a:ln w="317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93" name="Groupe 192"/>
          <p:cNvGrpSpPr/>
          <p:nvPr/>
        </p:nvGrpSpPr>
        <p:grpSpPr>
          <a:xfrm>
            <a:off x="542353" y="2531113"/>
            <a:ext cx="3409765" cy="2174251"/>
            <a:chOff x="696732" y="4597420"/>
            <a:chExt cx="3409765" cy="2174251"/>
          </a:xfrm>
        </p:grpSpPr>
        <p:sp>
          <p:nvSpPr>
            <p:cNvPr id="194" name="ZoneTexte 193"/>
            <p:cNvSpPr txBox="1"/>
            <p:nvPr/>
          </p:nvSpPr>
          <p:spPr>
            <a:xfrm>
              <a:off x="2714385" y="4597420"/>
              <a:ext cx="1392112" cy="369332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b="1" dirty="0" err="1" smtClean="0">
                  <a:solidFill>
                    <a:srgbClr val="FFFF00"/>
                  </a:solidFill>
                </a:rPr>
                <a:t>électronique</a:t>
              </a:r>
              <a:endParaRPr lang="fr-CA" b="1" dirty="0">
                <a:solidFill>
                  <a:srgbClr val="FFFF00"/>
                </a:solidFill>
              </a:endParaRPr>
            </a:p>
          </p:txBody>
        </p:sp>
        <p:sp>
          <p:nvSpPr>
            <p:cNvPr id="195" name="ZoneTexte 194"/>
            <p:cNvSpPr txBox="1"/>
            <p:nvPr/>
          </p:nvSpPr>
          <p:spPr>
            <a:xfrm>
              <a:off x="696732" y="6402339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piles</a:t>
              </a:r>
              <a:endParaRPr lang="fr-CA" dirty="0"/>
            </a:p>
          </p:txBody>
        </p:sp>
      </p:grpSp>
      <p:grpSp>
        <p:nvGrpSpPr>
          <p:cNvPr id="196" name="Groupe 195"/>
          <p:cNvGrpSpPr/>
          <p:nvPr/>
        </p:nvGrpSpPr>
        <p:grpSpPr>
          <a:xfrm>
            <a:off x="1485157" y="2397117"/>
            <a:ext cx="2511961" cy="1373252"/>
            <a:chOff x="1496654" y="2344157"/>
            <a:chExt cx="2511961" cy="1373252"/>
          </a:xfrm>
        </p:grpSpPr>
        <p:sp>
          <p:nvSpPr>
            <p:cNvPr id="197" name="Ellipse 196"/>
            <p:cNvSpPr/>
            <p:nvPr/>
          </p:nvSpPr>
          <p:spPr>
            <a:xfrm>
              <a:off x="1989773" y="2574985"/>
              <a:ext cx="466165" cy="340659"/>
            </a:xfrm>
            <a:prstGeom prst="ellipse">
              <a:avLst/>
            </a:prstGeom>
            <a:solidFill>
              <a:srgbClr val="FFFF00">
                <a:alpha val="1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8" name="Ellipse 197"/>
            <p:cNvSpPr/>
            <p:nvPr/>
          </p:nvSpPr>
          <p:spPr>
            <a:xfrm>
              <a:off x="1496654" y="2344157"/>
              <a:ext cx="466165" cy="340659"/>
            </a:xfrm>
            <a:prstGeom prst="ellipse">
              <a:avLst/>
            </a:prstGeom>
            <a:solidFill>
              <a:srgbClr val="FFFF00">
                <a:alpha val="19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2515899" y="3071078"/>
              <a:ext cx="14927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       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paires</a:t>
              </a:r>
              <a:endParaRPr lang="en-C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d’électrodes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0" name="Rectangle 199"/>
          <p:cNvSpPr/>
          <p:nvPr/>
        </p:nvSpPr>
        <p:spPr>
          <a:xfrm>
            <a:off x="5720965" y="1244243"/>
            <a:ext cx="6318635" cy="315630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</p:spTree>
    <p:extLst>
      <p:ext uri="{BB962C8B-B14F-4D97-AF65-F5344CB8AC3E}">
        <p14:creationId xmlns:p14="http://schemas.microsoft.com/office/powerpoint/2010/main" val="194826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59" grpId="0" animBg="1"/>
      <p:bldP spid="60" grpId="0" animBg="1"/>
      <p:bldP spid="61" grpId="0" animBg="1"/>
      <p:bldP spid="62" grpId="0" animBg="1"/>
      <p:bldP spid="106" grpId="0" animBg="1"/>
      <p:bldP spid="107" grpId="0" animBg="1"/>
      <p:bldP spid="108" grpId="0" animBg="1"/>
      <p:bldP spid="192" grpId="0" animBg="1"/>
      <p:bldP spid="2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433029" y="1592263"/>
            <a:ext cx="3057247" cy="1751707"/>
            <a:chOff x="236887" y="811113"/>
            <a:chExt cx="3057247" cy="1751707"/>
          </a:xfrm>
        </p:grpSpPr>
        <p:pic>
          <p:nvPicPr>
            <p:cNvPr id="24580" name="Picture 4" descr="http://geekshizzle.com/wp-content/uploads/2013/07/bebionic3-0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07" y="811113"/>
              <a:ext cx="2077590" cy="137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236887" y="2193488"/>
              <a:ext cx="3057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mouvements </a:t>
              </a:r>
              <a:r>
                <a:rPr lang="en-CA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possibles</a:t>
              </a:r>
              <a:endParaRPr lang="en-CA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515649" y="3393531"/>
            <a:ext cx="4293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ajustement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force de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préhension</a:t>
            </a: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réglage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vitesse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des mouvements</a:t>
            </a:r>
          </a:p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ajustement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seuil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déclenchement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661740" y="1495170"/>
            <a:ext cx="2321433" cy="1798197"/>
            <a:chOff x="260954" y="2596437"/>
            <a:chExt cx="2357122" cy="2058198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954" y="2596437"/>
              <a:ext cx="2357122" cy="1571415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574816" y="4285303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CA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ou</a:t>
              </a:r>
              <a:r>
                <a:rPr lang="en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 muscles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6515649" y="1601252"/>
            <a:ext cx="3630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ON/OFF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PROPORTIONNEL 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6534835" y="2077521"/>
            <a:ext cx="4839786" cy="693030"/>
            <a:chOff x="7150940" y="2391977"/>
            <a:chExt cx="4839786" cy="693030"/>
          </a:xfrm>
        </p:grpSpPr>
        <p:sp>
          <p:nvSpPr>
            <p:cNvPr id="15" name="ZoneTexte 14"/>
            <p:cNvSpPr txBox="1"/>
            <p:nvPr/>
          </p:nvSpPr>
          <p:spPr>
            <a:xfrm>
              <a:off x="7150941" y="2391977"/>
              <a:ext cx="45704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 muscles plus facile et plus de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possibilités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150940" y="2715675"/>
              <a:ext cx="4839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muscle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moins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facile et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moins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possibilités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37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1158771" y="126386"/>
            <a:ext cx="1676076" cy="391123"/>
            <a:chOff x="1415735" y="326158"/>
            <a:chExt cx="4381896" cy="444352"/>
          </a:xfrm>
        </p:grpSpPr>
        <p:sp>
          <p:nvSpPr>
            <p:cNvPr id="55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3146381" y="125826"/>
            <a:ext cx="1676076" cy="391683"/>
            <a:chOff x="1500336" y="213200"/>
            <a:chExt cx="4381897" cy="444988"/>
          </a:xfrm>
        </p:grpSpPr>
        <p:sp>
          <p:nvSpPr>
            <p:cNvPr id="5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5177634" y="126386"/>
            <a:ext cx="1676076" cy="391123"/>
            <a:chOff x="1500336" y="219228"/>
            <a:chExt cx="4381897" cy="444352"/>
          </a:xfrm>
        </p:grpSpPr>
        <p:sp>
          <p:nvSpPr>
            <p:cNvPr id="61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7239403" y="95838"/>
            <a:ext cx="1676077" cy="410886"/>
            <a:chOff x="1694207" y="184523"/>
            <a:chExt cx="4381897" cy="466804"/>
          </a:xfrm>
        </p:grpSpPr>
        <p:sp>
          <p:nvSpPr>
            <p:cNvPr id="64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9152858" y="114836"/>
            <a:ext cx="1676076" cy="397927"/>
            <a:chOff x="1500336" y="206106"/>
            <a:chExt cx="4381897" cy="452082"/>
          </a:xfrm>
        </p:grpSpPr>
        <p:sp>
          <p:nvSpPr>
            <p:cNvPr id="67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1158771" y="1042548"/>
            <a:ext cx="1579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bebionic</a:t>
            </a: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fr-C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30910" y="3393531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logiciel </a:t>
            </a:r>
            <a:r>
              <a:rPr lang="en-CA" b="1" u="sng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bebalance</a:t>
            </a:r>
            <a:r>
              <a:rPr lang="en-CA" b="1" u="sng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A" u="sng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16017" y="3470475"/>
            <a:ext cx="2739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conférence</a:t>
            </a:r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après-midi</a:t>
            </a:r>
          </a:p>
          <a:p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sur </a:t>
            </a:r>
            <a:r>
              <a:rPr lang="en-CA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  <a:r>
              <a:rPr lang="en-CA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1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6542990" y="4847508"/>
            <a:ext cx="4404582" cy="369332"/>
            <a:chOff x="6542990" y="4847508"/>
            <a:chExt cx="4404582" cy="369332"/>
          </a:xfrm>
        </p:grpSpPr>
        <p:sp>
          <p:nvSpPr>
            <p:cNvPr id="6" name="ZoneTexte 5"/>
            <p:cNvSpPr txBox="1"/>
            <p:nvPr/>
          </p:nvSpPr>
          <p:spPr>
            <a:xfrm>
              <a:off x="6542990" y="4847508"/>
              <a:ext cx="3085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err="1" smtClean="0"/>
                <a:t>mouvements</a:t>
              </a:r>
              <a:r>
                <a:rPr lang="en-CA" b="1" dirty="0" smtClean="0"/>
                <a:t> </a:t>
              </a:r>
              <a:r>
                <a:rPr lang="en-CA" b="1" dirty="0" err="1" smtClean="0"/>
                <a:t>pré-programmés</a:t>
              </a:r>
              <a:endParaRPr lang="fr-CA" b="1" dirty="0"/>
            </a:p>
          </p:txBody>
        </p:sp>
        <p:sp>
          <p:nvSpPr>
            <p:cNvPr id="7" name="Flèche droite 6"/>
            <p:cNvSpPr/>
            <p:nvPr/>
          </p:nvSpPr>
          <p:spPr>
            <a:xfrm>
              <a:off x="10235045" y="4910457"/>
              <a:ext cx="712527" cy="287971"/>
            </a:xfrm>
            <a:prstGeom prst="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82571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3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 rot="16200000">
            <a:off x="6834288" y="2626330"/>
            <a:ext cx="1742646" cy="1508188"/>
            <a:chOff x="317350" y="1905148"/>
            <a:chExt cx="2962279" cy="2141229"/>
          </a:xfrm>
        </p:grpSpPr>
        <p:pic>
          <p:nvPicPr>
            <p:cNvPr id="5" name="Picture 2" descr="http://www.liberatingtech.com/new/images/MORPH_in_prosthesis_-__waves_-_websit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7350" y="2532160"/>
              <a:ext cx="2962279" cy="1514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 rot="5400000">
              <a:off x="1818890" y="2104669"/>
              <a:ext cx="1026860" cy="62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RFID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807371" y="1014369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b="1" i="1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Liberating </a:t>
            </a:r>
            <a:r>
              <a:rPr lang="fr-FR" altLang="fr-FR" b="1" i="1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Inc.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53" y="6446622"/>
            <a:ext cx="43510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*MORPH</a:t>
            </a:r>
            <a:r>
              <a:rPr lang="fr-FR" altLang="fr-FR" sz="1000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 </a:t>
            </a:r>
            <a:r>
              <a:rPr lang="fr-FR" altLang="fr-FR" sz="1000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marque de </a:t>
            </a:r>
            <a:r>
              <a:rPr lang="fr-FR" altLang="fr-FR" sz="1000" dirty="0" err="1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commeerce</a:t>
            </a:r>
            <a:r>
              <a:rPr lang="fr-FR" altLang="fr-FR" sz="1000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fr-FR" sz="1000" dirty="0" err="1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</a:t>
            </a:r>
            <a:r>
              <a:rPr lang="fr-FR" altLang="fr-FR" sz="1000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000" dirty="0" err="1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fr-FR" altLang="fr-FR" sz="1000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000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Technologies </a:t>
            </a:r>
            <a:endParaRPr lang="fr-FR" altLang="fr-FR" sz="1000" dirty="0" bmk="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" action="ppaction://hlinkfile"/>
          </p:cNvPr>
          <p:cNvSpPr txBox="1"/>
          <p:nvPr/>
        </p:nvSpPr>
        <p:spPr>
          <a:xfrm>
            <a:off x="8959660" y="607729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6162" y="1531976"/>
            <a:ext cx="7160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*MORPH™: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r>
              <a:rPr 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mode de </a:t>
            </a:r>
            <a:r>
              <a:rPr 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préhension</a:t>
            </a:r>
            <a:endParaRPr lang="en-US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LT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85" y="980657"/>
            <a:ext cx="912086" cy="4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/>
          <p:cNvGrpSpPr/>
          <p:nvPr/>
        </p:nvGrpSpPr>
        <p:grpSpPr>
          <a:xfrm>
            <a:off x="8815439" y="2335506"/>
            <a:ext cx="1899179" cy="1268715"/>
            <a:chOff x="7761937" y="1586831"/>
            <a:chExt cx="1899179" cy="1268715"/>
          </a:xfrm>
        </p:grpSpPr>
        <p:pic>
          <p:nvPicPr>
            <p:cNvPr id="28676" name="Picture 4" descr="étiquette RFI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6612" y="2042826"/>
              <a:ext cx="1714504" cy="812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7761937" y="1586831"/>
              <a:ext cx="1762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étiquette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(“tag”)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811706" y="1548935"/>
            <a:ext cx="3255171" cy="369332"/>
            <a:chOff x="4833563" y="928249"/>
            <a:chExt cx="3255171" cy="369332"/>
          </a:xfrm>
        </p:grpSpPr>
        <p:sp>
          <p:nvSpPr>
            <p:cNvPr id="10" name="Rectangle 9"/>
            <p:cNvSpPr/>
            <p:nvPr/>
          </p:nvSpPr>
          <p:spPr>
            <a:xfrm>
              <a:off x="5092703" y="928249"/>
              <a:ext cx="29960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b="1" dirty="0" smtClean="0" bmk="">
                  <a:solidFill>
                    <a:srgbClr val="0070C0"/>
                  </a:solidFill>
                  <a:latin typeface="Arial" panose="020B0604020202020204" pitchFamily="34" charset="0"/>
                </a:rPr>
                <a:t>mains i-</a:t>
              </a:r>
              <a:r>
                <a:rPr lang="fr-FR" altLang="fr-FR" b="1" dirty="0" err="1" smtClean="0" bmk="">
                  <a:solidFill>
                    <a:srgbClr val="0070C0"/>
                  </a:solidFill>
                  <a:latin typeface="Arial" panose="020B0604020202020204" pitchFamily="34" charset="0"/>
                </a:rPr>
                <a:t>limb</a:t>
              </a:r>
              <a:r>
                <a:rPr lang="fr-FR" altLang="fr-FR" b="1" dirty="0" smtClean="0" bmk="">
                  <a:solidFill>
                    <a:srgbClr val="0070C0"/>
                  </a:solidFill>
                  <a:latin typeface="Arial" panose="020B0604020202020204" pitchFamily="34" charset="0"/>
                </a:rPr>
                <a:t> et </a:t>
              </a:r>
              <a:r>
                <a:rPr lang="fr-FR" altLang="fr-FR" b="1" dirty="0" err="1" smtClean="0" bmk="">
                  <a:solidFill>
                    <a:srgbClr val="0070C0"/>
                  </a:solidFill>
                  <a:latin typeface="Arial" panose="020B0604020202020204" pitchFamily="34" charset="0"/>
                </a:rPr>
                <a:t>bebionic</a:t>
              </a:r>
              <a:endParaRPr lang="fr-FR" altLang="fr-FR" b="1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Flèche droite 3"/>
            <p:cNvSpPr/>
            <p:nvPr/>
          </p:nvSpPr>
          <p:spPr>
            <a:xfrm>
              <a:off x="4833563" y="985709"/>
              <a:ext cx="259141" cy="28096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739058" y="2197007"/>
            <a:ext cx="4997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d’identification par </a:t>
            </a:r>
            <a:r>
              <a:rPr lang="fr-FR" altLang="fr-FR" dirty="0" err="1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radio-fréquence</a:t>
            </a:r>
            <a:r>
              <a:rPr lang="fr-FR" altLang="fr-FR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dirty="0" smtClean="0" bmk="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</a:t>
            </a:r>
            <a:r>
              <a:rPr lang="fr-FR" altLang="fr-FR" i="1" u="sng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fr-FR" altLang="fr-FR" i="1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adio </a:t>
            </a:r>
            <a:r>
              <a:rPr lang="fr-FR" altLang="fr-FR" i="1" u="sng" dirty="0" err="1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altLang="fr-FR" i="1" dirty="0" err="1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requency</a:t>
            </a:r>
            <a:r>
              <a:rPr lang="fr-FR" altLang="fr-FR" i="1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i="1" u="sng" dirty="0" err="1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fr-FR" altLang="fr-FR" i="1" dirty="0" err="1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entification</a:t>
            </a: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fr-FR" altLang="fr-FR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lang="fr-FR" altLang="fr-FR" u="sng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RFID</a:t>
            </a: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altLang="fr-FR" dirty="0" bmk="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0057" y="29208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approchant la </a:t>
            </a:r>
            <a:r>
              <a:rPr lang="fr-FR" altLang="fr-FR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 </a:t>
            </a: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 </a:t>
            </a:r>
            <a:r>
              <a:rPr lang="fr-FR" altLang="fr-FR" dirty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étiquette </a:t>
            </a: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RFID programmée, on active un patron donné d’opération</a:t>
            </a:r>
            <a:endParaRPr lang="fr-FR" altLang="fr-FR" dirty="0" bmk="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5940" y="4319035"/>
            <a:ext cx="5123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 smtClean="0" bmk="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Étiquettes placées à des endroits stratégiques:   </a:t>
            </a:r>
            <a:endParaRPr lang="fr-FR" altLang="fr-FR" dirty="0" bmk="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215" y="4827569"/>
            <a:ext cx="973718" cy="1058056"/>
          </a:xfrm>
          <a:prstGeom prst="rect">
            <a:avLst/>
          </a:prstGeom>
        </p:spPr>
      </p:pic>
      <p:pic>
        <p:nvPicPr>
          <p:cNvPr id="28680" name="Picture 8" descr="http://csimg.webmarchand.com/srv/FR/290088312005/T/340x340/C/FFFFFF/url/souris-razer-deathadd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33" y="4906047"/>
            <a:ext cx="725756" cy="7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Poêle, Cuisinière, Cuisine, Four, Appare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306" y="4766969"/>
            <a:ext cx="682624" cy="10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ccolade fermante 18"/>
          <p:cNvSpPr/>
          <p:nvPr/>
        </p:nvSpPr>
        <p:spPr>
          <a:xfrm rot="16200000">
            <a:off x="8846427" y="2557466"/>
            <a:ext cx="314593" cy="410441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59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1184171" y="126386"/>
            <a:ext cx="1676076" cy="391123"/>
            <a:chOff x="1415735" y="326158"/>
            <a:chExt cx="4381896" cy="444352"/>
          </a:xfrm>
        </p:grpSpPr>
        <p:sp>
          <p:nvSpPr>
            <p:cNvPr id="62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3171781" y="125826"/>
            <a:ext cx="1676076" cy="391683"/>
            <a:chOff x="1500336" y="213200"/>
            <a:chExt cx="4381897" cy="444988"/>
          </a:xfrm>
        </p:grpSpPr>
        <p:sp>
          <p:nvSpPr>
            <p:cNvPr id="65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5203034" y="126386"/>
            <a:ext cx="1676076" cy="391123"/>
            <a:chOff x="1500336" y="219228"/>
            <a:chExt cx="4381897" cy="444352"/>
          </a:xfrm>
        </p:grpSpPr>
        <p:sp>
          <p:nvSpPr>
            <p:cNvPr id="68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e 69"/>
          <p:cNvGrpSpPr/>
          <p:nvPr/>
        </p:nvGrpSpPr>
        <p:grpSpPr>
          <a:xfrm>
            <a:off x="7264803" y="95838"/>
            <a:ext cx="1676077" cy="410886"/>
            <a:chOff x="1694207" y="184523"/>
            <a:chExt cx="4381897" cy="466804"/>
          </a:xfrm>
        </p:grpSpPr>
        <p:sp>
          <p:nvSpPr>
            <p:cNvPr id="71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9178258" y="114836"/>
            <a:ext cx="1676076" cy="397927"/>
            <a:chOff x="1500336" y="206106"/>
            <a:chExt cx="4381897" cy="452082"/>
          </a:xfrm>
        </p:grpSpPr>
        <p:sp>
          <p:nvSpPr>
            <p:cNvPr id="74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57833"/>
              </p:ext>
            </p:extLst>
          </p:nvPr>
        </p:nvGraphicFramePr>
        <p:xfrm>
          <a:off x="8551443" y="4890395"/>
          <a:ext cx="1593311" cy="68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Photo Editor Photo" r:id="rId10" imgW="2590920" imgH="1114560" progId="MSPhotoEd.3">
                  <p:embed/>
                </p:oleObj>
              </mc:Choice>
              <mc:Fallback>
                <p:oleObj name="Photo Editor Photo" r:id="rId10" imgW="2590920" imgH="111456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551443" y="4890395"/>
                        <a:ext cx="1593311" cy="68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94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" grpId="0"/>
      <p:bldP spid="16" grpId="0"/>
      <p:bldP spid="18" grpId="0"/>
      <p:bldP spid="21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390" y="4178298"/>
            <a:ext cx="2288926" cy="1988356"/>
          </a:xfrm>
          <a:prstGeom prst="rect">
            <a:avLst/>
          </a:prstGeom>
        </p:spPr>
      </p:pic>
      <p:grpSp>
        <p:nvGrpSpPr>
          <p:cNvPr id="33" name="Groupe 32"/>
          <p:cNvGrpSpPr/>
          <p:nvPr/>
        </p:nvGrpSpPr>
        <p:grpSpPr>
          <a:xfrm>
            <a:off x="4386169" y="4178298"/>
            <a:ext cx="2202847" cy="2473644"/>
            <a:chOff x="4585361" y="1223056"/>
            <a:chExt cx="3195969" cy="3777733"/>
          </a:xfrm>
        </p:grpSpPr>
        <p:sp>
          <p:nvSpPr>
            <p:cNvPr id="26" name="ZoneTexte 25"/>
            <p:cNvSpPr txBox="1"/>
            <p:nvPr/>
          </p:nvSpPr>
          <p:spPr>
            <a:xfrm>
              <a:off x="4585361" y="4248733"/>
              <a:ext cx="3195969" cy="7520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feedback de la </a:t>
              </a:r>
              <a:r>
                <a:rPr lang="en-CA" sz="13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pression</a:t>
              </a:r>
              <a:endParaRPr lang="en-CA" sz="1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A" sz="1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du toucher par </a:t>
              </a:r>
              <a:r>
                <a:rPr lang="en-CA" sz="13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vibrations</a:t>
              </a:r>
              <a:endParaRPr lang="fr-CA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8475" y="1223056"/>
              <a:ext cx="2954797" cy="3036604"/>
            </a:xfrm>
            <a:prstGeom prst="rect">
              <a:avLst/>
            </a:prstGeom>
          </p:spPr>
        </p:pic>
      </p:grpSp>
      <p:sp>
        <p:nvSpPr>
          <p:cNvPr id="37" name="Ellipse 36"/>
          <p:cNvSpPr/>
          <p:nvPr/>
        </p:nvSpPr>
        <p:spPr>
          <a:xfrm>
            <a:off x="5710736" y="5353072"/>
            <a:ext cx="586609" cy="632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818543" y="1590764"/>
            <a:ext cx="5175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10 mouvements:</a:t>
            </a:r>
          </a:p>
          <a:p>
            <a:pPr marL="985838" indent="355600">
              <a:buFont typeface="Wingdings" panose="05000000000000000000" pitchFamily="2" charset="2"/>
              <a:buChar char="q"/>
            </a:pP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signaux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EMG</a:t>
            </a:r>
          </a:p>
          <a:p>
            <a:pPr marL="985838" indent="355600">
              <a:buFont typeface="Wingdings" panose="05000000000000000000" pitchFamily="2" charset="2"/>
              <a:buChar char="q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détecteurs de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</a:p>
          <a:p>
            <a:pPr marL="985838" indent="355600">
              <a:buFont typeface="Wingdings" panose="05000000000000000000" pitchFamily="2" charset="2"/>
              <a:buChar char="q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senseurs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pneumatiques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85838" indent="355600">
              <a:buFont typeface="Wingdings" panose="05000000000000000000" pitchFamily="2" charset="2"/>
              <a:buChar char="q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capteurs de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pression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sous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pieds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23010" y="795222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APPROCHES DARPA:</a:t>
            </a:r>
            <a:endParaRPr lang="fr-CA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9182" y="791002"/>
            <a:ext cx="3865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Revolutionizing</a:t>
            </a:r>
            <a:r>
              <a:rPr lang="fr-CA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Prosthetics</a:t>
            </a:r>
            <a:r>
              <a:rPr lang="fr-CA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 </a:t>
            </a:r>
            <a:endParaRPr lang="fr-CA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87534" y="3221980"/>
            <a:ext cx="4429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6 modes de préhension </a:t>
            </a:r>
            <a:r>
              <a:rPr lang="fr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pré-programmés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042557" y="1828950"/>
            <a:ext cx="2502399" cy="2074806"/>
            <a:chOff x="803275" y="981075"/>
            <a:chExt cx="2502399" cy="2074806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275" y="981075"/>
              <a:ext cx="2502399" cy="207480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642048" y="981075"/>
              <a:ext cx="8386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DEKA</a:t>
              </a:r>
              <a:endPara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45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184171" y="126386"/>
            <a:ext cx="1676076" cy="391123"/>
            <a:chOff x="1415735" y="326158"/>
            <a:chExt cx="4381896" cy="444352"/>
          </a:xfrm>
        </p:grpSpPr>
        <p:sp>
          <p:nvSpPr>
            <p:cNvPr id="48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171781" y="125826"/>
            <a:ext cx="1676076" cy="391683"/>
            <a:chOff x="1500336" y="213200"/>
            <a:chExt cx="4381897" cy="444988"/>
          </a:xfrm>
        </p:grpSpPr>
        <p:sp>
          <p:nvSpPr>
            <p:cNvPr id="51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5203034" y="126386"/>
            <a:ext cx="1676076" cy="391123"/>
            <a:chOff x="1500336" y="219228"/>
            <a:chExt cx="4381897" cy="444352"/>
          </a:xfrm>
        </p:grpSpPr>
        <p:sp>
          <p:nvSpPr>
            <p:cNvPr id="69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264803" y="95838"/>
            <a:ext cx="1676077" cy="410886"/>
            <a:chOff x="1694207" y="184523"/>
            <a:chExt cx="4381897" cy="466804"/>
          </a:xfrm>
        </p:grpSpPr>
        <p:sp>
          <p:nvSpPr>
            <p:cNvPr id="72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9178258" y="114836"/>
            <a:ext cx="1676076" cy="397927"/>
            <a:chOff x="1500336" y="206106"/>
            <a:chExt cx="4381897" cy="452082"/>
          </a:xfrm>
        </p:grpSpPr>
        <p:sp>
          <p:nvSpPr>
            <p:cNvPr id="75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8986838" y="1341438"/>
            <a:ext cx="1878979" cy="2617940"/>
            <a:chOff x="9659938" y="1514125"/>
            <a:chExt cx="1878979" cy="2617940"/>
          </a:xfrm>
        </p:grpSpPr>
        <p:grpSp>
          <p:nvGrpSpPr>
            <p:cNvPr id="6" name="Groupe 5"/>
            <p:cNvGrpSpPr/>
            <p:nvPr/>
          </p:nvGrpSpPr>
          <p:grpSpPr>
            <a:xfrm>
              <a:off x="10070275" y="1514125"/>
              <a:ext cx="1080655" cy="2310163"/>
              <a:chOff x="10070275" y="1514125"/>
              <a:chExt cx="1080655" cy="2310163"/>
            </a:xfrm>
          </p:grpSpPr>
          <p:graphicFrame>
            <p:nvGraphicFramePr>
              <p:cNvPr id="2" name="Obje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80512749"/>
                  </p:ext>
                </p:extLst>
              </p:nvPr>
            </p:nvGraphicFramePr>
            <p:xfrm>
              <a:off x="10070275" y="1514125"/>
              <a:ext cx="1080655" cy="2310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54" name="Photo Editor Photo" r:id="rId6" imgW="1228680" imgH="2809800" progId="MSPhotoEd.3">
                      <p:embed/>
                    </p:oleObj>
                  </mc:Choice>
                  <mc:Fallback>
                    <p:oleObj name="Photo Editor Photo" r:id="rId6" imgW="1228680" imgH="2809800" progId="MSPhotoEd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10070275" y="1514125"/>
                            <a:ext cx="1080655" cy="2310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" name="Ellipse 4"/>
              <p:cNvSpPr/>
              <p:nvPr/>
            </p:nvSpPr>
            <p:spPr>
              <a:xfrm>
                <a:off x="10260280" y="1710047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  <p:sp>
            <p:nvSpPr>
              <p:cNvPr id="40" name="Ellipse 39"/>
              <p:cNvSpPr/>
              <p:nvPr/>
            </p:nvSpPr>
            <p:spPr>
              <a:xfrm>
                <a:off x="10305802" y="2266208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10861963" y="2489860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10586850" y="3485408"/>
                <a:ext cx="144000" cy="144000"/>
              </a:xfrm>
              <a:prstGeom prst="ellipse">
                <a:avLst/>
              </a:prstGeom>
              <a:solidFill>
                <a:srgbClr val="00B050"/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</p:grpSp>
        <p:sp>
          <p:nvSpPr>
            <p:cNvPr id="43" name="ZoneTexte 42"/>
            <p:cNvSpPr txBox="1"/>
            <p:nvPr/>
          </p:nvSpPr>
          <p:spPr>
            <a:xfrm>
              <a:off x="9659938" y="3824288"/>
              <a:ext cx="1878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/>
                <a:t>   capteurs de </a:t>
              </a:r>
              <a:r>
                <a:rPr lang="en-CA" sz="1400" b="1" dirty="0" err="1" smtClean="0"/>
                <a:t>pression</a:t>
              </a:r>
              <a:r>
                <a:rPr lang="en-CA" sz="1400" b="1" dirty="0" smtClean="0"/>
                <a:t> </a:t>
              </a: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086088" y="4224219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Ajout</a:t>
            </a:r>
            <a:r>
              <a:rPr lang="en-CA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feedback </a:t>
            </a:r>
            <a:r>
              <a:rPr lang="en-CA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sensoriel</a:t>
            </a:r>
            <a:r>
              <a:rPr lang="en-CA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CA" dirty="0">
              <a:solidFill>
                <a:srgbClr val="00B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00156" y="1176315"/>
            <a:ext cx="5019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Multiplier le </a:t>
            </a:r>
            <a:r>
              <a:rPr lang="en-CA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C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signaux</a:t>
            </a:r>
            <a:r>
              <a:rPr lang="en-C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CA" b="1" dirty="0" smtClean="0">
                <a:solidFill>
                  <a:srgbClr val="C00000"/>
                </a:solidFill>
              </a:rPr>
              <a:t>:</a:t>
            </a:r>
            <a:endParaRPr lang="fr-CA" b="1" dirty="0">
              <a:solidFill>
                <a:srgbClr val="C00000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1031773" y="1209844"/>
            <a:ext cx="486569" cy="298643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</p:spTree>
    <p:extLst>
      <p:ext uri="{BB962C8B-B14F-4D97-AF65-F5344CB8AC3E}">
        <p14:creationId xmlns:p14="http://schemas.microsoft.com/office/powerpoint/2010/main" val="13842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29" grpId="0"/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648806" y="1177151"/>
            <a:ext cx="828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Multiplier </a:t>
            </a:r>
            <a:r>
              <a:rPr lang="en-CA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CA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CA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d’actions</a:t>
            </a:r>
            <a:r>
              <a:rPr lang="en-CA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CA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prendre</a:t>
            </a:r>
            <a:r>
              <a:rPr lang="en-CA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l’aide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réseau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neurones:</a:t>
            </a:r>
            <a:endParaRPr lang="fr-CA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3123458" y="2066306"/>
            <a:ext cx="3241716" cy="2630581"/>
            <a:chOff x="3123458" y="2304947"/>
            <a:chExt cx="2971800" cy="2391940"/>
          </a:xfrm>
        </p:grpSpPr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8762697"/>
                </p:ext>
              </p:extLst>
            </p:nvPr>
          </p:nvGraphicFramePr>
          <p:xfrm>
            <a:off x="3123458" y="2304947"/>
            <a:ext cx="2971800" cy="2133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166" name="Photo Editor Photo" r:id="rId3" imgW="2971800" imgH="2133720" progId="MSPhotoEd.3">
                    <p:embed/>
                  </p:oleObj>
                </mc:Choice>
                <mc:Fallback>
                  <p:oleObj name="Photo Editor Photo" r:id="rId3" imgW="2971800" imgH="213372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23458" y="2304947"/>
                          <a:ext cx="2971800" cy="2133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3290651" y="4481443"/>
              <a:ext cx="270939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800" b="1" dirty="0"/>
                <a:t>http://www.texample.net/tikz/examples/neural-network/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28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184171" y="126386"/>
            <a:ext cx="1676076" cy="391123"/>
            <a:chOff x="1415735" y="326158"/>
            <a:chExt cx="4381896" cy="444352"/>
          </a:xfrm>
        </p:grpSpPr>
        <p:sp>
          <p:nvSpPr>
            <p:cNvPr id="46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171781" y="125826"/>
            <a:ext cx="1676076" cy="391683"/>
            <a:chOff x="1500336" y="213200"/>
            <a:chExt cx="4381897" cy="444988"/>
          </a:xfrm>
        </p:grpSpPr>
        <p:sp>
          <p:nvSpPr>
            <p:cNvPr id="49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5203034" y="126386"/>
            <a:ext cx="1676076" cy="391123"/>
            <a:chOff x="1500336" y="219228"/>
            <a:chExt cx="4381897" cy="444352"/>
          </a:xfrm>
        </p:grpSpPr>
        <p:sp>
          <p:nvSpPr>
            <p:cNvPr id="52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7264803" y="95838"/>
            <a:ext cx="1676077" cy="410886"/>
            <a:chOff x="1694207" y="184523"/>
            <a:chExt cx="4381897" cy="466804"/>
          </a:xfrm>
        </p:grpSpPr>
        <p:sp>
          <p:nvSpPr>
            <p:cNvPr id="55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9178258" y="114836"/>
            <a:ext cx="1676076" cy="397927"/>
            <a:chOff x="1500336" y="206106"/>
            <a:chExt cx="4381897" cy="452082"/>
          </a:xfrm>
        </p:grpSpPr>
        <p:sp>
          <p:nvSpPr>
            <p:cNvPr id="5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61952" y="1998663"/>
            <a:ext cx="1759590" cy="2194957"/>
            <a:chOff x="861952" y="1998663"/>
            <a:chExt cx="1759590" cy="2194957"/>
          </a:xfrm>
        </p:grpSpPr>
        <p:grpSp>
          <p:nvGrpSpPr>
            <p:cNvPr id="5" name="Groupe 4"/>
            <p:cNvGrpSpPr/>
            <p:nvPr/>
          </p:nvGrpSpPr>
          <p:grpSpPr>
            <a:xfrm>
              <a:off x="1252538" y="1998663"/>
              <a:ext cx="1369004" cy="2095500"/>
              <a:chOff x="1163638" y="1871663"/>
              <a:chExt cx="1369004" cy="2095500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1163638" y="1871663"/>
                <a:ext cx="1369004" cy="2095500"/>
                <a:chOff x="1288472" y="2247900"/>
                <a:chExt cx="2355682" cy="3152775"/>
              </a:xfrm>
            </p:grpSpPr>
            <p:graphicFrame>
              <p:nvGraphicFramePr>
                <p:cNvPr id="32" name="Obje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787997318"/>
                    </p:ext>
                  </p:extLst>
                </p:nvPr>
              </p:nvGraphicFramePr>
              <p:xfrm>
                <a:off x="1288472" y="2247900"/>
                <a:ext cx="2133600" cy="31527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167" name="Photo Editor Photo" r:id="rId5" imgW="2133720" imgH="3152880" progId="MSPhotoEd.3">
                        <p:embed/>
                      </p:oleObj>
                    </mc:Choice>
                    <mc:Fallback>
                      <p:oleObj name="Photo Editor Photo" r:id="rId5" imgW="2133720" imgH="3152880" progId="MSPhotoEd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288472" y="2247900"/>
                              <a:ext cx="2133600" cy="31527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3" name="Forme libre 32"/>
                <p:cNvSpPr/>
                <p:nvPr/>
              </p:nvSpPr>
              <p:spPr>
                <a:xfrm>
                  <a:off x="3332518" y="4817083"/>
                  <a:ext cx="311636" cy="569261"/>
                </a:xfrm>
                <a:custGeom>
                  <a:avLst/>
                  <a:gdLst>
                    <a:gd name="connsiteX0" fmla="*/ 0 w 289818"/>
                    <a:gd name="connsiteY0" fmla="*/ 0 h 570016"/>
                    <a:gd name="connsiteX1" fmla="*/ 285008 w 289818"/>
                    <a:gd name="connsiteY1" fmla="*/ 344385 h 570016"/>
                    <a:gd name="connsiteX2" fmla="*/ 166254 w 289818"/>
                    <a:gd name="connsiteY2" fmla="*/ 498764 h 570016"/>
                    <a:gd name="connsiteX3" fmla="*/ 0 w 289818"/>
                    <a:gd name="connsiteY3" fmla="*/ 570016 h 570016"/>
                    <a:gd name="connsiteX0" fmla="*/ 0 w 313768"/>
                    <a:gd name="connsiteY0" fmla="*/ 0 h 600496"/>
                    <a:gd name="connsiteX1" fmla="*/ 307868 w 313768"/>
                    <a:gd name="connsiteY1" fmla="*/ 374865 h 600496"/>
                    <a:gd name="connsiteX2" fmla="*/ 189114 w 313768"/>
                    <a:gd name="connsiteY2" fmla="*/ 529244 h 600496"/>
                    <a:gd name="connsiteX3" fmla="*/ 22860 w 313768"/>
                    <a:gd name="connsiteY3" fmla="*/ 600496 h 600496"/>
                    <a:gd name="connsiteX0" fmla="*/ 0 w 313768"/>
                    <a:gd name="connsiteY0" fmla="*/ 0 h 600496"/>
                    <a:gd name="connsiteX1" fmla="*/ 307868 w 313768"/>
                    <a:gd name="connsiteY1" fmla="*/ 374865 h 600496"/>
                    <a:gd name="connsiteX2" fmla="*/ 189114 w 313768"/>
                    <a:gd name="connsiteY2" fmla="*/ 529244 h 600496"/>
                    <a:gd name="connsiteX3" fmla="*/ 22860 w 313768"/>
                    <a:gd name="connsiteY3" fmla="*/ 600496 h 600496"/>
                    <a:gd name="connsiteX0" fmla="*/ 0 w 307879"/>
                    <a:gd name="connsiteY0" fmla="*/ 0 h 600496"/>
                    <a:gd name="connsiteX1" fmla="*/ 307868 w 307879"/>
                    <a:gd name="connsiteY1" fmla="*/ 374865 h 600496"/>
                    <a:gd name="connsiteX2" fmla="*/ 189114 w 307879"/>
                    <a:gd name="connsiteY2" fmla="*/ 529244 h 600496"/>
                    <a:gd name="connsiteX3" fmla="*/ 22860 w 307879"/>
                    <a:gd name="connsiteY3" fmla="*/ 600496 h 600496"/>
                    <a:gd name="connsiteX0" fmla="*/ 0 w 316330"/>
                    <a:gd name="connsiteY0" fmla="*/ 0 h 600496"/>
                    <a:gd name="connsiteX1" fmla="*/ 307868 w 316330"/>
                    <a:gd name="connsiteY1" fmla="*/ 374865 h 600496"/>
                    <a:gd name="connsiteX2" fmla="*/ 211974 w 316330"/>
                    <a:gd name="connsiteY2" fmla="*/ 559724 h 600496"/>
                    <a:gd name="connsiteX3" fmla="*/ 22860 w 316330"/>
                    <a:gd name="connsiteY3" fmla="*/ 600496 h 600496"/>
                    <a:gd name="connsiteX0" fmla="*/ 0 w 308272"/>
                    <a:gd name="connsiteY0" fmla="*/ 0 h 562396"/>
                    <a:gd name="connsiteX1" fmla="*/ 300248 w 308272"/>
                    <a:gd name="connsiteY1" fmla="*/ 336765 h 562396"/>
                    <a:gd name="connsiteX2" fmla="*/ 204354 w 308272"/>
                    <a:gd name="connsiteY2" fmla="*/ 521624 h 562396"/>
                    <a:gd name="connsiteX3" fmla="*/ 15240 w 308272"/>
                    <a:gd name="connsiteY3" fmla="*/ 562396 h 562396"/>
                    <a:gd name="connsiteX0" fmla="*/ 0 w 308023"/>
                    <a:gd name="connsiteY0" fmla="*/ 0 h 570016"/>
                    <a:gd name="connsiteX1" fmla="*/ 300248 w 308023"/>
                    <a:gd name="connsiteY1" fmla="*/ 336765 h 570016"/>
                    <a:gd name="connsiteX2" fmla="*/ 204354 w 308023"/>
                    <a:gd name="connsiteY2" fmla="*/ 521624 h 570016"/>
                    <a:gd name="connsiteX3" fmla="*/ 38100 w 308023"/>
                    <a:gd name="connsiteY3" fmla="*/ 570016 h 570016"/>
                    <a:gd name="connsiteX0" fmla="*/ 0 w 308023"/>
                    <a:gd name="connsiteY0" fmla="*/ 0 h 573960"/>
                    <a:gd name="connsiteX1" fmla="*/ 300248 w 308023"/>
                    <a:gd name="connsiteY1" fmla="*/ 336765 h 573960"/>
                    <a:gd name="connsiteX2" fmla="*/ 204354 w 308023"/>
                    <a:gd name="connsiteY2" fmla="*/ 521624 h 573960"/>
                    <a:gd name="connsiteX3" fmla="*/ 38100 w 308023"/>
                    <a:gd name="connsiteY3" fmla="*/ 570016 h 573960"/>
                    <a:gd name="connsiteX0" fmla="*/ 4763 w 313264"/>
                    <a:gd name="connsiteY0" fmla="*/ 0 h 565426"/>
                    <a:gd name="connsiteX1" fmla="*/ 305011 w 313264"/>
                    <a:gd name="connsiteY1" fmla="*/ 336765 h 565426"/>
                    <a:gd name="connsiteX2" fmla="*/ 209117 w 313264"/>
                    <a:gd name="connsiteY2" fmla="*/ 521624 h 565426"/>
                    <a:gd name="connsiteX3" fmla="*/ 0 w 313264"/>
                    <a:gd name="connsiteY3" fmla="*/ 560491 h 565426"/>
                    <a:gd name="connsiteX0" fmla="*/ 4763 w 313264"/>
                    <a:gd name="connsiteY0" fmla="*/ 0 h 579873"/>
                    <a:gd name="connsiteX1" fmla="*/ 305011 w 313264"/>
                    <a:gd name="connsiteY1" fmla="*/ 336765 h 579873"/>
                    <a:gd name="connsiteX2" fmla="*/ 209117 w 313264"/>
                    <a:gd name="connsiteY2" fmla="*/ 521624 h 579873"/>
                    <a:gd name="connsiteX3" fmla="*/ 0 w 313264"/>
                    <a:gd name="connsiteY3" fmla="*/ 560491 h 579873"/>
                    <a:gd name="connsiteX0" fmla="*/ 4763 w 313264"/>
                    <a:gd name="connsiteY0" fmla="*/ 0 h 573613"/>
                    <a:gd name="connsiteX1" fmla="*/ 305011 w 313264"/>
                    <a:gd name="connsiteY1" fmla="*/ 336765 h 573613"/>
                    <a:gd name="connsiteX2" fmla="*/ 209117 w 313264"/>
                    <a:gd name="connsiteY2" fmla="*/ 521624 h 573613"/>
                    <a:gd name="connsiteX3" fmla="*/ 0 w 313264"/>
                    <a:gd name="connsiteY3" fmla="*/ 560491 h 573613"/>
                    <a:gd name="connsiteX0" fmla="*/ 14288 w 312714"/>
                    <a:gd name="connsiteY0" fmla="*/ 0 h 583138"/>
                    <a:gd name="connsiteX1" fmla="*/ 305011 w 312714"/>
                    <a:gd name="connsiteY1" fmla="*/ 346290 h 583138"/>
                    <a:gd name="connsiteX2" fmla="*/ 209117 w 312714"/>
                    <a:gd name="connsiteY2" fmla="*/ 531149 h 583138"/>
                    <a:gd name="connsiteX3" fmla="*/ 0 w 312714"/>
                    <a:gd name="connsiteY3" fmla="*/ 570016 h 583138"/>
                    <a:gd name="connsiteX0" fmla="*/ 19050 w 312441"/>
                    <a:gd name="connsiteY0" fmla="*/ 0 h 573613"/>
                    <a:gd name="connsiteX1" fmla="*/ 305011 w 312441"/>
                    <a:gd name="connsiteY1" fmla="*/ 336765 h 573613"/>
                    <a:gd name="connsiteX2" fmla="*/ 209117 w 312441"/>
                    <a:gd name="connsiteY2" fmla="*/ 521624 h 573613"/>
                    <a:gd name="connsiteX3" fmla="*/ 0 w 312441"/>
                    <a:gd name="connsiteY3" fmla="*/ 560491 h 573613"/>
                    <a:gd name="connsiteX0" fmla="*/ 33338 w 311636"/>
                    <a:gd name="connsiteY0" fmla="*/ 0 h 559325"/>
                    <a:gd name="connsiteX1" fmla="*/ 305011 w 311636"/>
                    <a:gd name="connsiteY1" fmla="*/ 322477 h 559325"/>
                    <a:gd name="connsiteX2" fmla="*/ 209117 w 311636"/>
                    <a:gd name="connsiteY2" fmla="*/ 507336 h 559325"/>
                    <a:gd name="connsiteX3" fmla="*/ 0 w 311636"/>
                    <a:gd name="connsiteY3" fmla="*/ 546203 h 559325"/>
                    <a:gd name="connsiteX0" fmla="*/ 52388 w 310596"/>
                    <a:gd name="connsiteY0" fmla="*/ 0 h 564087"/>
                    <a:gd name="connsiteX1" fmla="*/ 305011 w 310596"/>
                    <a:gd name="connsiteY1" fmla="*/ 327239 h 564087"/>
                    <a:gd name="connsiteX2" fmla="*/ 209117 w 310596"/>
                    <a:gd name="connsiteY2" fmla="*/ 512098 h 564087"/>
                    <a:gd name="connsiteX3" fmla="*/ 0 w 310596"/>
                    <a:gd name="connsiteY3" fmla="*/ 550965 h 564087"/>
                    <a:gd name="connsiteX0" fmla="*/ 33338 w 311636"/>
                    <a:gd name="connsiteY0" fmla="*/ 0 h 559325"/>
                    <a:gd name="connsiteX1" fmla="*/ 305011 w 311636"/>
                    <a:gd name="connsiteY1" fmla="*/ 322477 h 559325"/>
                    <a:gd name="connsiteX2" fmla="*/ 209117 w 311636"/>
                    <a:gd name="connsiteY2" fmla="*/ 507336 h 559325"/>
                    <a:gd name="connsiteX3" fmla="*/ 0 w 311636"/>
                    <a:gd name="connsiteY3" fmla="*/ 546203 h 559325"/>
                    <a:gd name="connsiteX0" fmla="*/ 33338 w 311636"/>
                    <a:gd name="connsiteY0" fmla="*/ 0 h 559325"/>
                    <a:gd name="connsiteX1" fmla="*/ 305011 w 311636"/>
                    <a:gd name="connsiteY1" fmla="*/ 322477 h 559325"/>
                    <a:gd name="connsiteX2" fmla="*/ 209117 w 311636"/>
                    <a:gd name="connsiteY2" fmla="*/ 507336 h 559325"/>
                    <a:gd name="connsiteX3" fmla="*/ 0 w 311636"/>
                    <a:gd name="connsiteY3" fmla="*/ 546203 h 559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636" h="559325">
                      <a:moveTo>
                        <a:pt x="33338" y="0"/>
                      </a:moveTo>
                      <a:cubicBezTo>
                        <a:pt x="202944" y="123961"/>
                        <a:pt x="275715" y="237921"/>
                        <a:pt x="305011" y="322477"/>
                      </a:cubicBezTo>
                      <a:cubicBezTo>
                        <a:pt x="334307" y="407033"/>
                        <a:pt x="259952" y="470048"/>
                        <a:pt x="209117" y="507336"/>
                      </a:cubicBezTo>
                      <a:cubicBezTo>
                        <a:pt x="158282" y="544624"/>
                        <a:pt x="88904" y="578909"/>
                        <a:pt x="0" y="546203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A"/>
                </a:p>
              </p:txBody>
            </p:sp>
          </p:grpSp>
          <p:sp>
            <p:nvSpPr>
              <p:cNvPr id="4" name="Rectangle 3"/>
              <p:cNvSpPr/>
              <p:nvPr/>
            </p:nvSpPr>
            <p:spPr>
              <a:xfrm flipH="1">
                <a:off x="1163638" y="2603500"/>
                <a:ext cx="72000" cy="17780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  <p:sp>
            <p:nvSpPr>
              <p:cNvPr id="39" name="Rectangle 38"/>
              <p:cNvSpPr/>
              <p:nvPr/>
            </p:nvSpPr>
            <p:spPr>
              <a:xfrm flipH="1">
                <a:off x="1760538" y="2616200"/>
                <a:ext cx="72000" cy="177800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12433527" flipH="1" flipV="1">
                <a:off x="1516056" y="3706366"/>
                <a:ext cx="201600" cy="76017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2433527" flipH="1" flipV="1">
                <a:off x="1901313" y="3258848"/>
                <a:ext cx="190800" cy="81828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baseline="-25000" dirty="0"/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861952" y="2641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1</a:t>
              </a:r>
              <a:endParaRPr lang="fr-CA" b="1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2100263" y="30734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4</a:t>
              </a:r>
              <a:endParaRPr lang="fr-CA" b="1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471552" y="38242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3</a:t>
              </a:r>
              <a:endParaRPr lang="fr-CA" b="1" dirty="0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1879540" y="26289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2</a:t>
              </a:r>
              <a:endParaRPr lang="fr-CA" b="1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855852" y="2260600"/>
            <a:ext cx="301686" cy="1844120"/>
            <a:chOff x="2855852" y="2260600"/>
            <a:chExt cx="301686" cy="1844120"/>
          </a:xfrm>
        </p:grpSpPr>
        <p:sp>
          <p:nvSpPr>
            <p:cNvPr id="45" name="ZoneTexte 44"/>
            <p:cNvSpPr txBox="1"/>
            <p:nvPr/>
          </p:nvSpPr>
          <p:spPr>
            <a:xfrm>
              <a:off x="2855852" y="2260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1</a:t>
              </a:r>
              <a:endParaRPr lang="fr-CA" b="1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2855852" y="27686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2</a:t>
              </a:r>
              <a:endParaRPr lang="fr-CA" b="1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2855852" y="3251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3</a:t>
              </a:r>
              <a:endParaRPr lang="fr-CA" b="1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2855852" y="373538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/>
                <a:t>4</a:t>
              </a:r>
              <a:endParaRPr lang="fr-CA" b="1" dirty="0"/>
            </a:p>
          </p:txBody>
        </p:sp>
      </p:grp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562855"/>
              </p:ext>
            </p:extLst>
          </p:nvPr>
        </p:nvGraphicFramePr>
        <p:xfrm>
          <a:off x="7050088" y="2036763"/>
          <a:ext cx="279082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8" name="Photo Editor Photo" r:id="rId7" imgW="2790720" imgH="2552760" progId="MSPhotoEd.3">
                  <p:embed/>
                </p:oleObj>
              </mc:Choice>
              <mc:Fallback>
                <p:oleObj name="Photo Editor Photo" r:id="rId7" imgW="2790720" imgH="255276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0088" y="2036763"/>
                        <a:ext cx="2790825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Flèche droite 62"/>
          <p:cNvSpPr/>
          <p:nvPr/>
        </p:nvSpPr>
        <p:spPr>
          <a:xfrm>
            <a:off x="1162237" y="1220560"/>
            <a:ext cx="486569" cy="298643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sp>
        <p:nvSpPr>
          <p:cNvPr id="2" name="ZoneTexte 1"/>
          <p:cNvSpPr txBox="1"/>
          <p:nvPr/>
        </p:nvSpPr>
        <p:spPr>
          <a:xfrm>
            <a:off x="1683396" y="5199962"/>
            <a:ext cx="8720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4 sites de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  <a:r>
              <a:rPr lang="en-C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 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= 16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combinaisons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possibles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= 8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identifiables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CA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 flipH="1">
            <a:off x="851095" y="1598609"/>
            <a:ext cx="2467330" cy="3551913"/>
            <a:chOff x="1188002" y="1418434"/>
            <a:chExt cx="4463120" cy="5583436"/>
          </a:xfrm>
        </p:grpSpPr>
        <p:grpSp>
          <p:nvGrpSpPr>
            <p:cNvPr id="11" name="Groupe 17"/>
            <p:cNvGrpSpPr>
              <a:grpSpLocks/>
            </p:cNvGrpSpPr>
            <p:nvPr/>
          </p:nvGrpSpPr>
          <p:grpSpPr bwMode="auto">
            <a:xfrm flipH="1">
              <a:off x="1188002" y="1714698"/>
              <a:ext cx="3725910" cy="4293602"/>
              <a:chOff x="4605117" y="1647714"/>
              <a:chExt cx="1534623" cy="4260991"/>
            </a:xfrm>
          </p:grpSpPr>
          <p:grpSp>
            <p:nvGrpSpPr>
              <p:cNvPr id="12" name="Groupe 11"/>
              <p:cNvGrpSpPr>
                <a:grpSpLocks/>
              </p:cNvGrpSpPr>
              <p:nvPr/>
            </p:nvGrpSpPr>
            <p:grpSpPr bwMode="auto">
              <a:xfrm>
                <a:off x="4605117" y="1647714"/>
                <a:ext cx="1534623" cy="4260991"/>
                <a:chOff x="3245380" y="-1253819"/>
                <a:chExt cx="2260110" cy="6903491"/>
              </a:xfrm>
            </p:grpSpPr>
            <p:grpSp>
              <p:nvGrpSpPr>
                <p:cNvPr id="16" name="Groupe 12"/>
                <p:cNvGrpSpPr>
                  <a:grpSpLocks/>
                </p:cNvGrpSpPr>
                <p:nvPr/>
              </p:nvGrpSpPr>
              <p:grpSpPr bwMode="auto">
                <a:xfrm>
                  <a:off x="3245380" y="-861504"/>
                  <a:ext cx="1739282" cy="6511176"/>
                  <a:chOff x="3245380" y="-861504"/>
                  <a:chExt cx="1739282" cy="6511176"/>
                </a:xfrm>
              </p:grpSpPr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294308" y="-861504"/>
                    <a:ext cx="1690354" cy="65111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" name="ZoneTexte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29487" y="2694557"/>
                    <a:ext cx="301686" cy="12705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fr-CA" sz="4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ZoneTexte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2313" y="3005343"/>
                    <a:ext cx="301686" cy="7519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fr-CA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ZoneTexte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61153" y="2071095"/>
                    <a:ext cx="301686" cy="1063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CA" sz="320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  <a:cs typeface="Arial" pitchFamily="34" charset="0"/>
                      </a:rPr>
                      <a:t>3</a:t>
                    </a:r>
                    <a:endParaRPr lang="fr-CA" sz="3200" i="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ZoneTexte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5380" y="1233751"/>
                    <a:ext cx="301686" cy="1063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fr-CA" sz="32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itchFamily="34" charset="-128"/>
                        <a:cs typeface="Arial" pitchFamily="34" charset="0"/>
                      </a:rPr>
                      <a:t>1</a:t>
                    </a:r>
                    <a:endParaRPr lang="fr-CA" sz="3200" i="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ZoneTexte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0311" y="1357797"/>
                    <a:ext cx="301686" cy="10631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r>
                      <a:rPr lang="en-CA" sz="3200" i="0" dirty="0" smtClean="0"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  <a:cs typeface="Arial" pitchFamily="34" charset="0"/>
                      </a:rPr>
                      <a:t>2</a:t>
                    </a:r>
                    <a:endParaRPr lang="fr-CA" sz="3200" i="0" dirty="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ZoneTexte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5138" y="3412104"/>
                    <a:ext cx="301686" cy="75196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fr-CA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ZoneTexte 13"/>
                <p:cNvSpPr txBox="1">
                  <a:spLocks noChangeArrowheads="1"/>
                </p:cNvSpPr>
                <p:nvPr/>
              </p:nvSpPr>
              <p:spPr bwMode="auto">
                <a:xfrm>
                  <a:off x="4973862" y="-1253819"/>
                  <a:ext cx="531628" cy="8556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500" b="1" i="1" baseline="-25000">
                      <a:solidFill>
                        <a:srgbClr val="00FF00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fr-CA" sz="2400" i="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itchFamily="34" charset="-128"/>
                      <a:cs typeface="Arial" pitchFamily="34" charset="0"/>
                    </a:rPr>
                    <a:t>nerf</a:t>
                  </a:r>
                  <a:endParaRPr lang="fr-CA" sz="2400" i="0" dirty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endParaRPr>
                </a:p>
              </p:txBody>
            </p:sp>
          </p:grpSp>
          <p:sp>
            <p:nvSpPr>
              <p:cNvPr id="13" name="ZoneTexte 18"/>
              <p:cNvSpPr txBox="1">
                <a:spLocks noChangeArrowheads="1"/>
              </p:cNvSpPr>
              <p:nvPr/>
            </p:nvSpPr>
            <p:spPr bwMode="auto">
              <a:xfrm>
                <a:off x="5108715" y="4084742"/>
                <a:ext cx="225425" cy="65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1pPr>
                <a:lvl2pPr marL="742950" indent="-28575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2pPr>
                <a:lvl3pPr marL="11430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3pPr>
                <a:lvl4pPr marL="16002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4pPr>
                <a:lvl5pPr marL="20574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3200" i="0" dirty="0" smtClean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4</a:t>
                </a:r>
                <a:endParaRPr lang="fr-CA" sz="3200" i="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4" name="ZoneTexte 39"/>
              <p:cNvSpPr txBox="1">
                <a:spLocks noChangeArrowheads="1"/>
              </p:cNvSpPr>
              <p:nvPr/>
            </p:nvSpPr>
            <p:spPr bwMode="auto">
              <a:xfrm>
                <a:off x="5307978" y="3808815"/>
                <a:ext cx="225425" cy="65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1pPr>
                <a:lvl2pPr marL="742950" indent="-28575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2pPr>
                <a:lvl3pPr marL="11430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3pPr>
                <a:lvl4pPr marL="16002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4pPr>
                <a:lvl5pPr marL="20574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3200" i="0" dirty="0" smtClean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5</a:t>
                </a:r>
                <a:endParaRPr lang="fr-CA" sz="3200" i="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sp>
            <p:nvSpPr>
              <p:cNvPr id="15" name="ZoneTexte 14"/>
              <p:cNvSpPr txBox="1">
                <a:spLocks noChangeArrowheads="1"/>
              </p:cNvSpPr>
              <p:nvPr/>
            </p:nvSpPr>
            <p:spPr bwMode="auto">
              <a:xfrm>
                <a:off x="5480320" y="3531497"/>
                <a:ext cx="225425" cy="656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1pPr>
                <a:lvl2pPr marL="742950" indent="-28575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2pPr>
                <a:lvl3pPr marL="11430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3pPr>
                <a:lvl4pPr marL="16002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4pPr>
                <a:lvl5pPr marL="2057400" indent="-228600"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500" b="1" i="1" baseline="-25000">
                    <a:solidFill>
                      <a:srgbClr val="00FF00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CA" sz="3200" i="0" dirty="0" smtClean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6</a:t>
                </a:r>
                <a:endParaRPr lang="fr-CA" sz="3200" i="0" dirty="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</p:grpSp>
        <p:sp>
          <p:nvSpPr>
            <p:cNvPr id="8" name="ZoneTexte 23"/>
            <p:cNvSpPr txBox="1">
              <a:spLocks noChangeArrowheads="1"/>
            </p:cNvSpPr>
            <p:nvPr/>
          </p:nvSpPr>
          <p:spPr bwMode="auto">
            <a:xfrm flipH="1">
              <a:off x="4858126" y="2939404"/>
              <a:ext cx="792996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1pPr>
              <a:lvl2pPr marL="742950" indent="-28575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2pPr>
              <a:lvl3pPr marL="1143000" indent="-22860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3pPr>
              <a:lvl4pPr marL="1600200" indent="-22860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4pPr>
              <a:lvl5pPr marL="2057400" indent="-22860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9pPr>
            </a:lstStyle>
            <a:p>
              <a:r>
                <a:rPr lang="en-CA" sz="2800" i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SH</a:t>
              </a:r>
              <a:endParaRPr lang="fr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ZoneTexte 23"/>
            <p:cNvSpPr txBox="1">
              <a:spLocks noChangeArrowheads="1"/>
            </p:cNvSpPr>
            <p:nvPr/>
          </p:nvSpPr>
          <p:spPr bwMode="auto">
            <a:xfrm flipH="1">
              <a:off x="1401563" y="2950089"/>
              <a:ext cx="770913" cy="596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1pPr>
              <a:lvl2pPr marL="742950" indent="-28575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2pPr>
              <a:lvl3pPr marL="1143000" indent="-22860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3pPr>
              <a:lvl4pPr marL="1600200" indent="-22860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4pPr>
              <a:lvl5pPr marL="2057400" indent="-228600"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500" b="1" i="1" baseline="-25000">
                  <a:solidFill>
                    <a:srgbClr val="00FF00"/>
                  </a:solidFill>
                  <a:latin typeface="Times New Roman" pitchFamily="18" charset="0"/>
                </a:defRPr>
              </a:lvl9pPr>
            </a:lstStyle>
            <a:p>
              <a:r>
                <a:rPr lang="en-CA" sz="2800" i="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LH</a:t>
              </a:r>
              <a:endParaRPr lang="fr-C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 flipH="1">
              <a:off x="1787020" y="1418434"/>
              <a:ext cx="3075735" cy="580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CA" b="1" i="0" dirty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SEGAL (1992)</a:t>
              </a:r>
            </a:p>
          </p:txBody>
        </p:sp>
        <p:sp>
          <p:nvSpPr>
            <p:cNvPr id="160" name="Rectangle 29"/>
            <p:cNvSpPr>
              <a:spLocks noChangeArrowheads="1"/>
            </p:cNvSpPr>
            <p:nvPr/>
          </p:nvSpPr>
          <p:spPr bwMode="auto">
            <a:xfrm flipH="1">
              <a:off x="1787020" y="5985869"/>
              <a:ext cx="3075735" cy="101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CA" b="1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face interne </a:t>
              </a:r>
            </a:p>
            <a:p>
              <a:r>
                <a:rPr lang="fr-CA" b="1" i="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itchFamily="34" charset="0"/>
                </a:rPr>
                <a:t>  du biceps</a:t>
              </a:r>
              <a:endParaRPr lang="fr-CA" b="1" i="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3980830" y="1371646"/>
            <a:ext cx="3164882" cy="2318962"/>
            <a:chOff x="2252302" y="1576567"/>
            <a:chExt cx="2574264" cy="1939173"/>
          </a:xfrm>
        </p:grpSpPr>
        <p:grpSp>
          <p:nvGrpSpPr>
            <p:cNvPr id="112" name="Groupe 111"/>
            <p:cNvGrpSpPr/>
            <p:nvPr/>
          </p:nvGrpSpPr>
          <p:grpSpPr>
            <a:xfrm>
              <a:off x="2473292" y="1576567"/>
              <a:ext cx="2077506" cy="1939173"/>
              <a:chOff x="18709835" y="5149211"/>
              <a:chExt cx="3780219" cy="3404965"/>
            </a:xfrm>
          </p:grpSpPr>
          <p:pic>
            <p:nvPicPr>
              <p:cNvPr id="115" name="Picture 68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154750" y="5796955"/>
                <a:ext cx="2938746" cy="2757221"/>
              </a:xfrm>
              <a:prstGeom prst="rect">
                <a:avLst/>
              </a:prstGeom>
            </p:spPr>
          </p:pic>
          <p:sp>
            <p:nvSpPr>
              <p:cNvPr id="116" name="TextBox 688"/>
              <p:cNvSpPr txBox="1"/>
              <p:nvPr/>
            </p:nvSpPr>
            <p:spPr>
              <a:xfrm>
                <a:off x="19855155" y="6339960"/>
                <a:ext cx="693243" cy="49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764021"/>
                <a:r>
                  <a:rPr lang="en-US" sz="1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</a:t>
                </a:r>
                <a:endParaRPr lang="en-CA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xtBox 689"/>
              <p:cNvSpPr txBox="1"/>
              <p:nvPr/>
            </p:nvSpPr>
            <p:spPr>
              <a:xfrm>
                <a:off x="20653468" y="6290226"/>
                <a:ext cx="676634" cy="497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3764021"/>
                <a:r>
                  <a:rPr lang="en-US" sz="16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LH</a:t>
                </a:r>
                <a:endParaRPr lang="en-CA" sz="16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8" name="Groupe 117"/>
              <p:cNvGrpSpPr/>
              <p:nvPr/>
            </p:nvGrpSpPr>
            <p:grpSpPr>
              <a:xfrm>
                <a:off x="19154750" y="5724947"/>
                <a:ext cx="2736304" cy="858699"/>
                <a:chOff x="23272535" y="5030586"/>
                <a:chExt cx="2886671" cy="858699"/>
              </a:xfrm>
            </p:grpSpPr>
            <p:sp>
              <p:nvSpPr>
                <p:cNvPr id="123" name="Flowchart: Magnetic Disk 690"/>
                <p:cNvSpPr/>
                <p:nvPr/>
              </p:nvSpPr>
              <p:spPr>
                <a:xfrm>
                  <a:off x="24693542" y="5030586"/>
                  <a:ext cx="168756" cy="13987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Flowchart: Magnetic Disk 691"/>
                <p:cNvSpPr/>
                <p:nvPr/>
              </p:nvSpPr>
              <p:spPr>
                <a:xfrm rot="568323">
                  <a:off x="25047112" y="5043902"/>
                  <a:ext cx="168756" cy="13987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5" name="Flowchart: Magnetic Disk 692"/>
                <p:cNvSpPr/>
                <p:nvPr/>
              </p:nvSpPr>
              <p:spPr>
                <a:xfrm>
                  <a:off x="23480590" y="5438929"/>
                  <a:ext cx="168756" cy="139877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6" name="Flowchart: Magnetic Disk 693"/>
                <p:cNvSpPr/>
                <p:nvPr/>
              </p:nvSpPr>
              <p:spPr>
                <a:xfrm>
                  <a:off x="24383728" y="5062907"/>
                  <a:ext cx="168756" cy="139877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7" name="Flowchart: Magnetic Disk 694"/>
                <p:cNvSpPr/>
                <p:nvPr/>
              </p:nvSpPr>
              <p:spPr>
                <a:xfrm>
                  <a:off x="24061341" y="5176139"/>
                  <a:ext cx="169194" cy="138478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Flowchart: Magnetic Disk 695"/>
                <p:cNvSpPr/>
                <p:nvPr/>
              </p:nvSpPr>
              <p:spPr>
                <a:xfrm>
                  <a:off x="23804661" y="5284917"/>
                  <a:ext cx="168756" cy="139877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Flowchart: Magnetic Disk 696"/>
                <p:cNvSpPr/>
                <p:nvPr/>
              </p:nvSpPr>
              <p:spPr>
                <a:xfrm>
                  <a:off x="23272535" y="5703183"/>
                  <a:ext cx="169194" cy="138478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Flowchart: Magnetic Disk 678"/>
                <p:cNvSpPr/>
                <p:nvPr/>
              </p:nvSpPr>
              <p:spPr>
                <a:xfrm rot="1155938">
                  <a:off x="25414285" y="5110802"/>
                  <a:ext cx="168756" cy="139876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Flowchart: Magnetic Disk 679"/>
                <p:cNvSpPr/>
                <p:nvPr/>
              </p:nvSpPr>
              <p:spPr>
                <a:xfrm rot="2583626">
                  <a:off x="25714406" y="5334087"/>
                  <a:ext cx="168756" cy="139876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Flowchart: Magnetic Disk 680"/>
                <p:cNvSpPr/>
                <p:nvPr/>
              </p:nvSpPr>
              <p:spPr>
                <a:xfrm rot="2538112">
                  <a:off x="25985887" y="5595832"/>
                  <a:ext cx="168756" cy="139876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Flowchart: Magnetic Disk 667"/>
                <p:cNvSpPr/>
                <p:nvPr/>
              </p:nvSpPr>
              <p:spPr>
                <a:xfrm>
                  <a:off x="23370754" y="5750807"/>
                  <a:ext cx="169194" cy="138478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Flowchart: Magnetic Disk 668"/>
                <p:cNvSpPr/>
                <p:nvPr/>
              </p:nvSpPr>
              <p:spPr>
                <a:xfrm>
                  <a:off x="24447862" y="5103636"/>
                  <a:ext cx="168755" cy="139877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Flowchart: Magnetic Disk 669"/>
                <p:cNvSpPr/>
                <p:nvPr/>
              </p:nvSpPr>
              <p:spPr>
                <a:xfrm>
                  <a:off x="24136147" y="5206738"/>
                  <a:ext cx="168755" cy="139877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Flowchart: Magnetic Disk 670"/>
                <p:cNvSpPr/>
                <p:nvPr/>
              </p:nvSpPr>
              <p:spPr>
                <a:xfrm>
                  <a:off x="23907740" y="5364520"/>
                  <a:ext cx="168755" cy="139877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Flowchart: Magnetic Disk 671"/>
                <p:cNvSpPr/>
                <p:nvPr/>
              </p:nvSpPr>
              <p:spPr>
                <a:xfrm>
                  <a:off x="23589339" y="5536585"/>
                  <a:ext cx="169194" cy="138478"/>
                </a:xfrm>
                <a:prstGeom prst="flowChartMagneticDisk">
                  <a:avLst/>
                </a:prstGeom>
                <a:solidFill>
                  <a:srgbClr val="FF0000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Flowchart: Magnetic Disk 672"/>
                <p:cNvSpPr/>
                <p:nvPr/>
              </p:nvSpPr>
              <p:spPr>
                <a:xfrm>
                  <a:off x="24761396" y="5095368"/>
                  <a:ext cx="168755" cy="13987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9" name="Flowchart: Magnetic Disk 673"/>
                <p:cNvSpPr/>
                <p:nvPr/>
              </p:nvSpPr>
              <p:spPr>
                <a:xfrm rot="568323">
                  <a:off x="25101822" y="5117791"/>
                  <a:ext cx="168755" cy="13987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0" name="Flowchart: Magnetic Disk 674"/>
                <p:cNvSpPr/>
                <p:nvPr/>
              </p:nvSpPr>
              <p:spPr>
                <a:xfrm rot="1326495">
                  <a:off x="25453666" y="5196425"/>
                  <a:ext cx="168755" cy="13987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Flowchart: Magnetic Disk 675"/>
                <p:cNvSpPr/>
                <p:nvPr/>
              </p:nvSpPr>
              <p:spPr>
                <a:xfrm rot="2583626">
                  <a:off x="25732591" y="5420854"/>
                  <a:ext cx="168755" cy="139877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2" name="Flowchart: Magnetic Disk 676"/>
                <p:cNvSpPr/>
                <p:nvPr/>
              </p:nvSpPr>
              <p:spPr>
                <a:xfrm rot="2740812">
                  <a:off x="26004695" y="5646583"/>
                  <a:ext cx="138119" cy="170902"/>
                </a:xfrm>
                <a:prstGeom prst="flowChartMagneticDisk">
                  <a:avLst/>
                </a:prstGeom>
                <a:solidFill>
                  <a:schemeClr val="accent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764021"/>
                  <a:endParaRPr lang="en-CA" sz="7400">
                    <a:solidFill>
                      <a:srgbClr val="2717F9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9" name="ZoneTexte 118"/>
              <p:cNvSpPr txBox="1"/>
              <p:nvPr/>
            </p:nvSpPr>
            <p:spPr>
              <a:xfrm>
                <a:off x="18709835" y="5979278"/>
                <a:ext cx="484464" cy="58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fr-C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ZoneTexte 119"/>
              <p:cNvSpPr txBox="1"/>
              <p:nvPr/>
            </p:nvSpPr>
            <p:spPr>
              <a:xfrm>
                <a:off x="20020303" y="5149211"/>
                <a:ext cx="484464" cy="58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fr-C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ZoneTexte 120"/>
              <p:cNvSpPr txBox="1"/>
              <p:nvPr/>
            </p:nvSpPr>
            <p:spPr>
              <a:xfrm>
                <a:off x="20368025" y="5149450"/>
                <a:ext cx="484464" cy="58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fr-CA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ZoneTexte 121"/>
              <p:cNvSpPr txBox="1"/>
              <p:nvPr/>
            </p:nvSpPr>
            <p:spPr>
              <a:xfrm>
                <a:off x="21794440" y="5979278"/>
                <a:ext cx="695614" cy="587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  <a:endParaRPr lang="fr-CA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3" name="ZoneTexte 112"/>
            <p:cNvSpPr txBox="1"/>
            <p:nvPr/>
          </p:nvSpPr>
          <p:spPr>
            <a:xfrm>
              <a:off x="2252302" y="2656093"/>
              <a:ext cx="546577" cy="23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err="1" smtClean="0">
                  <a:latin typeface="Arial" pitchFamily="34" charset="0"/>
                  <a:cs typeface="Arial" pitchFamily="34" charset="0"/>
                </a:rPr>
                <a:t>médial</a:t>
              </a:r>
              <a:endParaRPr lang="fr-CA" sz="12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4308674" y="2635889"/>
              <a:ext cx="517892" cy="2316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b="1" dirty="0" err="1" smtClean="0">
                  <a:latin typeface="Arial" pitchFamily="34" charset="0"/>
                  <a:cs typeface="Arial" pitchFamily="34" charset="0"/>
                </a:rPr>
                <a:t>latéral</a:t>
              </a:r>
              <a:endParaRPr lang="fr-CA" sz="12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7527190" y="1461369"/>
            <a:ext cx="4485794" cy="1626467"/>
            <a:chOff x="7524782" y="1508125"/>
            <a:chExt cx="4485794" cy="1626467"/>
          </a:xfrm>
        </p:grpSpPr>
        <p:grpSp>
          <p:nvGrpSpPr>
            <p:cNvPr id="143" name="Groupe 142"/>
            <p:cNvGrpSpPr/>
            <p:nvPr/>
          </p:nvGrpSpPr>
          <p:grpSpPr>
            <a:xfrm>
              <a:off x="7524782" y="1508125"/>
              <a:ext cx="1752536" cy="1626467"/>
              <a:chOff x="4878388" y="1609351"/>
              <a:chExt cx="2031763" cy="1826315"/>
            </a:xfrm>
          </p:grpSpPr>
          <p:graphicFrame>
            <p:nvGraphicFramePr>
              <p:cNvPr id="144" name="Objet 1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71561862"/>
                  </p:ext>
                </p:extLst>
              </p:nvPr>
            </p:nvGraphicFramePr>
            <p:xfrm>
              <a:off x="4972093" y="1609351"/>
              <a:ext cx="1762812" cy="10218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003" name="Photo Editor Photo" r:id="rId5" imgW="2809800" imgH="1628640" progId="MSPhotoEd.3">
                      <p:embed/>
                    </p:oleObj>
                  </mc:Choice>
                  <mc:Fallback>
                    <p:oleObj name="Photo Editor Photo" r:id="rId5" imgW="2809800" imgH="1628640" progId="MSPhotoEd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4972093" y="1609351"/>
                            <a:ext cx="1762812" cy="102183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45" name="Groupe 5"/>
              <p:cNvGrpSpPr>
                <a:grpSpLocks/>
              </p:cNvGrpSpPr>
              <p:nvPr/>
            </p:nvGrpSpPr>
            <p:grpSpPr bwMode="auto">
              <a:xfrm>
                <a:off x="4878388" y="2657149"/>
                <a:ext cx="2031763" cy="778517"/>
                <a:chOff x="5000885" y="4555786"/>
                <a:chExt cx="1932777" cy="930777"/>
              </a:xfrm>
            </p:grpSpPr>
            <p:grpSp>
              <p:nvGrpSpPr>
                <p:cNvPr id="146" name="Groupe 2"/>
                <p:cNvGrpSpPr>
                  <a:grpSpLocks/>
                </p:cNvGrpSpPr>
                <p:nvPr/>
              </p:nvGrpSpPr>
              <p:grpSpPr bwMode="auto">
                <a:xfrm>
                  <a:off x="5000885" y="4555788"/>
                  <a:ext cx="764130" cy="880411"/>
                  <a:chOff x="5000885" y="4555788"/>
                  <a:chExt cx="764130" cy="880411"/>
                </a:xfrm>
              </p:grpSpPr>
              <p:sp>
                <p:nvSpPr>
                  <p:cNvPr id="153" name="ZoneTexte 7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00885" y="4555788"/>
                    <a:ext cx="764130" cy="4545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en-CA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Pronation</a:t>
                    </a:r>
                  </a:p>
                  <a:p>
                    <a:pPr algn="ctr"/>
                    <a:r>
                      <a:rPr lang="en-CA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 (P)</a:t>
                    </a:r>
                    <a:endParaRPr lang="fr-CA" sz="1200" i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54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164245" y="4986283"/>
                    <a:ext cx="485907" cy="4499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147" name="Groupe 3"/>
                <p:cNvGrpSpPr>
                  <a:grpSpLocks/>
                </p:cNvGrpSpPr>
                <p:nvPr/>
              </p:nvGrpSpPr>
              <p:grpSpPr bwMode="auto">
                <a:xfrm>
                  <a:off x="5643030" y="4555786"/>
                  <a:ext cx="624937" cy="930777"/>
                  <a:chOff x="5643030" y="4555786"/>
                  <a:chExt cx="624937" cy="930777"/>
                </a:xfrm>
              </p:grpSpPr>
              <p:sp>
                <p:nvSpPr>
                  <p:cNvPr id="151" name="ZoneTexte 7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43030" y="4555786"/>
                    <a:ext cx="624937" cy="4545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r>
                      <a:rPr lang="en-CA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Neutral</a:t>
                    </a:r>
                  </a:p>
                  <a:p>
                    <a:r>
                      <a:rPr lang="en-CA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    (N)</a:t>
                    </a:r>
                    <a:endParaRPr lang="fr-CA" sz="1200" i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52" name="Picture 69"/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784476" y="5016439"/>
                    <a:ext cx="326369" cy="4701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grpSp>
              <p:nvGrpSpPr>
                <p:cNvPr id="148" name="Groupe 4"/>
                <p:cNvGrpSpPr>
                  <a:grpSpLocks/>
                </p:cNvGrpSpPr>
                <p:nvPr/>
              </p:nvGrpSpPr>
              <p:grpSpPr bwMode="auto">
                <a:xfrm>
                  <a:off x="6065936" y="4571625"/>
                  <a:ext cx="867726" cy="914936"/>
                  <a:chOff x="6065936" y="4571625"/>
                  <a:chExt cx="867726" cy="914936"/>
                </a:xfrm>
              </p:grpSpPr>
              <p:sp>
                <p:nvSpPr>
                  <p:cNvPr id="149" name="ZoneTexte 7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65936" y="4571625"/>
                    <a:ext cx="867726" cy="4545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500" b="1" i="1" baseline="-25000">
                        <a:solidFill>
                          <a:srgbClr val="00FF00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/>
                    <a:r>
                      <a:rPr lang="en-CA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Supination</a:t>
                    </a:r>
                  </a:p>
                  <a:p>
                    <a:pPr algn="ctr"/>
                    <a:r>
                      <a:rPr lang="en-CA" sz="120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(S)</a:t>
                    </a:r>
                    <a:endParaRPr lang="fr-CA" sz="1200" i="0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50" name="Picture 68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 flipV="1">
                    <a:off x="6248288" y="5074693"/>
                    <a:ext cx="530493" cy="4118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</p:grpSp>
        <p:sp>
          <p:nvSpPr>
            <p:cNvPr id="155" name="ZoneTexte 154"/>
            <p:cNvSpPr txBox="1"/>
            <p:nvPr/>
          </p:nvSpPr>
          <p:spPr>
            <a:xfrm>
              <a:off x="9261105" y="1747701"/>
              <a:ext cx="27494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sujets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normaux</a:t>
              </a:r>
              <a:endParaRPr lang="en-C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(3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personnes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amputées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6" name="Groupe 155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157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Groupe 161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163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e 164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166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Groupe 167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169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Groupe 170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172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190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9" name="ZoneTexte 158"/>
          <p:cNvSpPr txBox="1"/>
          <p:nvPr/>
        </p:nvSpPr>
        <p:spPr>
          <a:xfrm>
            <a:off x="1690434" y="784320"/>
            <a:ext cx="8708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Multiplier le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signaux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u="sng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provenant</a:t>
            </a:r>
            <a:r>
              <a:rPr lang="en-CA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muscle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(nous): </a:t>
            </a:r>
            <a:endParaRPr lang="fr-CA" b="1" dirty="0"/>
          </a:p>
        </p:txBody>
      </p:sp>
      <p:grpSp>
        <p:nvGrpSpPr>
          <p:cNvPr id="28" name="Groupe 27"/>
          <p:cNvGrpSpPr/>
          <p:nvPr/>
        </p:nvGrpSpPr>
        <p:grpSpPr>
          <a:xfrm>
            <a:off x="7659647" y="3651396"/>
            <a:ext cx="3415293" cy="2585892"/>
            <a:chOff x="3748659" y="3963015"/>
            <a:chExt cx="3415293" cy="2585892"/>
          </a:xfrm>
        </p:grpSpPr>
        <p:grpSp>
          <p:nvGrpSpPr>
            <p:cNvPr id="97" name="Groupe 96"/>
            <p:cNvGrpSpPr/>
            <p:nvPr/>
          </p:nvGrpSpPr>
          <p:grpSpPr>
            <a:xfrm>
              <a:off x="3748659" y="3963015"/>
              <a:ext cx="3059482" cy="2585892"/>
              <a:chOff x="3593649" y="3559638"/>
              <a:chExt cx="3296138" cy="2831335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3593649" y="3559638"/>
                <a:ext cx="3296138" cy="2831335"/>
                <a:chOff x="3593649" y="3559638"/>
                <a:chExt cx="3296138" cy="2831335"/>
              </a:xfrm>
            </p:grpSpPr>
            <p:grpSp>
              <p:nvGrpSpPr>
                <p:cNvPr id="26" name="Groupe 25"/>
                <p:cNvGrpSpPr/>
                <p:nvPr/>
              </p:nvGrpSpPr>
              <p:grpSpPr>
                <a:xfrm>
                  <a:off x="3593649" y="3559638"/>
                  <a:ext cx="3296138" cy="2831335"/>
                  <a:chOff x="4167174" y="3646045"/>
                  <a:chExt cx="2792040" cy="2285732"/>
                </a:xfrm>
              </p:grpSpPr>
              <p:grpSp>
                <p:nvGrpSpPr>
                  <p:cNvPr id="295" name="Groupe 294"/>
                  <p:cNvGrpSpPr/>
                  <p:nvPr/>
                </p:nvGrpSpPr>
                <p:grpSpPr>
                  <a:xfrm>
                    <a:off x="4167174" y="4027948"/>
                    <a:ext cx="2792040" cy="1903829"/>
                    <a:chOff x="7331400" y="1592750"/>
                    <a:chExt cx="2792040" cy="1903829"/>
                  </a:xfrm>
                </p:grpSpPr>
                <p:grpSp>
                  <p:nvGrpSpPr>
                    <p:cNvPr id="296" name="Groupe 295"/>
                    <p:cNvGrpSpPr/>
                    <p:nvPr/>
                  </p:nvGrpSpPr>
                  <p:grpSpPr>
                    <a:xfrm>
                      <a:off x="7331400" y="1592750"/>
                      <a:ext cx="2792040" cy="1349499"/>
                      <a:chOff x="6761858" y="1850792"/>
                      <a:chExt cx="2240103" cy="1263692"/>
                    </a:xfrm>
                  </p:grpSpPr>
                  <p:sp>
                    <p:nvSpPr>
                      <p:cNvPr id="298" name="Line 1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966697" y="2972664"/>
                        <a:ext cx="1348831" cy="112467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9" name="Rectangle 1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61858" y="2865407"/>
                        <a:ext cx="128552" cy="15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cs typeface="Arial" panose="020B0604020202020204" pitchFamily="34" charset="0"/>
                          </a:rPr>
                          <a:t>88</a:t>
                        </a:r>
                      </a:p>
                    </p:txBody>
                  </p:sp>
                  <p:sp>
                    <p:nvSpPr>
                      <p:cNvPr id="300" name="Line 182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6976951" y="2560500"/>
                        <a:ext cx="1329315" cy="535941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1" name="Rectangle 18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2870" y="2430628"/>
                        <a:ext cx="128552" cy="15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cs typeface="Arial" panose="020B0604020202020204" pitchFamily="34" charset="0"/>
                          </a:rPr>
                          <a:t>94</a:t>
                        </a:r>
                      </a:p>
                    </p:txBody>
                  </p:sp>
                  <p:sp>
                    <p:nvSpPr>
                      <p:cNvPr id="302" name="Line 18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7402535" y="2309853"/>
                        <a:ext cx="903731" cy="796477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3" name="Rectangle 1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255006" y="2126519"/>
                        <a:ext cx="128552" cy="15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cs typeface="Arial" panose="020B0604020202020204" pitchFamily="34" charset="0"/>
                          </a:rPr>
                          <a:t>71</a:t>
                        </a:r>
                      </a:p>
                    </p:txBody>
                  </p:sp>
                  <p:sp>
                    <p:nvSpPr>
                      <p:cNvPr id="304" name="Line 19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7818517" y="2262363"/>
                        <a:ext cx="487748" cy="852121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5" name="Rectangle 1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94514" y="2065205"/>
                        <a:ext cx="128552" cy="15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cs typeface="Arial" panose="020B0604020202020204" pitchFamily="34" charset="0"/>
                          </a:rPr>
                          <a:t>49</a:t>
                        </a:r>
                      </a:p>
                    </p:txBody>
                  </p:sp>
                  <p:sp>
                    <p:nvSpPr>
                      <p:cNvPr id="306" name="Line 194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087308" y="2046015"/>
                        <a:ext cx="213281" cy="1050425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7" name="Rectangle 1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018905" y="1850792"/>
                        <a:ext cx="128552" cy="15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cs typeface="Arial" panose="020B0604020202020204" pitchFamily="34" charset="0"/>
                          </a:rPr>
                          <a:t>60</a:t>
                        </a:r>
                      </a:p>
                    </p:txBody>
                  </p:sp>
                  <p:sp>
                    <p:nvSpPr>
                      <p:cNvPr id="308" name="Line 19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13390" y="2286107"/>
                        <a:ext cx="77908" cy="799023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9" name="Rectangle 2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83691" y="2078919"/>
                        <a:ext cx="138495" cy="16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cs typeface="Arial" panose="020B0604020202020204" pitchFamily="34" charset="0"/>
                          </a:rPr>
                          <a:t>37</a:t>
                        </a:r>
                      </a:p>
                    </p:txBody>
                  </p:sp>
                  <p:sp>
                    <p:nvSpPr>
                      <p:cNvPr id="310" name="Line 20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22194" y="2346790"/>
                        <a:ext cx="334693" cy="759539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1" name="Rectangle 20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99987" y="2157116"/>
                        <a:ext cx="138495" cy="16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cs typeface="Arial" panose="020B0604020202020204" pitchFamily="34" charset="0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312" name="Line 20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26889" y="2634374"/>
                        <a:ext cx="403595" cy="462065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3" name="Rectangle 2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786356" y="2473972"/>
                        <a:ext cx="138495" cy="16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cs typeface="Arial" panose="020B0604020202020204" pitchFamily="34" charset="0"/>
                          </a:rPr>
                          <a:t>23</a:t>
                        </a:r>
                      </a:p>
                    </p:txBody>
                  </p:sp>
                  <p:sp>
                    <p:nvSpPr>
                      <p:cNvPr id="314" name="Line 2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15528" y="2826976"/>
                        <a:ext cx="488552" cy="269462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5" name="Rectangle 2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55480" y="2710645"/>
                        <a:ext cx="138495" cy="16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cs typeface="Arial" panose="020B0604020202020204" pitchFamily="34" charset="0"/>
                          </a:rPr>
                          <a:t>19</a:t>
                        </a:r>
                      </a:p>
                    </p:txBody>
                  </p:sp>
                  <p:sp>
                    <p:nvSpPr>
                      <p:cNvPr id="316" name="Line 21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306266" y="3016941"/>
                        <a:ext cx="510615" cy="79497"/>
                      </a:xfrm>
                      <a:prstGeom prst="line">
                        <a:avLst/>
                      </a:prstGeom>
                      <a:noFill/>
                      <a:ln w="22225">
                        <a:solidFill>
                          <a:srgbClr val="0070C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CA" baseline="-250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17" name="Rectangle 2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63466" y="2924616"/>
                        <a:ext cx="138495" cy="16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none" lIns="0" tIns="0" rIns="0" bIns="0" numCol="1" anchor="t" anchorCtr="0" compatLnSpc="1">
                        <a:prstTxWarp prst="textNoShape">
                          <a:avLst/>
                        </a:prstTxWarp>
                        <a:spAutoFit/>
                      </a:bodyPr>
                      <a:lstStyle>
                        <a:lvl1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0" fontAlgn="base" latinLnBrk="0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fr-FR" sz="2000" b="1" i="0" u="none" strike="noStrike" cap="none" normalizeH="0" baseline="-2500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cs typeface="Arial" panose="020B0604020202020204" pitchFamily="34" charset="0"/>
                          </a:rPr>
                          <a:t>17</a:t>
                        </a:r>
                      </a:p>
                    </p:txBody>
                  </p:sp>
                </p:grpSp>
                <p:sp>
                  <p:nvSpPr>
                    <p:cNvPr id="297" name="Ellipse 296"/>
                    <p:cNvSpPr/>
                    <p:nvPr/>
                  </p:nvSpPr>
                  <p:spPr>
                    <a:xfrm>
                      <a:off x="8697185" y="2453194"/>
                      <a:ext cx="1095962" cy="1043385"/>
                    </a:xfrm>
                    <a:prstGeom prst="ellipse">
                      <a:avLst/>
                    </a:prstGeom>
                    <a:solidFill>
                      <a:srgbClr val="FFC000"/>
                    </a:solidFill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CA" baseline="-25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18" name="ZoneTexte 317"/>
                  <p:cNvSpPr txBox="1"/>
                  <p:nvPr/>
                </p:nvSpPr>
                <p:spPr>
                  <a:xfrm>
                    <a:off x="5412134" y="3646045"/>
                    <a:ext cx="730794" cy="2236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CA" baseline="-25000" dirty="0" smtClean="0">
                        <a:latin typeface="Arial" pitchFamily="34" charset="0"/>
                        <a:cs typeface="Arial" pitchFamily="34" charset="0"/>
                      </a:rPr>
                      <a:t>RMS (µV)</a:t>
                    </a:r>
                    <a:endParaRPr lang="fr-CA" baseline="-25000" dirty="0" smtClean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44" name="Rectangle 228"/>
                <p:cNvSpPr>
                  <a:spLocks noChangeArrowheads="1"/>
                </p:cNvSpPr>
                <p:nvPr/>
              </p:nvSpPr>
              <p:spPr bwMode="auto">
                <a:xfrm>
                  <a:off x="5653416" y="5853482"/>
                  <a:ext cx="515790" cy="1684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5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S2_s_n</a:t>
                  </a:r>
                  <a:endParaRPr kumimoji="0" lang="fr-FR" sz="1800" b="1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6" name="ZoneTexte 95"/>
              <p:cNvSpPr txBox="1"/>
              <p:nvPr/>
            </p:nvSpPr>
            <p:spPr>
              <a:xfrm>
                <a:off x="5722865" y="5488881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61" name="Rectangle 160"/>
            <p:cNvSpPr/>
            <p:nvPr/>
          </p:nvSpPr>
          <p:spPr>
            <a:xfrm>
              <a:off x="5394569" y="5441017"/>
              <a:ext cx="9156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itchFamily="34" charset="0"/>
                </a:rPr>
                <a:t>biceps</a:t>
              </a:r>
            </a:p>
          </p:txBody>
        </p:sp>
        <p:sp>
          <p:nvSpPr>
            <p:cNvPr id="176" name="TextBox 688"/>
            <p:cNvSpPr txBox="1"/>
            <p:nvPr/>
          </p:nvSpPr>
          <p:spPr>
            <a:xfrm>
              <a:off x="3952931" y="4509573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764021"/>
              <a:r>
                <a:rPr lang="en-US" sz="1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</a:t>
              </a:r>
              <a:endParaRPr lang="en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TextBox 689"/>
            <p:cNvSpPr txBox="1"/>
            <p:nvPr/>
          </p:nvSpPr>
          <p:spPr>
            <a:xfrm>
              <a:off x="6706776" y="4513516"/>
              <a:ext cx="457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3764021"/>
              <a:r>
                <a:rPr lang="en-US" sz="1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LH</a:t>
              </a:r>
              <a:endParaRPr lang="en-CA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" name="Flèche droite 179"/>
          <p:cNvSpPr/>
          <p:nvPr/>
        </p:nvSpPr>
        <p:spPr>
          <a:xfrm>
            <a:off x="1174655" y="797938"/>
            <a:ext cx="486569" cy="298643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</p:spTree>
    <p:extLst>
      <p:ext uri="{BB962C8B-B14F-4D97-AF65-F5344CB8AC3E}">
        <p14:creationId xmlns:p14="http://schemas.microsoft.com/office/powerpoint/2010/main" val="76450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92246" y="1789129"/>
            <a:ext cx="8649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générales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relatives aux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prothèses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Projet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Revolutioning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prosthetics” 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2006 de la DARPA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prothèses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commerciales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Comment on active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>
                <a:latin typeface="Arial" panose="020B0604020202020204" pitchFamily="34" charset="0"/>
                <a:cs typeface="Arial" panose="020B0604020202020204" pitchFamily="34" charset="0"/>
              </a:rPr>
              <a:t>prothèses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modernes</a:t>
            </a: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87313">
              <a:buFont typeface="Wingdings" panose="05000000000000000000" pitchFamily="2" charset="2"/>
              <a:buChar char="Ø"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017915" y="972106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PLAN:</a:t>
            </a:r>
            <a:endParaRPr lang="fr-CA" sz="2800" b="1" dirty="0"/>
          </a:p>
        </p:txBody>
      </p:sp>
    </p:spTree>
    <p:extLst>
      <p:ext uri="{BB962C8B-B14F-4D97-AF65-F5344CB8AC3E}">
        <p14:creationId xmlns:p14="http://schemas.microsoft.com/office/powerpoint/2010/main" val="42886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6"/>
          <p:cNvSpPr>
            <a:spLocks noGrp="1"/>
          </p:cNvSpPr>
          <p:nvPr>
            <p:ph type="title"/>
          </p:nvPr>
        </p:nvSpPr>
        <p:spPr>
          <a:xfrm>
            <a:off x="442748" y="1079546"/>
            <a:ext cx="5949456" cy="576064"/>
          </a:xfrm>
        </p:spPr>
        <p:txBody>
          <a:bodyPr>
            <a:noAutofit/>
          </a:bodyPr>
          <a:lstStyle/>
          <a:p>
            <a:r>
              <a:rPr lang="en-CA" sz="16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Distribution des </a:t>
            </a:r>
            <a:r>
              <a:rPr lang="en-CA" sz="1600" b="1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signaux</a:t>
            </a:r>
            <a:r>
              <a:rPr lang="en-CA" sz="16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EMG au-</a:t>
            </a:r>
            <a:r>
              <a:rPr lang="en-CA" sz="1600" b="1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dessus</a:t>
            </a:r>
            <a:r>
              <a:rPr lang="en-CA" sz="1600" b="1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du SH et LH (S2)</a:t>
            </a:r>
            <a:endParaRPr lang="fr-CA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75" y="1511957"/>
            <a:ext cx="5827817" cy="4761111"/>
          </a:xfrm>
          <a:prstGeom prst="rect">
            <a:avLst/>
          </a:prstGeom>
        </p:spPr>
      </p:pic>
      <p:sp>
        <p:nvSpPr>
          <p:cNvPr id="893" name="Titre 6"/>
          <p:cNvSpPr txBox="1">
            <a:spLocks/>
          </p:cNvSpPr>
          <p:nvPr/>
        </p:nvSpPr>
        <p:spPr>
          <a:xfrm>
            <a:off x="6885847" y="1046638"/>
            <a:ext cx="4796845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Dipôles</a:t>
            </a:r>
            <a:r>
              <a:rPr lang="en-C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dans</a:t>
            </a:r>
            <a:r>
              <a:rPr lang="en-C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les </a:t>
            </a:r>
            <a:r>
              <a:rPr lang="en-CA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compartiments</a:t>
            </a:r>
            <a:r>
              <a:rPr lang="en-C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hypothétiques</a:t>
            </a:r>
            <a:r>
              <a:rPr lang="en-CA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CA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78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1158771" y="126386"/>
            <a:ext cx="1676076" cy="391123"/>
            <a:chOff x="1415735" y="326158"/>
            <a:chExt cx="4381896" cy="444352"/>
          </a:xfrm>
        </p:grpSpPr>
        <p:sp>
          <p:nvSpPr>
            <p:cNvPr id="81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3146381" y="125826"/>
            <a:ext cx="1676076" cy="391683"/>
            <a:chOff x="1500336" y="213200"/>
            <a:chExt cx="4381897" cy="444988"/>
          </a:xfrm>
        </p:grpSpPr>
        <p:sp>
          <p:nvSpPr>
            <p:cNvPr id="84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e 85"/>
          <p:cNvGrpSpPr/>
          <p:nvPr/>
        </p:nvGrpSpPr>
        <p:grpSpPr>
          <a:xfrm>
            <a:off x="5177634" y="126386"/>
            <a:ext cx="1676076" cy="391123"/>
            <a:chOff x="1500336" y="219228"/>
            <a:chExt cx="4381897" cy="444352"/>
          </a:xfrm>
        </p:grpSpPr>
        <p:sp>
          <p:nvSpPr>
            <p:cNvPr id="87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9" name="Groupe 88"/>
          <p:cNvGrpSpPr/>
          <p:nvPr/>
        </p:nvGrpSpPr>
        <p:grpSpPr>
          <a:xfrm>
            <a:off x="7239403" y="95838"/>
            <a:ext cx="1676077" cy="410886"/>
            <a:chOff x="1694207" y="184523"/>
            <a:chExt cx="4381897" cy="466804"/>
          </a:xfrm>
        </p:grpSpPr>
        <p:sp>
          <p:nvSpPr>
            <p:cNvPr id="90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9152858" y="114836"/>
            <a:ext cx="1676076" cy="397927"/>
            <a:chOff x="1500336" y="206106"/>
            <a:chExt cx="4381897" cy="452082"/>
          </a:xfrm>
        </p:grpSpPr>
        <p:sp>
          <p:nvSpPr>
            <p:cNvPr id="93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7494250" y="1655610"/>
            <a:ext cx="3292257" cy="4358331"/>
            <a:chOff x="7494250" y="1655610"/>
            <a:chExt cx="3292257" cy="4358331"/>
          </a:xfrm>
        </p:grpSpPr>
        <p:grpSp>
          <p:nvGrpSpPr>
            <p:cNvPr id="939" name="Groupe 938"/>
            <p:cNvGrpSpPr/>
            <p:nvPr/>
          </p:nvGrpSpPr>
          <p:grpSpPr>
            <a:xfrm>
              <a:off x="7494250" y="1655610"/>
              <a:ext cx="3292257" cy="4358331"/>
              <a:chOff x="7434429" y="1215056"/>
              <a:chExt cx="3292257" cy="4358331"/>
            </a:xfrm>
          </p:grpSpPr>
          <p:grpSp>
            <p:nvGrpSpPr>
              <p:cNvPr id="884" name="Groupe 883"/>
              <p:cNvGrpSpPr/>
              <p:nvPr/>
            </p:nvGrpSpPr>
            <p:grpSpPr>
              <a:xfrm>
                <a:off x="9151394" y="4293927"/>
                <a:ext cx="1451585" cy="1279460"/>
                <a:chOff x="6534546" y="3746987"/>
                <a:chExt cx="1130410" cy="907586"/>
              </a:xfrm>
            </p:grpSpPr>
            <p:sp>
              <p:nvSpPr>
                <p:cNvPr id="885" name="Rectangle 229"/>
                <p:cNvSpPr>
                  <a:spLocks noChangeArrowheads="1"/>
                </p:cNvSpPr>
                <p:nvPr/>
              </p:nvSpPr>
              <p:spPr bwMode="auto">
                <a:xfrm>
                  <a:off x="6534546" y="3746987"/>
                  <a:ext cx="958866" cy="130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    I       </a:t>
                  </a:r>
                  <a:r>
                    <a:rPr kumimoji="0" lang="el-GR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φ</a:t>
                  </a: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      </a:t>
                  </a:r>
                  <a:r>
                    <a:rPr kumimoji="0" lang="el-GR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ρ</a:t>
                  </a:r>
                  <a:endParaRPr kumimoji="0" lang="fr-F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6" name="Rectangle 230"/>
                <p:cNvSpPr>
                  <a:spLocks noChangeArrowheads="1"/>
                </p:cNvSpPr>
                <p:nvPr/>
              </p:nvSpPr>
              <p:spPr bwMode="auto">
                <a:xfrm>
                  <a:off x="6562908" y="3924667"/>
                  <a:ext cx="1102048" cy="130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cs typeface="Arial" panose="020B0604020202020204" pitchFamily="34" charset="0"/>
                    </a:rPr>
                    <a:t>0.659  136   0.5 </a:t>
                  </a:r>
                  <a:endParaRPr kumimoji="0" lang="fr-F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7" name="Rectangle 231"/>
                <p:cNvSpPr>
                  <a:spLocks noChangeArrowheads="1"/>
                </p:cNvSpPr>
                <p:nvPr/>
              </p:nvSpPr>
              <p:spPr bwMode="auto">
                <a:xfrm>
                  <a:off x="6562907" y="4127822"/>
                  <a:ext cx="1102048" cy="130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smtClean="0">
                      <a:ln>
                        <a:noFill/>
                      </a:ln>
                      <a:solidFill>
                        <a:srgbClr val="FF00FF"/>
                      </a:solidFill>
                      <a:effectLst/>
                      <a:cs typeface="Arial" panose="020B0604020202020204" pitchFamily="34" charset="0"/>
                    </a:rPr>
                    <a:t>0.162  149   0.7 </a:t>
                  </a:r>
                  <a:endPara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8" name="Rectangle 232"/>
                <p:cNvSpPr>
                  <a:spLocks noChangeArrowheads="1"/>
                </p:cNvSpPr>
                <p:nvPr/>
              </p:nvSpPr>
              <p:spPr bwMode="auto">
                <a:xfrm>
                  <a:off x="6562907" y="4320425"/>
                  <a:ext cx="1102048" cy="130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cs typeface="Arial" panose="020B0604020202020204" pitchFamily="34" charset="0"/>
                    </a:rPr>
                    <a:t>0.144  070   0.8 </a:t>
                  </a:r>
                  <a:endParaRPr kumimoji="0" lang="fr-FR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89" name="Rectangle 233"/>
                <p:cNvSpPr>
                  <a:spLocks noChangeArrowheads="1"/>
                </p:cNvSpPr>
                <p:nvPr/>
              </p:nvSpPr>
              <p:spPr bwMode="auto">
                <a:xfrm>
                  <a:off x="6562907" y="4523580"/>
                  <a:ext cx="1102048" cy="1309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2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0.036  135   0.9 </a:t>
                  </a:r>
                  <a:endParaRPr kumimoji="0" lang="fr-FR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895" name="Groupe 894"/>
              <p:cNvGrpSpPr/>
              <p:nvPr/>
            </p:nvGrpSpPr>
            <p:grpSpPr>
              <a:xfrm>
                <a:off x="7434429" y="1215056"/>
                <a:ext cx="3292257" cy="2875651"/>
                <a:chOff x="5971344" y="1198033"/>
                <a:chExt cx="3292257" cy="2875651"/>
              </a:xfrm>
            </p:grpSpPr>
            <p:grpSp>
              <p:nvGrpSpPr>
                <p:cNvPr id="897" name="Groupe 896"/>
                <p:cNvGrpSpPr/>
                <p:nvPr/>
              </p:nvGrpSpPr>
              <p:grpSpPr>
                <a:xfrm>
                  <a:off x="5971344" y="1198033"/>
                  <a:ext cx="3292257" cy="2875651"/>
                  <a:chOff x="5971344" y="1198033"/>
                  <a:chExt cx="3292257" cy="2875651"/>
                </a:xfrm>
              </p:grpSpPr>
              <p:grpSp>
                <p:nvGrpSpPr>
                  <p:cNvPr id="904" name="Groupe 903"/>
                  <p:cNvGrpSpPr/>
                  <p:nvPr/>
                </p:nvGrpSpPr>
                <p:grpSpPr>
                  <a:xfrm>
                    <a:off x="5971344" y="1198033"/>
                    <a:ext cx="3292257" cy="2875651"/>
                    <a:chOff x="8038696" y="3577385"/>
                    <a:chExt cx="3292257" cy="2875651"/>
                  </a:xfrm>
                </p:grpSpPr>
                <p:grpSp>
                  <p:nvGrpSpPr>
                    <p:cNvPr id="913" name="Groupe 912"/>
                    <p:cNvGrpSpPr/>
                    <p:nvPr/>
                  </p:nvGrpSpPr>
                  <p:grpSpPr>
                    <a:xfrm>
                      <a:off x="8038696" y="3577385"/>
                      <a:ext cx="3292257" cy="2174929"/>
                      <a:chOff x="4166213" y="3646045"/>
                      <a:chExt cx="2788753" cy="1755818"/>
                    </a:xfrm>
                  </p:grpSpPr>
                  <p:grpSp>
                    <p:nvGrpSpPr>
                      <p:cNvPr id="923" name="Groupe 922"/>
                      <p:cNvGrpSpPr/>
                      <p:nvPr/>
                    </p:nvGrpSpPr>
                    <p:grpSpPr>
                      <a:xfrm>
                        <a:off x="4166213" y="4027950"/>
                        <a:ext cx="2788753" cy="1373913"/>
                        <a:chOff x="6761088" y="1850792"/>
                        <a:chExt cx="2237466" cy="1286553"/>
                      </a:xfrm>
                    </p:grpSpPr>
                    <p:sp>
                      <p:nvSpPr>
                        <p:cNvPr id="925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979651" y="2948528"/>
                          <a:ext cx="1278289" cy="179416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FF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6" name="Rectangle 1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761088" y="2940966"/>
                          <a:ext cx="135088" cy="162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cs typeface="Arial" panose="020B0604020202020204" pitchFamily="34" charset="0"/>
                            </a:rPr>
                            <a:t>88</a:t>
                          </a:r>
                        </a:p>
                      </p:txBody>
                    </p:sp>
                    <p:sp>
                      <p:nvSpPr>
                        <p:cNvPr id="927" name="Line 1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6976951" y="2560500"/>
                          <a:ext cx="1270764" cy="576845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FF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8" name="Line 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7402534" y="2309853"/>
                          <a:ext cx="840774" cy="82749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FF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9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7818517" y="2262362"/>
                          <a:ext cx="434343" cy="87498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FF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0" name="Line 1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8087307" y="2046015"/>
                          <a:ext cx="160407" cy="1091328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FF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1" name="Rectangle 1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018905" y="1850792"/>
                          <a:ext cx="135088" cy="162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cs typeface="Arial" panose="020B0604020202020204" pitchFamily="34" charset="0"/>
                            </a:rPr>
                            <a:t>60</a:t>
                          </a:r>
                        </a:p>
                      </p:txBody>
                    </p:sp>
                    <p:sp>
                      <p:nvSpPr>
                        <p:cNvPr id="932" name="Line 1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254379" y="2286108"/>
                          <a:ext cx="136919" cy="850904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CC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3" name="Rectangle 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83691" y="2078919"/>
                          <a:ext cx="135088" cy="162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cs typeface="Arial" panose="020B0604020202020204" pitchFamily="34" charset="0"/>
                            </a:rPr>
                            <a:t>37</a:t>
                          </a:r>
                          <a:endPara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4" name="Line 2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263855" y="2346791"/>
                          <a:ext cx="393031" cy="790221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CC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5" name="Line 2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247714" y="2634374"/>
                          <a:ext cx="482769" cy="502637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CC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6" name="Line 2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252120" y="2826977"/>
                          <a:ext cx="551961" cy="310034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CC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7" name="Line 2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256536" y="3016941"/>
                          <a:ext cx="560344" cy="114405"/>
                        </a:xfrm>
                        <a:prstGeom prst="line">
                          <a:avLst/>
                        </a:prstGeom>
                        <a:noFill/>
                        <a:ln w="22225">
                          <a:solidFill>
                            <a:srgbClr val="00CCCC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8" name="Rectangl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63466" y="2924616"/>
                          <a:ext cx="135088" cy="162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none" lIns="0" tIns="0" rIns="0" bIns="0" numCol="1" anchor="t" anchorCtr="0" compatLnSpc="1">
                          <a:prstTxWarp prst="textNoShape">
                            <a:avLst/>
                          </a:prstTxWarp>
                          <a:spAutoFit/>
                        </a:bodyPr>
                        <a:lstStyle>
                          <a:lvl1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fr-FR" sz="1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cs typeface="Arial" panose="020B0604020202020204" pitchFamily="34" charset="0"/>
                            </a:rPr>
                            <a:t>17</a:t>
                          </a:r>
                          <a:endParaRPr kumimoji="0" lang="fr-FR" sz="1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924" name="ZoneTexte 923"/>
                      <p:cNvSpPr txBox="1"/>
                      <p:nvPr/>
                    </p:nvSpPr>
                    <p:spPr>
                      <a:xfrm>
                        <a:off x="5412134" y="3646045"/>
                        <a:ext cx="1018657" cy="29816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dirty="0" smtClean="0">
                            <a:latin typeface="Arial" pitchFamily="34" charset="0"/>
                            <a:cs typeface="Arial" pitchFamily="34" charset="0"/>
                          </a:rPr>
                          <a:t>RMS (µV)</a:t>
                        </a:r>
                        <a:endParaRPr lang="fr-CA" dirty="0" smtClean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914" name="Groupe 913"/>
                    <p:cNvGrpSpPr/>
                    <p:nvPr/>
                  </p:nvGrpSpPr>
                  <p:grpSpPr>
                    <a:xfrm>
                      <a:off x="9545872" y="5097404"/>
                      <a:ext cx="1357200" cy="1355632"/>
                      <a:chOff x="9501422" y="5624454"/>
                      <a:chExt cx="1293836" cy="1355632"/>
                    </a:xfrm>
                  </p:grpSpPr>
                  <p:sp>
                    <p:nvSpPr>
                      <p:cNvPr id="915" name="Ellipse 914"/>
                      <p:cNvSpPr/>
                      <p:nvPr/>
                    </p:nvSpPr>
                    <p:spPr>
                      <a:xfrm>
                        <a:off x="9501422" y="5624454"/>
                        <a:ext cx="1293836" cy="1355632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CA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grpSp>
                    <p:nvGrpSpPr>
                      <p:cNvPr id="916" name="Groupe 915"/>
                      <p:cNvGrpSpPr/>
                      <p:nvPr/>
                    </p:nvGrpSpPr>
                    <p:grpSpPr>
                      <a:xfrm>
                        <a:off x="9510771" y="5642041"/>
                        <a:ext cx="1275138" cy="535596"/>
                        <a:chOff x="7897483" y="2658121"/>
                        <a:chExt cx="719972" cy="289709"/>
                      </a:xfrm>
                    </p:grpSpPr>
                    <p:sp>
                      <p:nvSpPr>
                        <p:cNvPr id="917" name="Line 2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897483" y="2945704"/>
                          <a:ext cx="719972" cy="0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8" name="Line 2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452094" y="2708995"/>
                          <a:ext cx="0" cy="238835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9" name="Line 2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352898" y="2668674"/>
                          <a:ext cx="0" cy="277030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0" name="Line 2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262531" y="2658121"/>
                          <a:ext cx="0" cy="287584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1" name="Line 2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170505" y="2668674"/>
                          <a:ext cx="0" cy="277030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2" name="Line 2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8074509" y="2704324"/>
                          <a:ext cx="0" cy="241380"/>
                        </a:xfrm>
                        <a:prstGeom prst="line">
                          <a:avLst/>
                        </a:prstGeom>
                        <a:noFill/>
                        <a:ln w="3175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fr-CA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905" name="Groupe 904"/>
                  <p:cNvGrpSpPr/>
                  <p:nvPr/>
                </p:nvGrpSpPr>
                <p:grpSpPr>
                  <a:xfrm>
                    <a:off x="7488327" y="2833842"/>
                    <a:ext cx="1352262" cy="433044"/>
                    <a:chOff x="9850378" y="821133"/>
                    <a:chExt cx="1352262" cy="433044"/>
                  </a:xfrm>
                </p:grpSpPr>
                <p:sp>
                  <p:nvSpPr>
                    <p:cNvPr id="906" name="Oval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2103" y="1010323"/>
                      <a:ext cx="180000" cy="180000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7" name="Oval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36689" y="1093045"/>
                      <a:ext cx="79200" cy="79200"/>
                    </a:xfrm>
                    <a:prstGeom prst="ellipse">
                      <a:avLst/>
                    </a:prstGeom>
                    <a:solidFill>
                      <a:srgbClr val="FF00FF"/>
                    </a:solidFill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8" name="Oval 2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55726" y="841276"/>
                      <a:ext cx="90000" cy="90000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09" name="Oval 2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655726" y="841276"/>
                      <a:ext cx="90151" cy="90637"/>
                    </a:xfrm>
                    <a:prstGeom prst="ellipse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0" name="Oval 2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58261" y="956689"/>
                      <a:ext cx="36000" cy="360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1" name="Line 23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850378" y="1254177"/>
                      <a:ext cx="1352262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12" name="Line 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4922" y="821133"/>
                      <a:ext cx="0" cy="4330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fr-CA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898" name="Rectangle 185"/>
                <p:cNvSpPr>
                  <a:spLocks noChangeArrowheads="1"/>
                </p:cNvSpPr>
                <p:nvPr/>
              </p:nvSpPr>
              <p:spPr bwMode="auto">
                <a:xfrm>
                  <a:off x="6026387" y="2462048"/>
                  <a:ext cx="19877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cs typeface="Arial" panose="020B0604020202020204" pitchFamily="34" charset="0"/>
                    </a:rPr>
                    <a:t>94</a:t>
                  </a:r>
                </a:p>
              </p:txBody>
            </p:sp>
            <p:sp>
              <p:nvSpPr>
                <p:cNvPr id="899" name="Rectangle 189"/>
                <p:cNvSpPr>
                  <a:spLocks noChangeArrowheads="1"/>
                </p:cNvSpPr>
                <p:nvPr/>
              </p:nvSpPr>
              <p:spPr bwMode="auto">
                <a:xfrm>
                  <a:off x="6708886" y="2095242"/>
                  <a:ext cx="19877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cs typeface="Arial" panose="020B0604020202020204" pitchFamily="34" charset="0"/>
                    </a:rPr>
                    <a:t>71</a:t>
                  </a:r>
                </a:p>
              </p:txBody>
            </p:sp>
            <p:sp>
              <p:nvSpPr>
                <p:cNvPr id="900" name="Rectangle 193"/>
                <p:cNvSpPr>
                  <a:spLocks noChangeArrowheads="1"/>
                </p:cNvSpPr>
                <p:nvPr/>
              </p:nvSpPr>
              <p:spPr bwMode="auto">
                <a:xfrm>
                  <a:off x="7336583" y="2003540"/>
                  <a:ext cx="19877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cs typeface="Arial" panose="020B0604020202020204" pitchFamily="34" charset="0"/>
                    </a:rPr>
                    <a:t>49</a:t>
                  </a:r>
                </a:p>
              </p:txBody>
            </p:sp>
            <p:sp>
              <p:nvSpPr>
                <p:cNvPr id="901" name="Rectangle 205"/>
                <p:cNvSpPr>
                  <a:spLocks noChangeArrowheads="1"/>
                </p:cNvSpPr>
                <p:nvPr/>
              </p:nvSpPr>
              <p:spPr bwMode="auto">
                <a:xfrm>
                  <a:off x="8806203" y="2108769"/>
                  <a:ext cx="19877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40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2" name="Rectangle 209"/>
                <p:cNvSpPr>
                  <a:spLocks noChangeArrowheads="1"/>
                </p:cNvSpPr>
                <p:nvPr/>
              </p:nvSpPr>
              <p:spPr bwMode="auto">
                <a:xfrm>
                  <a:off x="8955724" y="2522232"/>
                  <a:ext cx="19877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23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3" name="Rectangle 213"/>
                <p:cNvSpPr>
                  <a:spLocks noChangeArrowheads="1"/>
                </p:cNvSpPr>
                <p:nvPr/>
              </p:nvSpPr>
              <p:spPr bwMode="auto">
                <a:xfrm>
                  <a:off x="9050267" y="2814737"/>
                  <a:ext cx="198772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cs typeface="Arial" panose="020B0604020202020204" pitchFamily="34" charset="0"/>
                    </a:rPr>
                    <a:t>19</a:t>
                  </a:r>
                  <a:endParaRPr kumimoji="0" lang="fr-FR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1" name="Rectangle 228"/>
              <p:cNvSpPr>
                <a:spLocks noChangeArrowheads="1"/>
              </p:cNvSpPr>
              <p:nvPr/>
            </p:nvSpPr>
            <p:spPr bwMode="auto">
              <a:xfrm>
                <a:off x="9308487" y="3661681"/>
                <a:ext cx="76702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5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cs typeface="Arial" panose="020B0604020202020204" pitchFamily="34" charset="0"/>
                  </a:rPr>
                  <a:t>S2_s_n</a:t>
                </a:r>
                <a:endParaRPr kumimoji="0" lang="fr-FR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ZoneTexte 3"/>
            <p:cNvSpPr txBox="1"/>
            <p:nvPr/>
          </p:nvSpPr>
          <p:spPr>
            <a:xfrm>
              <a:off x="9056168" y="36648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/>
                <a:t>1</a:t>
              </a:r>
              <a:endParaRPr lang="fr-CA" sz="1600" b="1" dirty="0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9301634" y="36648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/>
                <a:t>2</a:t>
              </a:r>
              <a:endParaRPr lang="fr-CA" sz="1600" b="1" dirty="0"/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9464806" y="36648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/>
                <a:t>3</a:t>
              </a:r>
              <a:endParaRPr lang="fr-CA" sz="1600" b="1" dirty="0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9638718" y="36648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/>
                <a:t>4</a:t>
              </a:r>
              <a:endParaRPr lang="fr-CA" sz="1600" b="1" dirty="0"/>
            </a:p>
          </p:txBody>
        </p:sp>
        <p:sp>
          <p:nvSpPr>
            <p:cNvPr id="98" name="ZoneTexte 97"/>
            <p:cNvSpPr txBox="1"/>
            <p:nvPr/>
          </p:nvSpPr>
          <p:spPr>
            <a:xfrm>
              <a:off x="9823082" y="36648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/>
                <a:t>5</a:t>
              </a:r>
              <a:endParaRPr lang="fr-CA" sz="1600" b="1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10027433" y="3664853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/>
                <a:t>6</a:t>
              </a:r>
              <a:endParaRPr lang="fr-CA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663699" y="2243830"/>
            <a:ext cx="3508895" cy="2352355"/>
            <a:chOff x="1040245" y="2243830"/>
            <a:chExt cx="3508895" cy="2352355"/>
          </a:xfrm>
        </p:grpSpPr>
        <p:graphicFrame>
          <p:nvGraphicFramePr>
            <p:cNvPr id="50" name="Obje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91602029"/>
                </p:ext>
              </p:extLst>
            </p:nvPr>
          </p:nvGraphicFramePr>
          <p:xfrm>
            <a:off x="1040245" y="2243830"/>
            <a:ext cx="3508895" cy="2352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027" name="Photo Editor Photo" r:id="rId3" imgW="4981680" imgH="3162240" progId="MSPhotoEd.3">
                    <p:embed/>
                  </p:oleObj>
                </mc:Choice>
                <mc:Fallback>
                  <p:oleObj name="Photo Editor Photo" r:id="rId3" imgW="4981680" imgH="316224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40245" y="2243830"/>
                          <a:ext cx="3508895" cy="23523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" name="Ellipse 50"/>
            <p:cNvSpPr/>
            <p:nvPr/>
          </p:nvSpPr>
          <p:spPr>
            <a:xfrm>
              <a:off x="1834294" y="2992767"/>
              <a:ext cx="168393" cy="161932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1834294" y="3573988"/>
              <a:ext cx="168393" cy="161932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1604293" y="4175451"/>
              <a:ext cx="168393" cy="161932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1813087" y="1059066"/>
            <a:ext cx="648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argetted</a:t>
            </a:r>
            <a:r>
              <a:rPr lang="en-CA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uscle</a:t>
            </a:r>
            <a:r>
              <a:rPr lang="en-CA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einnervation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(TMR)</a:t>
            </a:r>
            <a:r>
              <a:rPr lang="en-CA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John Hopkins Univ.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8270383" y="2089369"/>
            <a:ext cx="2672844" cy="2754653"/>
            <a:chOff x="7400964" y="3199373"/>
            <a:chExt cx="2672844" cy="3257691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0964" y="3884203"/>
              <a:ext cx="2672844" cy="2572861"/>
            </a:xfrm>
            <a:prstGeom prst="rect">
              <a:avLst/>
            </a:prstGeom>
          </p:spPr>
        </p:pic>
        <p:sp>
          <p:nvSpPr>
            <p:cNvPr id="22" name="ZoneTexte 21"/>
            <p:cNvSpPr txBox="1"/>
            <p:nvPr/>
          </p:nvSpPr>
          <p:spPr>
            <a:xfrm>
              <a:off x="7400964" y="3199373"/>
              <a:ext cx="2621230" cy="436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illustration de Otto Bock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625548" y="2442563"/>
            <a:ext cx="1733235" cy="1085159"/>
            <a:chOff x="3002094" y="2442563"/>
            <a:chExt cx="1733235" cy="1085159"/>
          </a:xfrm>
        </p:grpSpPr>
        <p:cxnSp>
          <p:nvCxnSpPr>
            <p:cNvPr id="54" name="Connecteur droit 53"/>
            <p:cNvCxnSpPr/>
            <p:nvPr/>
          </p:nvCxnSpPr>
          <p:spPr>
            <a:xfrm flipH="1">
              <a:off x="3002094" y="2966356"/>
              <a:ext cx="362483" cy="561366"/>
            </a:xfrm>
            <a:prstGeom prst="line">
              <a:avLst/>
            </a:prstGeom>
            <a:ln w="22225">
              <a:solidFill>
                <a:schemeClr val="tx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10"/>
            <p:cNvSpPr txBox="1">
              <a:spLocks noChangeArrowheads="1"/>
            </p:cNvSpPr>
            <p:nvPr/>
          </p:nvSpPr>
          <p:spPr bwMode="auto">
            <a:xfrm>
              <a:off x="3075206" y="2442563"/>
              <a:ext cx="16601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CA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microprocesseur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174902" y="2737823"/>
            <a:ext cx="1458859" cy="2161818"/>
            <a:chOff x="1551448" y="2737823"/>
            <a:chExt cx="1458859" cy="2161818"/>
          </a:xfrm>
        </p:grpSpPr>
        <p:sp>
          <p:nvSpPr>
            <p:cNvPr id="58" name="Forme libre 57"/>
            <p:cNvSpPr/>
            <p:nvPr/>
          </p:nvSpPr>
          <p:spPr>
            <a:xfrm>
              <a:off x="1551448" y="2737823"/>
              <a:ext cx="1458859" cy="779000"/>
            </a:xfrm>
            <a:custGeom>
              <a:avLst/>
              <a:gdLst>
                <a:gd name="connsiteX0" fmla="*/ 0 w 1691640"/>
                <a:gd name="connsiteY0" fmla="*/ 866994 h 867727"/>
                <a:gd name="connsiteX1" fmla="*/ 129540 w 1691640"/>
                <a:gd name="connsiteY1" fmla="*/ 821274 h 867727"/>
                <a:gd name="connsiteX2" fmla="*/ 350520 w 1691640"/>
                <a:gd name="connsiteY2" fmla="*/ 569814 h 867727"/>
                <a:gd name="connsiteX3" fmla="*/ 632460 w 1691640"/>
                <a:gd name="connsiteY3" fmla="*/ 325974 h 867727"/>
                <a:gd name="connsiteX4" fmla="*/ 830580 w 1691640"/>
                <a:gd name="connsiteY4" fmla="*/ 173574 h 867727"/>
                <a:gd name="connsiteX5" fmla="*/ 960120 w 1691640"/>
                <a:gd name="connsiteY5" fmla="*/ 89754 h 867727"/>
                <a:gd name="connsiteX6" fmla="*/ 1120140 w 1691640"/>
                <a:gd name="connsiteY6" fmla="*/ 51654 h 867727"/>
                <a:gd name="connsiteX7" fmla="*/ 1310640 w 1691640"/>
                <a:gd name="connsiteY7" fmla="*/ 28794 h 867727"/>
                <a:gd name="connsiteX8" fmla="*/ 1508760 w 1691640"/>
                <a:gd name="connsiteY8" fmla="*/ 13554 h 867727"/>
                <a:gd name="connsiteX9" fmla="*/ 1623060 w 1691640"/>
                <a:gd name="connsiteY9" fmla="*/ 21174 h 867727"/>
                <a:gd name="connsiteX10" fmla="*/ 1653540 w 1691640"/>
                <a:gd name="connsiteY10" fmla="*/ 265014 h 867727"/>
                <a:gd name="connsiteX11" fmla="*/ 1684020 w 1691640"/>
                <a:gd name="connsiteY11" fmla="*/ 569814 h 867727"/>
                <a:gd name="connsiteX12" fmla="*/ 1691640 w 1691640"/>
                <a:gd name="connsiteY12" fmla="*/ 668874 h 867727"/>
                <a:gd name="connsiteX13" fmla="*/ 1691640 w 1691640"/>
                <a:gd name="connsiteY13" fmla="*/ 668874 h 867727"/>
                <a:gd name="connsiteX0" fmla="*/ 0 w 1691640"/>
                <a:gd name="connsiteY0" fmla="*/ 854602 h 855335"/>
                <a:gd name="connsiteX1" fmla="*/ 129540 w 1691640"/>
                <a:gd name="connsiteY1" fmla="*/ 808882 h 855335"/>
                <a:gd name="connsiteX2" fmla="*/ 350520 w 1691640"/>
                <a:gd name="connsiteY2" fmla="*/ 557422 h 855335"/>
                <a:gd name="connsiteX3" fmla="*/ 632460 w 1691640"/>
                <a:gd name="connsiteY3" fmla="*/ 313582 h 855335"/>
                <a:gd name="connsiteX4" fmla="*/ 830580 w 1691640"/>
                <a:gd name="connsiteY4" fmla="*/ 161182 h 855335"/>
                <a:gd name="connsiteX5" fmla="*/ 960120 w 1691640"/>
                <a:gd name="connsiteY5" fmla="*/ 77362 h 855335"/>
                <a:gd name="connsiteX6" fmla="*/ 1120140 w 1691640"/>
                <a:gd name="connsiteY6" fmla="*/ 39262 h 855335"/>
                <a:gd name="connsiteX7" fmla="*/ 1310640 w 1691640"/>
                <a:gd name="connsiteY7" fmla="*/ 16402 h 855335"/>
                <a:gd name="connsiteX8" fmla="*/ 1508760 w 1691640"/>
                <a:gd name="connsiteY8" fmla="*/ 1162 h 855335"/>
                <a:gd name="connsiteX9" fmla="*/ 1623060 w 1691640"/>
                <a:gd name="connsiteY9" fmla="*/ 8782 h 855335"/>
                <a:gd name="connsiteX10" fmla="*/ 1653540 w 1691640"/>
                <a:gd name="connsiteY10" fmla="*/ 252622 h 855335"/>
                <a:gd name="connsiteX11" fmla="*/ 1684020 w 1691640"/>
                <a:gd name="connsiteY11" fmla="*/ 557422 h 855335"/>
                <a:gd name="connsiteX12" fmla="*/ 1691640 w 1691640"/>
                <a:gd name="connsiteY12" fmla="*/ 656482 h 855335"/>
                <a:gd name="connsiteX13" fmla="*/ 1691640 w 1691640"/>
                <a:gd name="connsiteY13" fmla="*/ 656482 h 855335"/>
                <a:gd name="connsiteX0" fmla="*/ 0 w 1691640"/>
                <a:gd name="connsiteY0" fmla="*/ 854602 h 855335"/>
                <a:gd name="connsiteX1" fmla="*/ 129540 w 1691640"/>
                <a:gd name="connsiteY1" fmla="*/ 808882 h 855335"/>
                <a:gd name="connsiteX2" fmla="*/ 350520 w 1691640"/>
                <a:gd name="connsiteY2" fmla="*/ 557422 h 855335"/>
                <a:gd name="connsiteX3" fmla="*/ 632460 w 1691640"/>
                <a:gd name="connsiteY3" fmla="*/ 313582 h 855335"/>
                <a:gd name="connsiteX4" fmla="*/ 830580 w 1691640"/>
                <a:gd name="connsiteY4" fmla="*/ 161182 h 855335"/>
                <a:gd name="connsiteX5" fmla="*/ 960120 w 1691640"/>
                <a:gd name="connsiteY5" fmla="*/ 77362 h 855335"/>
                <a:gd name="connsiteX6" fmla="*/ 1120140 w 1691640"/>
                <a:gd name="connsiteY6" fmla="*/ 39262 h 855335"/>
                <a:gd name="connsiteX7" fmla="*/ 1310640 w 1691640"/>
                <a:gd name="connsiteY7" fmla="*/ 16402 h 855335"/>
                <a:gd name="connsiteX8" fmla="*/ 1508760 w 1691640"/>
                <a:gd name="connsiteY8" fmla="*/ 1162 h 855335"/>
                <a:gd name="connsiteX9" fmla="*/ 1623060 w 1691640"/>
                <a:gd name="connsiteY9" fmla="*/ 8782 h 855335"/>
                <a:gd name="connsiteX10" fmla="*/ 1653540 w 1691640"/>
                <a:gd name="connsiteY10" fmla="*/ 252622 h 855335"/>
                <a:gd name="connsiteX11" fmla="*/ 1684020 w 1691640"/>
                <a:gd name="connsiteY11" fmla="*/ 557422 h 855335"/>
                <a:gd name="connsiteX12" fmla="*/ 1691640 w 1691640"/>
                <a:gd name="connsiteY12" fmla="*/ 656482 h 855335"/>
                <a:gd name="connsiteX13" fmla="*/ 1691640 w 1691640"/>
                <a:gd name="connsiteY13" fmla="*/ 656482 h 855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1640" h="855335">
                  <a:moveTo>
                    <a:pt x="0" y="854602"/>
                  </a:moveTo>
                  <a:cubicBezTo>
                    <a:pt x="35560" y="856507"/>
                    <a:pt x="71120" y="858412"/>
                    <a:pt x="129540" y="808882"/>
                  </a:cubicBezTo>
                  <a:cubicBezTo>
                    <a:pt x="187960" y="759352"/>
                    <a:pt x="266700" y="639972"/>
                    <a:pt x="350520" y="557422"/>
                  </a:cubicBezTo>
                  <a:cubicBezTo>
                    <a:pt x="434340" y="474872"/>
                    <a:pt x="552450" y="379622"/>
                    <a:pt x="632460" y="313582"/>
                  </a:cubicBezTo>
                  <a:cubicBezTo>
                    <a:pt x="712470" y="247542"/>
                    <a:pt x="775970" y="200552"/>
                    <a:pt x="830580" y="161182"/>
                  </a:cubicBezTo>
                  <a:cubicBezTo>
                    <a:pt x="885190" y="121812"/>
                    <a:pt x="911860" y="97682"/>
                    <a:pt x="960120" y="77362"/>
                  </a:cubicBezTo>
                  <a:cubicBezTo>
                    <a:pt x="1008380" y="57042"/>
                    <a:pt x="1061720" y="49422"/>
                    <a:pt x="1120140" y="39262"/>
                  </a:cubicBezTo>
                  <a:cubicBezTo>
                    <a:pt x="1178560" y="29102"/>
                    <a:pt x="1245870" y="22752"/>
                    <a:pt x="1310640" y="16402"/>
                  </a:cubicBezTo>
                  <a:cubicBezTo>
                    <a:pt x="1375410" y="10052"/>
                    <a:pt x="1456690" y="2432"/>
                    <a:pt x="1508760" y="1162"/>
                  </a:cubicBezTo>
                  <a:cubicBezTo>
                    <a:pt x="1560830" y="-108"/>
                    <a:pt x="1621790" y="-2648"/>
                    <a:pt x="1623060" y="8782"/>
                  </a:cubicBezTo>
                  <a:cubicBezTo>
                    <a:pt x="1624330" y="20212"/>
                    <a:pt x="1643380" y="161182"/>
                    <a:pt x="1653540" y="252622"/>
                  </a:cubicBezTo>
                  <a:cubicBezTo>
                    <a:pt x="1663700" y="344062"/>
                    <a:pt x="1677670" y="490112"/>
                    <a:pt x="1684020" y="557422"/>
                  </a:cubicBezTo>
                  <a:cubicBezTo>
                    <a:pt x="1690370" y="624732"/>
                    <a:pt x="1691640" y="656482"/>
                    <a:pt x="1691640" y="656482"/>
                  </a:cubicBezTo>
                  <a:lnTo>
                    <a:pt x="1691640" y="656482"/>
                  </a:lnTo>
                </a:path>
              </a:pathLst>
            </a:cu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orme libre 58"/>
            <p:cNvSpPr/>
            <p:nvPr/>
          </p:nvSpPr>
          <p:spPr>
            <a:xfrm>
              <a:off x="2333449" y="2829101"/>
              <a:ext cx="657144" cy="506616"/>
            </a:xfrm>
            <a:custGeom>
              <a:avLst/>
              <a:gdLst>
                <a:gd name="connsiteX0" fmla="*/ 0 w 762000"/>
                <a:gd name="connsiteY0" fmla="*/ 379179 h 577299"/>
                <a:gd name="connsiteX1" fmla="*/ 114300 w 762000"/>
                <a:gd name="connsiteY1" fmla="*/ 249639 h 577299"/>
                <a:gd name="connsiteX2" fmla="*/ 236220 w 762000"/>
                <a:gd name="connsiteY2" fmla="*/ 97239 h 577299"/>
                <a:gd name="connsiteX3" fmla="*/ 327660 w 762000"/>
                <a:gd name="connsiteY3" fmla="*/ 43899 h 577299"/>
                <a:gd name="connsiteX4" fmla="*/ 434340 w 762000"/>
                <a:gd name="connsiteY4" fmla="*/ 28659 h 577299"/>
                <a:gd name="connsiteX5" fmla="*/ 617220 w 762000"/>
                <a:gd name="connsiteY5" fmla="*/ 21039 h 577299"/>
                <a:gd name="connsiteX6" fmla="*/ 708660 w 762000"/>
                <a:gd name="connsiteY6" fmla="*/ 28659 h 577299"/>
                <a:gd name="connsiteX7" fmla="*/ 739140 w 762000"/>
                <a:gd name="connsiteY7" fmla="*/ 379179 h 577299"/>
                <a:gd name="connsiteX8" fmla="*/ 746760 w 762000"/>
                <a:gd name="connsiteY8" fmla="*/ 531579 h 577299"/>
                <a:gd name="connsiteX9" fmla="*/ 762000 w 762000"/>
                <a:gd name="connsiteY9" fmla="*/ 577299 h 577299"/>
                <a:gd name="connsiteX0" fmla="*/ 0 w 762000"/>
                <a:gd name="connsiteY0" fmla="*/ 358140 h 556260"/>
                <a:gd name="connsiteX1" fmla="*/ 114300 w 762000"/>
                <a:gd name="connsiteY1" fmla="*/ 228600 h 556260"/>
                <a:gd name="connsiteX2" fmla="*/ 236220 w 762000"/>
                <a:gd name="connsiteY2" fmla="*/ 76200 h 556260"/>
                <a:gd name="connsiteX3" fmla="*/ 327660 w 762000"/>
                <a:gd name="connsiteY3" fmla="*/ 22860 h 556260"/>
                <a:gd name="connsiteX4" fmla="*/ 434340 w 762000"/>
                <a:gd name="connsiteY4" fmla="*/ 7620 h 556260"/>
                <a:gd name="connsiteX5" fmla="*/ 617220 w 762000"/>
                <a:gd name="connsiteY5" fmla="*/ 0 h 556260"/>
                <a:gd name="connsiteX6" fmla="*/ 708660 w 762000"/>
                <a:gd name="connsiteY6" fmla="*/ 7620 h 556260"/>
                <a:gd name="connsiteX7" fmla="*/ 739140 w 762000"/>
                <a:gd name="connsiteY7" fmla="*/ 358140 h 556260"/>
                <a:gd name="connsiteX8" fmla="*/ 746760 w 762000"/>
                <a:gd name="connsiteY8" fmla="*/ 510540 h 556260"/>
                <a:gd name="connsiteX9" fmla="*/ 762000 w 762000"/>
                <a:gd name="connsiteY9" fmla="*/ 556260 h 55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2000" h="556260">
                  <a:moveTo>
                    <a:pt x="0" y="358140"/>
                  </a:moveTo>
                  <a:cubicBezTo>
                    <a:pt x="37465" y="316865"/>
                    <a:pt x="74930" y="275590"/>
                    <a:pt x="114300" y="228600"/>
                  </a:cubicBezTo>
                  <a:cubicBezTo>
                    <a:pt x="153670" y="181610"/>
                    <a:pt x="200660" y="110490"/>
                    <a:pt x="236220" y="76200"/>
                  </a:cubicBezTo>
                  <a:cubicBezTo>
                    <a:pt x="271780" y="41910"/>
                    <a:pt x="294640" y="34290"/>
                    <a:pt x="327660" y="22860"/>
                  </a:cubicBezTo>
                  <a:cubicBezTo>
                    <a:pt x="360680" y="11430"/>
                    <a:pt x="386080" y="11430"/>
                    <a:pt x="434340" y="7620"/>
                  </a:cubicBezTo>
                  <a:cubicBezTo>
                    <a:pt x="482600" y="3810"/>
                    <a:pt x="571500" y="0"/>
                    <a:pt x="617220" y="0"/>
                  </a:cubicBezTo>
                  <a:cubicBezTo>
                    <a:pt x="662940" y="0"/>
                    <a:pt x="695960" y="1270"/>
                    <a:pt x="708660" y="7620"/>
                  </a:cubicBezTo>
                  <a:cubicBezTo>
                    <a:pt x="721360" y="13970"/>
                    <a:pt x="732790" y="274320"/>
                    <a:pt x="739140" y="358140"/>
                  </a:cubicBezTo>
                  <a:cubicBezTo>
                    <a:pt x="745490" y="441960"/>
                    <a:pt x="742950" y="477520"/>
                    <a:pt x="746760" y="510540"/>
                  </a:cubicBezTo>
                  <a:cubicBezTo>
                    <a:pt x="750570" y="543560"/>
                    <a:pt x="756285" y="549910"/>
                    <a:pt x="762000" y="556260"/>
                  </a:cubicBezTo>
                </a:path>
              </a:pathLst>
            </a:cu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orme libre 59"/>
            <p:cNvSpPr/>
            <p:nvPr/>
          </p:nvSpPr>
          <p:spPr>
            <a:xfrm>
              <a:off x="2333449" y="2899436"/>
              <a:ext cx="630858" cy="755519"/>
            </a:xfrm>
            <a:custGeom>
              <a:avLst/>
              <a:gdLst>
                <a:gd name="connsiteX0" fmla="*/ 0 w 731520"/>
                <a:gd name="connsiteY0" fmla="*/ 834536 h 834536"/>
                <a:gd name="connsiteX1" fmla="*/ 114300 w 731520"/>
                <a:gd name="connsiteY1" fmla="*/ 484016 h 834536"/>
                <a:gd name="connsiteX2" fmla="*/ 213360 w 731520"/>
                <a:gd name="connsiteY2" fmla="*/ 194456 h 834536"/>
                <a:gd name="connsiteX3" fmla="*/ 335280 w 731520"/>
                <a:gd name="connsiteY3" fmla="*/ 42056 h 834536"/>
                <a:gd name="connsiteX4" fmla="*/ 419100 w 731520"/>
                <a:gd name="connsiteY4" fmla="*/ 19196 h 834536"/>
                <a:gd name="connsiteX5" fmla="*/ 586740 w 731520"/>
                <a:gd name="connsiteY5" fmla="*/ 11576 h 834536"/>
                <a:gd name="connsiteX6" fmla="*/ 670560 w 731520"/>
                <a:gd name="connsiteY6" fmla="*/ 11576 h 834536"/>
                <a:gd name="connsiteX7" fmla="*/ 723900 w 731520"/>
                <a:gd name="connsiteY7" fmla="*/ 163976 h 834536"/>
                <a:gd name="connsiteX8" fmla="*/ 716280 w 731520"/>
                <a:gd name="connsiteY8" fmla="*/ 362096 h 834536"/>
                <a:gd name="connsiteX9" fmla="*/ 731520 w 731520"/>
                <a:gd name="connsiteY9" fmla="*/ 499256 h 834536"/>
                <a:gd name="connsiteX0" fmla="*/ 0 w 731520"/>
                <a:gd name="connsiteY0" fmla="*/ 824449 h 824449"/>
                <a:gd name="connsiteX1" fmla="*/ 114300 w 731520"/>
                <a:gd name="connsiteY1" fmla="*/ 473929 h 824449"/>
                <a:gd name="connsiteX2" fmla="*/ 213360 w 731520"/>
                <a:gd name="connsiteY2" fmla="*/ 184369 h 824449"/>
                <a:gd name="connsiteX3" fmla="*/ 335280 w 731520"/>
                <a:gd name="connsiteY3" fmla="*/ 31969 h 824449"/>
                <a:gd name="connsiteX4" fmla="*/ 419100 w 731520"/>
                <a:gd name="connsiteY4" fmla="*/ 9109 h 824449"/>
                <a:gd name="connsiteX5" fmla="*/ 586740 w 731520"/>
                <a:gd name="connsiteY5" fmla="*/ 1489 h 824449"/>
                <a:gd name="connsiteX6" fmla="*/ 693420 w 731520"/>
                <a:gd name="connsiteY6" fmla="*/ 16729 h 824449"/>
                <a:gd name="connsiteX7" fmla="*/ 723900 w 731520"/>
                <a:gd name="connsiteY7" fmla="*/ 153889 h 824449"/>
                <a:gd name="connsiteX8" fmla="*/ 716280 w 731520"/>
                <a:gd name="connsiteY8" fmla="*/ 352009 h 824449"/>
                <a:gd name="connsiteX9" fmla="*/ 731520 w 731520"/>
                <a:gd name="connsiteY9" fmla="*/ 489169 h 824449"/>
                <a:gd name="connsiteX0" fmla="*/ 0 w 731520"/>
                <a:gd name="connsiteY0" fmla="*/ 840623 h 840623"/>
                <a:gd name="connsiteX1" fmla="*/ 114300 w 731520"/>
                <a:gd name="connsiteY1" fmla="*/ 490103 h 840623"/>
                <a:gd name="connsiteX2" fmla="*/ 213360 w 731520"/>
                <a:gd name="connsiteY2" fmla="*/ 200543 h 840623"/>
                <a:gd name="connsiteX3" fmla="*/ 335280 w 731520"/>
                <a:gd name="connsiteY3" fmla="*/ 48143 h 840623"/>
                <a:gd name="connsiteX4" fmla="*/ 419100 w 731520"/>
                <a:gd name="connsiteY4" fmla="*/ 25283 h 840623"/>
                <a:gd name="connsiteX5" fmla="*/ 586740 w 731520"/>
                <a:gd name="connsiteY5" fmla="*/ 17663 h 840623"/>
                <a:gd name="connsiteX6" fmla="*/ 655320 w 731520"/>
                <a:gd name="connsiteY6" fmla="*/ 10043 h 840623"/>
                <a:gd name="connsiteX7" fmla="*/ 723900 w 731520"/>
                <a:gd name="connsiteY7" fmla="*/ 170063 h 840623"/>
                <a:gd name="connsiteX8" fmla="*/ 716280 w 731520"/>
                <a:gd name="connsiteY8" fmla="*/ 368183 h 840623"/>
                <a:gd name="connsiteX9" fmla="*/ 731520 w 731520"/>
                <a:gd name="connsiteY9" fmla="*/ 505343 h 840623"/>
                <a:gd name="connsiteX0" fmla="*/ 0 w 731520"/>
                <a:gd name="connsiteY0" fmla="*/ 834507 h 834507"/>
                <a:gd name="connsiteX1" fmla="*/ 114300 w 731520"/>
                <a:gd name="connsiteY1" fmla="*/ 483987 h 834507"/>
                <a:gd name="connsiteX2" fmla="*/ 213360 w 731520"/>
                <a:gd name="connsiteY2" fmla="*/ 194427 h 834507"/>
                <a:gd name="connsiteX3" fmla="*/ 335280 w 731520"/>
                <a:gd name="connsiteY3" fmla="*/ 42027 h 834507"/>
                <a:gd name="connsiteX4" fmla="*/ 419100 w 731520"/>
                <a:gd name="connsiteY4" fmla="*/ 19167 h 834507"/>
                <a:gd name="connsiteX5" fmla="*/ 586740 w 731520"/>
                <a:gd name="connsiteY5" fmla="*/ 11547 h 834507"/>
                <a:gd name="connsiteX6" fmla="*/ 655320 w 731520"/>
                <a:gd name="connsiteY6" fmla="*/ 3927 h 834507"/>
                <a:gd name="connsiteX7" fmla="*/ 723900 w 731520"/>
                <a:gd name="connsiteY7" fmla="*/ 163947 h 834507"/>
                <a:gd name="connsiteX8" fmla="*/ 716280 w 731520"/>
                <a:gd name="connsiteY8" fmla="*/ 362067 h 834507"/>
                <a:gd name="connsiteX9" fmla="*/ 731520 w 731520"/>
                <a:gd name="connsiteY9" fmla="*/ 499227 h 834507"/>
                <a:gd name="connsiteX0" fmla="*/ 0 w 731520"/>
                <a:gd name="connsiteY0" fmla="*/ 841181 h 841181"/>
                <a:gd name="connsiteX1" fmla="*/ 114300 w 731520"/>
                <a:gd name="connsiteY1" fmla="*/ 490661 h 841181"/>
                <a:gd name="connsiteX2" fmla="*/ 213360 w 731520"/>
                <a:gd name="connsiteY2" fmla="*/ 201101 h 841181"/>
                <a:gd name="connsiteX3" fmla="*/ 335280 w 731520"/>
                <a:gd name="connsiteY3" fmla="*/ 48701 h 841181"/>
                <a:gd name="connsiteX4" fmla="*/ 419100 w 731520"/>
                <a:gd name="connsiteY4" fmla="*/ 25841 h 841181"/>
                <a:gd name="connsiteX5" fmla="*/ 586740 w 731520"/>
                <a:gd name="connsiteY5" fmla="*/ 18221 h 841181"/>
                <a:gd name="connsiteX6" fmla="*/ 655320 w 731520"/>
                <a:gd name="connsiteY6" fmla="*/ 10601 h 841181"/>
                <a:gd name="connsiteX7" fmla="*/ 693420 w 731520"/>
                <a:gd name="connsiteY7" fmla="*/ 178241 h 841181"/>
                <a:gd name="connsiteX8" fmla="*/ 716280 w 731520"/>
                <a:gd name="connsiteY8" fmla="*/ 368741 h 841181"/>
                <a:gd name="connsiteX9" fmla="*/ 731520 w 731520"/>
                <a:gd name="connsiteY9" fmla="*/ 505901 h 841181"/>
                <a:gd name="connsiteX0" fmla="*/ 0 w 731520"/>
                <a:gd name="connsiteY0" fmla="*/ 847610 h 847610"/>
                <a:gd name="connsiteX1" fmla="*/ 114300 w 731520"/>
                <a:gd name="connsiteY1" fmla="*/ 497090 h 847610"/>
                <a:gd name="connsiteX2" fmla="*/ 213360 w 731520"/>
                <a:gd name="connsiteY2" fmla="*/ 207530 h 847610"/>
                <a:gd name="connsiteX3" fmla="*/ 335280 w 731520"/>
                <a:gd name="connsiteY3" fmla="*/ 55130 h 847610"/>
                <a:gd name="connsiteX4" fmla="*/ 419100 w 731520"/>
                <a:gd name="connsiteY4" fmla="*/ 32270 h 847610"/>
                <a:gd name="connsiteX5" fmla="*/ 586740 w 731520"/>
                <a:gd name="connsiteY5" fmla="*/ 24650 h 847610"/>
                <a:gd name="connsiteX6" fmla="*/ 640080 w 731520"/>
                <a:gd name="connsiteY6" fmla="*/ 9410 h 847610"/>
                <a:gd name="connsiteX7" fmla="*/ 693420 w 731520"/>
                <a:gd name="connsiteY7" fmla="*/ 184670 h 847610"/>
                <a:gd name="connsiteX8" fmla="*/ 716280 w 731520"/>
                <a:gd name="connsiteY8" fmla="*/ 375170 h 847610"/>
                <a:gd name="connsiteX9" fmla="*/ 731520 w 731520"/>
                <a:gd name="connsiteY9" fmla="*/ 512330 h 847610"/>
                <a:gd name="connsiteX0" fmla="*/ 0 w 731520"/>
                <a:gd name="connsiteY0" fmla="*/ 829552 h 829552"/>
                <a:gd name="connsiteX1" fmla="*/ 114300 w 731520"/>
                <a:gd name="connsiteY1" fmla="*/ 479032 h 829552"/>
                <a:gd name="connsiteX2" fmla="*/ 213360 w 731520"/>
                <a:gd name="connsiteY2" fmla="*/ 189472 h 829552"/>
                <a:gd name="connsiteX3" fmla="*/ 335280 w 731520"/>
                <a:gd name="connsiteY3" fmla="*/ 37072 h 829552"/>
                <a:gd name="connsiteX4" fmla="*/ 419100 w 731520"/>
                <a:gd name="connsiteY4" fmla="*/ 14212 h 829552"/>
                <a:gd name="connsiteX5" fmla="*/ 586740 w 731520"/>
                <a:gd name="connsiteY5" fmla="*/ 6592 h 829552"/>
                <a:gd name="connsiteX6" fmla="*/ 678180 w 731520"/>
                <a:gd name="connsiteY6" fmla="*/ 14212 h 829552"/>
                <a:gd name="connsiteX7" fmla="*/ 693420 w 731520"/>
                <a:gd name="connsiteY7" fmla="*/ 166612 h 829552"/>
                <a:gd name="connsiteX8" fmla="*/ 716280 w 731520"/>
                <a:gd name="connsiteY8" fmla="*/ 357112 h 829552"/>
                <a:gd name="connsiteX9" fmla="*/ 731520 w 731520"/>
                <a:gd name="connsiteY9" fmla="*/ 494272 h 829552"/>
                <a:gd name="connsiteX0" fmla="*/ 0 w 731520"/>
                <a:gd name="connsiteY0" fmla="*/ 847610 h 847610"/>
                <a:gd name="connsiteX1" fmla="*/ 114300 w 731520"/>
                <a:gd name="connsiteY1" fmla="*/ 497090 h 847610"/>
                <a:gd name="connsiteX2" fmla="*/ 213360 w 731520"/>
                <a:gd name="connsiteY2" fmla="*/ 207530 h 847610"/>
                <a:gd name="connsiteX3" fmla="*/ 335280 w 731520"/>
                <a:gd name="connsiteY3" fmla="*/ 55130 h 847610"/>
                <a:gd name="connsiteX4" fmla="*/ 419100 w 731520"/>
                <a:gd name="connsiteY4" fmla="*/ 32270 h 847610"/>
                <a:gd name="connsiteX5" fmla="*/ 586740 w 731520"/>
                <a:gd name="connsiteY5" fmla="*/ 24650 h 847610"/>
                <a:gd name="connsiteX6" fmla="*/ 678180 w 731520"/>
                <a:gd name="connsiteY6" fmla="*/ 9410 h 847610"/>
                <a:gd name="connsiteX7" fmla="*/ 693420 w 731520"/>
                <a:gd name="connsiteY7" fmla="*/ 184670 h 847610"/>
                <a:gd name="connsiteX8" fmla="*/ 716280 w 731520"/>
                <a:gd name="connsiteY8" fmla="*/ 375170 h 847610"/>
                <a:gd name="connsiteX9" fmla="*/ 731520 w 731520"/>
                <a:gd name="connsiteY9" fmla="*/ 512330 h 847610"/>
                <a:gd name="connsiteX0" fmla="*/ 0 w 731520"/>
                <a:gd name="connsiteY0" fmla="*/ 829552 h 829552"/>
                <a:gd name="connsiteX1" fmla="*/ 114300 w 731520"/>
                <a:gd name="connsiteY1" fmla="*/ 479032 h 829552"/>
                <a:gd name="connsiteX2" fmla="*/ 213360 w 731520"/>
                <a:gd name="connsiteY2" fmla="*/ 189472 h 829552"/>
                <a:gd name="connsiteX3" fmla="*/ 335280 w 731520"/>
                <a:gd name="connsiteY3" fmla="*/ 37072 h 829552"/>
                <a:gd name="connsiteX4" fmla="*/ 419100 w 731520"/>
                <a:gd name="connsiteY4" fmla="*/ 14212 h 829552"/>
                <a:gd name="connsiteX5" fmla="*/ 586740 w 731520"/>
                <a:gd name="connsiteY5" fmla="*/ 6592 h 829552"/>
                <a:gd name="connsiteX6" fmla="*/ 693420 w 731520"/>
                <a:gd name="connsiteY6" fmla="*/ 14212 h 829552"/>
                <a:gd name="connsiteX7" fmla="*/ 693420 w 731520"/>
                <a:gd name="connsiteY7" fmla="*/ 166612 h 829552"/>
                <a:gd name="connsiteX8" fmla="*/ 716280 w 731520"/>
                <a:gd name="connsiteY8" fmla="*/ 357112 h 829552"/>
                <a:gd name="connsiteX9" fmla="*/ 731520 w 731520"/>
                <a:gd name="connsiteY9" fmla="*/ 494272 h 829552"/>
                <a:gd name="connsiteX0" fmla="*/ 0 w 731520"/>
                <a:gd name="connsiteY0" fmla="*/ 829552 h 829552"/>
                <a:gd name="connsiteX1" fmla="*/ 114300 w 731520"/>
                <a:gd name="connsiteY1" fmla="*/ 479032 h 829552"/>
                <a:gd name="connsiteX2" fmla="*/ 213360 w 731520"/>
                <a:gd name="connsiteY2" fmla="*/ 189472 h 829552"/>
                <a:gd name="connsiteX3" fmla="*/ 335280 w 731520"/>
                <a:gd name="connsiteY3" fmla="*/ 37072 h 829552"/>
                <a:gd name="connsiteX4" fmla="*/ 419100 w 731520"/>
                <a:gd name="connsiteY4" fmla="*/ 14212 h 829552"/>
                <a:gd name="connsiteX5" fmla="*/ 586740 w 731520"/>
                <a:gd name="connsiteY5" fmla="*/ 6592 h 829552"/>
                <a:gd name="connsiteX6" fmla="*/ 693420 w 731520"/>
                <a:gd name="connsiteY6" fmla="*/ 14212 h 829552"/>
                <a:gd name="connsiteX7" fmla="*/ 708660 w 731520"/>
                <a:gd name="connsiteY7" fmla="*/ 166612 h 829552"/>
                <a:gd name="connsiteX8" fmla="*/ 716280 w 731520"/>
                <a:gd name="connsiteY8" fmla="*/ 357112 h 829552"/>
                <a:gd name="connsiteX9" fmla="*/ 731520 w 731520"/>
                <a:gd name="connsiteY9" fmla="*/ 494272 h 8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1520" h="829552">
                  <a:moveTo>
                    <a:pt x="0" y="829552"/>
                  </a:moveTo>
                  <a:cubicBezTo>
                    <a:pt x="40005" y="706997"/>
                    <a:pt x="78740" y="585712"/>
                    <a:pt x="114300" y="479032"/>
                  </a:cubicBezTo>
                  <a:cubicBezTo>
                    <a:pt x="149860" y="372352"/>
                    <a:pt x="176530" y="263132"/>
                    <a:pt x="213360" y="189472"/>
                  </a:cubicBezTo>
                  <a:cubicBezTo>
                    <a:pt x="250190" y="115812"/>
                    <a:pt x="300990" y="66282"/>
                    <a:pt x="335280" y="37072"/>
                  </a:cubicBezTo>
                  <a:cubicBezTo>
                    <a:pt x="369570" y="7862"/>
                    <a:pt x="377190" y="19292"/>
                    <a:pt x="419100" y="14212"/>
                  </a:cubicBezTo>
                  <a:cubicBezTo>
                    <a:pt x="461010" y="9132"/>
                    <a:pt x="541020" y="6592"/>
                    <a:pt x="586740" y="6592"/>
                  </a:cubicBezTo>
                  <a:cubicBezTo>
                    <a:pt x="632460" y="6592"/>
                    <a:pt x="673100" y="-12458"/>
                    <a:pt x="693420" y="14212"/>
                  </a:cubicBezTo>
                  <a:cubicBezTo>
                    <a:pt x="713740" y="40882"/>
                    <a:pt x="704850" y="109462"/>
                    <a:pt x="708660" y="166612"/>
                  </a:cubicBezTo>
                  <a:cubicBezTo>
                    <a:pt x="712470" y="223762"/>
                    <a:pt x="712470" y="302502"/>
                    <a:pt x="716280" y="357112"/>
                  </a:cubicBezTo>
                  <a:cubicBezTo>
                    <a:pt x="720090" y="411722"/>
                    <a:pt x="724535" y="453632"/>
                    <a:pt x="731520" y="494272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orme libre 60"/>
            <p:cNvSpPr/>
            <p:nvPr/>
          </p:nvSpPr>
          <p:spPr>
            <a:xfrm>
              <a:off x="2202020" y="2998934"/>
              <a:ext cx="733223" cy="1225096"/>
            </a:xfrm>
            <a:custGeom>
              <a:avLst/>
              <a:gdLst>
                <a:gd name="connsiteX0" fmla="*/ 0 w 850219"/>
                <a:gd name="connsiteY0" fmla="*/ 1345144 h 1345144"/>
                <a:gd name="connsiteX1" fmla="*/ 167640 w 850219"/>
                <a:gd name="connsiteY1" fmla="*/ 956524 h 1345144"/>
                <a:gd name="connsiteX2" fmla="*/ 289560 w 850219"/>
                <a:gd name="connsiteY2" fmla="*/ 606004 h 1345144"/>
                <a:gd name="connsiteX3" fmla="*/ 403860 w 850219"/>
                <a:gd name="connsiteY3" fmla="*/ 293584 h 1345144"/>
                <a:gd name="connsiteX4" fmla="*/ 487680 w 850219"/>
                <a:gd name="connsiteY4" fmla="*/ 125944 h 1345144"/>
                <a:gd name="connsiteX5" fmla="*/ 525780 w 850219"/>
                <a:gd name="connsiteY5" fmla="*/ 49744 h 1345144"/>
                <a:gd name="connsiteX6" fmla="*/ 632460 w 850219"/>
                <a:gd name="connsiteY6" fmla="*/ 4024 h 1345144"/>
                <a:gd name="connsiteX7" fmla="*/ 723900 w 850219"/>
                <a:gd name="connsiteY7" fmla="*/ 4024 h 1345144"/>
                <a:gd name="connsiteX8" fmla="*/ 800100 w 850219"/>
                <a:gd name="connsiteY8" fmla="*/ 19264 h 1345144"/>
                <a:gd name="connsiteX9" fmla="*/ 845820 w 850219"/>
                <a:gd name="connsiteY9" fmla="*/ 186904 h 1345144"/>
                <a:gd name="connsiteX10" fmla="*/ 845820 w 850219"/>
                <a:gd name="connsiteY10" fmla="*/ 377404 h 13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0219" h="1345144">
                  <a:moveTo>
                    <a:pt x="0" y="1345144"/>
                  </a:moveTo>
                  <a:cubicBezTo>
                    <a:pt x="59690" y="1212429"/>
                    <a:pt x="119380" y="1079714"/>
                    <a:pt x="167640" y="956524"/>
                  </a:cubicBezTo>
                  <a:cubicBezTo>
                    <a:pt x="215900" y="833334"/>
                    <a:pt x="250190" y="716494"/>
                    <a:pt x="289560" y="606004"/>
                  </a:cubicBezTo>
                  <a:cubicBezTo>
                    <a:pt x="328930" y="495514"/>
                    <a:pt x="370840" y="373594"/>
                    <a:pt x="403860" y="293584"/>
                  </a:cubicBezTo>
                  <a:cubicBezTo>
                    <a:pt x="436880" y="213574"/>
                    <a:pt x="487680" y="125944"/>
                    <a:pt x="487680" y="125944"/>
                  </a:cubicBezTo>
                  <a:cubicBezTo>
                    <a:pt x="508000" y="85304"/>
                    <a:pt x="501650" y="70064"/>
                    <a:pt x="525780" y="49744"/>
                  </a:cubicBezTo>
                  <a:cubicBezTo>
                    <a:pt x="549910" y="29424"/>
                    <a:pt x="599440" y="11644"/>
                    <a:pt x="632460" y="4024"/>
                  </a:cubicBezTo>
                  <a:cubicBezTo>
                    <a:pt x="665480" y="-3596"/>
                    <a:pt x="695960" y="1484"/>
                    <a:pt x="723900" y="4024"/>
                  </a:cubicBezTo>
                  <a:cubicBezTo>
                    <a:pt x="751840" y="6564"/>
                    <a:pt x="779780" y="-11216"/>
                    <a:pt x="800100" y="19264"/>
                  </a:cubicBezTo>
                  <a:cubicBezTo>
                    <a:pt x="820420" y="49744"/>
                    <a:pt x="838200" y="127214"/>
                    <a:pt x="845820" y="186904"/>
                  </a:cubicBezTo>
                  <a:cubicBezTo>
                    <a:pt x="853440" y="246594"/>
                    <a:pt x="849630" y="311999"/>
                    <a:pt x="845820" y="377404"/>
                  </a:cubicBezTo>
                </a:path>
              </a:pathLst>
            </a:custGeom>
            <a:noFill/>
            <a:ln w="222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11"/>
            <p:cNvSpPr txBox="1">
              <a:spLocks noChangeArrowheads="1"/>
            </p:cNvSpPr>
            <p:nvPr/>
          </p:nvSpPr>
          <p:spPr bwMode="auto">
            <a:xfrm>
              <a:off x="1865195" y="4591864"/>
              <a:ext cx="107004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CA" sz="1400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électrodes</a:t>
              </a:r>
              <a:endParaRPr lang="fr-CA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ZoneTexte 15"/>
          <p:cNvSpPr txBox="1">
            <a:spLocks noChangeArrowheads="1"/>
          </p:cNvSpPr>
          <p:nvPr/>
        </p:nvSpPr>
        <p:spPr bwMode="auto">
          <a:xfrm>
            <a:off x="939471" y="4353666"/>
            <a:ext cx="1020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pectoralis</a:t>
            </a:r>
          </a:p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dénervé</a:t>
            </a:r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e 61"/>
          <p:cNvGrpSpPr/>
          <p:nvPr/>
        </p:nvGrpSpPr>
        <p:grpSpPr>
          <a:xfrm>
            <a:off x="866107" y="1935480"/>
            <a:ext cx="3227911" cy="1097523"/>
            <a:chOff x="242653" y="1935480"/>
            <a:chExt cx="3227911" cy="1097523"/>
          </a:xfrm>
        </p:grpSpPr>
        <p:cxnSp>
          <p:nvCxnSpPr>
            <p:cNvPr id="63" name="Connecteur droit 62"/>
            <p:cNvCxnSpPr/>
            <p:nvPr/>
          </p:nvCxnSpPr>
          <p:spPr>
            <a:xfrm flipH="1">
              <a:off x="1860305" y="2278531"/>
              <a:ext cx="449048" cy="416397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>
              <a:off x="1181257" y="2324797"/>
              <a:ext cx="492858" cy="358564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flipV="1">
              <a:off x="1301733" y="2845293"/>
              <a:ext cx="372381" cy="46266"/>
            </a:xfrm>
            <a:prstGeom prst="line">
              <a:avLst/>
            </a:prstGeom>
            <a:ln w="2222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12"/>
            <p:cNvSpPr txBox="1">
              <a:spLocks noChangeArrowheads="1"/>
            </p:cNvSpPr>
            <p:nvPr/>
          </p:nvSpPr>
          <p:spPr bwMode="auto">
            <a:xfrm>
              <a:off x="1570025" y="1935480"/>
              <a:ext cx="190053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nerf </a:t>
              </a:r>
              <a:r>
                <a:rPr lang="en-CA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musculocutané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ZoneTexte 13"/>
            <p:cNvSpPr txBox="1">
              <a:spLocks noChangeArrowheads="1"/>
            </p:cNvSpPr>
            <p:nvPr/>
          </p:nvSpPr>
          <p:spPr bwMode="auto">
            <a:xfrm>
              <a:off x="242653" y="1991895"/>
              <a:ext cx="135276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nerf </a:t>
              </a:r>
              <a:r>
                <a:rPr lang="en-CA" sz="1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médian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ZoneTexte 14"/>
            <p:cNvSpPr txBox="1">
              <a:spLocks noChangeArrowheads="1"/>
            </p:cNvSpPr>
            <p:nvPr/>
          </p:nvSpPr>
          <p:spPr bwMode="auto">
            <a:xfrm>
              <a:off x="290808" y="2725226"/>
              <a:ext cx="104599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nerf radial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56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19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70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8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91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e 92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94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e 95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97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1" name="Flèche droite 70"/>
          <p:cNvSpPr/>
          <p:nvPr/>
        </p:nvSpPr>
        <p:spPr>
          <a:xfrm>
            <a:off x="1171471" y="1140576"/>
            <a:ext cx="486569" cy="298643"/>
          </a:xfrm>
          <a:prstGeom prst="rightArrow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grpSp>
        <p:nvGrpSpPr>
          <p:cNvPr id="9" name="Groupe 8"/>
          <p:cNvGrpSpPr/>
          <p:nvPr/>
        </p:nvGrpSpPr>
        <p:grpSpPr>
          <a:xfrm>
            <a:off x="5280147" y="2683359"/>
            <a:ext cx="2581151" cy="2203025"/>
            <a:chOff x="5280147" y="2683359"/>
            <a:chExt cx="2581151" cy="22030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0147" y="2683359"/>
              <a:ext cx="2581151" cy="2203025"/>
            </a:xfrm>
            <a:prstGeom prst="rect">
              <a:avLst/>
            </a:prstGeom>
          </p:spPr>
        </p:pic>
        <p:sp>
          <p:nvSpPr>
            <p:cNvPr id="7" name="Ellipse 6"/>
            <p:cNvSpPr/>
            <p:nvPr/>
          </p:nvSpPr>
          <p:spPr>
            <a:xfrm>
              <a:off x="7252103" y="2801513"/>
              <a:ext cx="591246" cy="1181756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/>
            </a:p>
          </p:txBody>
        </p:sp>
      </p:grpSp>
      <p:sp>
        <p:nvSpPr>
          <p:cNvPr id="72" name="ZoneTexte 71"/>
          <p:cNvSpPr txBox="1"/>
          <p:nvPr/>
        </p:nvSpPr>
        <p:spPr>
          <a:xfrm>
            <a:off x="5313605" y="2110153"/>
            <a:ext cx="2441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sites de </a:t>
            </a:r>
            <a:r>
              <a:rPr lang="en-C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contrôle</a:t>
            </a:r>
            <a:endParaRPr lang="en-C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et de </a:t>
            </a: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sensation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8591550" y="3763906"/>
            <a:ext cx="2706797" cy="2041582"/>
            <a:chOff x="8278120" y="2965989"/>
            <a:chExt cx="3020227" cy="2398678"/>
          </a:xfrm>
        </p:grpSpPr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2965685"/>
                </p:ext>
              </p:extLst>
            </p:nvPr>
          </p:nvGraphicFramePr>
          <p:xfrm>
            <a:off x="8278120" y="3135036"/>
            <a:ext cx="2877973" cy="2229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6" name="Photo Editor Photo" r:id="rId3" imgW="971640" imgH="752400" progId="MSPhotoEd.3">
                    <p:embed/>
                  </p:oleObj>
                </mc:Choice>
                <mc:Fallback>
                  <p:oleObj name="Photo Editor Photo" r:id="rId3" imgW="971640" imgH="75240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278120" y="3135036"/>
                          <a:ext cx="2877973" cy="22290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Ellipse 21"/>
            <p:cNvSpPr/>
            <p:nvPr/>
          </p:nvSpPr>
          <p:spPr>
            <a:xfrm rot="21427636">
              <a:off x="9315795" y="2965989"/>
              <a:ext cx="1982552" cy="239867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148175"/>
              </p:ext>
            </p:extLst>
          </p:nvPr>
        </p:nvGraphicFramePr>
        <p:xfrm>
          <a:off x="2400065" y="2696024"/>
          <a:ext cx="3003383" cy="3274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7" name="Photo Editor Photo" r:id="rId5" imgW="3476520" imgH="4210200" progId="MSPhotoEd.3">
                  <p:embed/>
                </p:oleObj>
              </mc:Choice>
              <mc:Fallback>
                <p:oleObj name="Photo Editor Photo" r:id="rId5" imgW="3476520" imgH="421020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0065" y="2696024"/>
                        <a:ext cx="3003383" cy="3274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"/>
          <p:cNvGrpSpPr/>
          <p:nvPr/>
        </p:nvGrpSpPr>
        <p:grpSpPr>
          <a:xfrm>
            <a:off x="706096" y="1687963"/>
            <a:ext cx="1941622" cy="2145175"/>
            <a:chOff x="706096" y="890046"/>
            <a:chExt cx="1941622" cy="2145175"/>
          </a:xfrm>
        </p:grpSpPr>
        <p:sp>
          <p:nvSpPr>
            <p:cNvPr id="4" name="ZoneTexte 3"/>
            <p:cNvSpPr txBox="1"/>
            <p:nvPr/>
          </p:nvSpPr>
          <p:spPr>
            <a:xfrm>
              <a:off x="706096" y="890046"/>
              <a:ext cx="1941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main IH2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Azzura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8" name="Obje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45163628"/>
                </p:ext>
              </p:extLst>
            </p:nvPr>
          </p:nvGraphicFramePr>
          <p:xfrm>
            <a:off x="730897" y="1244553"/>
            <a:ext cx="1629830" cy="1790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8" name="Photo Editor Photo" r:id="rId7" imgW="1447920" imgH="1590840" progId="MSPhotoEd.3">
                    <p:embed/>
                  </p:oleObj>
                </mc:Choice>
                <mc:Fallback>
                  <p:oleObj name="Photo Editor Photo" r:id="rId7" imgW="1447920" imgH="159084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30897" y="1244553"/>
                          <a:ext cx="1629830" cy="17906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ZoneTexte 23"/>
          <p:cNvSpPr txBox="1"/>
          <p:nvPr/>
        </p:nvSpPr>
        <p:spPr>
          <a:xfrm>
            <a:off x="1065083" y="1027566"/>
            <a:ext cx="567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sensoriel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stimulation </a:t>
            </a:r>
            <a:r>
              <a:rPr lang="en-CA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directe</a:t>
            </a:r>
            <a:r>
              <a:rPr lang="en-C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nerfs </a:t>
            </a:r>
            <a:endParaRPr lang="fr-C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4928348" y="1438530"/>
            <a:ext cx="3174493" cy="1320876"/>
            <a:chOff x="6665698" y="890046"/>
            <a:chExt cx="4238625" cy="1575196"/>
          </a:xfrm>
        </p:grpSpPr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1698083"/>
                </p:ext>
              </p:extLst>
            </p:nvPr>
          </p:nvGraphicFramePr>
          <p:xfrm>
            <a:off x="6665698" y="953928"/>
            <a:ext cx="4238625" cy="1323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69" name="Photo Editor Photo" r:id="rId9" imgW="4238640" imgH="1324080" progId="MSPhotoEd.3">
                    <p:embed/>
                  </p:oleObj>
                </mc:Choice>
                <mc:Fallback>
                  <p:oleObj name="Photo Editor Photo" r:id="rId9" imgW="4238640" imgH="132408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665698" y="953928"/>
                          <a:ext cx="4238625" cy="1323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e 14"/>
            <p:cNvGrpSpPr/>
            <p:nvPr/>
          </p:nvGrpSpPr>
          <p:grpSpPr>
            <a:xfrm>
              <a:off x="8993730" y="890046"/>
              <a:ext cx="1402948" cy="745308"/>
              <a:chOff x="8993730" y="890046"/>
              <a:chExt cx="1402948" cy="745308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8993730" y="890046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nerf </a:t>
                </a:r>
                <a:r>
                  <a:rPr lang="en-CA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médian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>
                <a:off x="9659938" y="1244553"/>
                <a:ext cx="1" cy="390801"/>
              </a:xfrm>
              <a:prstGeom prst="line">
                <a:avLst/>
              </a:prstGeom>
              <a:ln w="22225">
                <a:solidFill>
                  <a:srgbClr val="FF000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/>
            <p:cNvGrpSpPr/>
            <p:nvPr/>
          </p:nvGrpSpPr>
          <p:grpSpPr>
            <a:xfrm>
              <a:off x="8801090" y="1796065"/>
              <a:ext cx="1338828" cy="669177"/>
              <a:chOff x="8801090" y="1796065"/>
              <a:chExt cx="1338828" cy="669177"/>
            </a:xfrm>
          </p:grpSpPr>
          <p:sp>
            <p:nvSpPr>
              <p:cNvPr id="25" name="ZoneTexte 24"/>
              <p:cNvSpPr txBox="1"/>
              <p:nvPr/>
            </p:nvSpPr>
            <p:spPr>
              <a:xfrm>
                <a:off x="8801090" y="2095910"/>
                <a:ext cx="13388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nerf </a:t>
                </a:r>
                <a:r>
                  <a:rPr lang="en-CA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ulnaire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 flipH="1" flipV="1">
                <a:off x="9448273" y="1796065"/>
                <a:ext cx="8994" cy="346675"/>
              </a:xfrm>
              <a:prstGeom prst="line">
                <a:avLst/>
              </a:prstGeom>
              <a:ln w="22225">
                <a:solidFill>
                  <a:srgbClr val="FF0000"/>
                </a:solidFill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/>
          <p:cNvGrpSpPr/>
          <p:nvPr/>
        </p:nvGrpSpPr>
        <p:grpSpPr>
          <a:xfrm>
            <a:off x="6201026" y="2832457"/>
            <a:ext cx="1967930" cy="3137488"/>
            <a:chOff x="5577772" y="174003"/>
            <a:chExt cx="1967930" cy="3178257"/>
          </a:xfrm>
        </p:grpSpPr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5153383"/>
                </p:ext>
              </p:extLst>
            </p:nvPr>
          </p:nvGraphicFramePr>
          <p:xfrm>
            <a:off x="5577772" y="174003"/>
            <a:ext cx="1918238" cy="31782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70" name="Photo Editor Photo" r:id="rId11" imgW="971640" imgH="1609560" progId="MSPhotoEd.3">
                    <p:embed/>
                  </p:oleObj>
                </mc:Choice>
                <mc:Fallback>
                  <p:oleObj name="Photo Editor Photo" r:id="rId11" imgW="971640" imgH="160956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577772" y="174003"/>
                          <a:ext cx="1918238" cy="31782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ZoneTexte 13"/>
            <p:cNvSpPr txBox="1"/>
            <p:nvPr/>
          </p:nvSpPr>
          <p:spPr>
            <a:xfrm>
              <a:off x="6604419" y="800076"/>
              <a:ext cx="941283" cy="65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nerf </a:t>
              </a:r>
            </a:p>
            <a:p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médian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863051" y="2679112"/>
              <a:ext cx="877163" cy="374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ulnaire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>
            <a:xfrm rot="19111234">
              <a:off x="6692009" y="2319515"/>
              <a:ext cx="256546" cy="387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 rot="19111234">
              <a:off x="6347698" y="2067117"/>
              <a:ext cx="256546" cy="3872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43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184171" y="126386"/>
            <a:ext cx="1676076" cy="391123"/>
            <a:chOff x="1415735" y="326158"/>
            <a:chExt cx="4381896" cy="444352"/>
          </a:xfrm>
        </p:grpSpPr>
        <p:sp>
          <p:nvSpPr>
            <p:cNvPr id="46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3171781" y="125826"/>
            <a:ext cx="1676076" cy="391683"/>
            <a:chOff x="1500336" y="213200"/>
            <a:chExt cx="4381897" cy="444988"/>
          </a:xfrm>
        </p:grpSpPr>
        <p:sp>
          <p:nvSpPr>
            <p:cNvPr id="64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5203034" y="126386"/>
            <a:ext cx="1676076" cy="391123"/>
            <a:chOff x="1500336" y="219228"/>
            <a:chExt cx="4381897" cy="444352"/>
          </a:xfrm>
        </p:grpSpPr>
        <p:sp>
          <p:nvSpPr>
            <p:cNvPr id="67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7264803" y="95838"/>
            <a:ext cx="1676077" cy="410886"/>
            <a:chOff x="1694207" y="184523"/>
            <a:chExt cx="4381897" cy="466804"/>
          </a:xfrm>
        </p:grpSpPr>
        <p:sp>
          <p:nvSpPr>
            <p:cNvPr id="70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9178258" y="114836"/>
            <a:ext cx="1676076" cy="397927"/>
            <a:chOff x="1500336" y="206106"/>
            <a:chExt cx="4381897" cy="452082"/>
          </a:xfrm>
        </p:grpSpPr>
        <p:sp>
          <p:nvSpPr>
            <p:cNvPr id="73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1065083" y="723775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EUROPE:</a:t>
            </a:r>
            <a:endParaRPr lang="fr-CA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 rot="9156610">
            <a:off x="4074384" y="5559723"/>
            <a:ext cx="311534" cy="245852"/>
          </a:xfrm>
          <a:prstGeom prst="rightArrow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sp>
        <p:nvSpPr>
          <p:cNvPr id="49" name="Flèche droite 48"/>
          <p:cNvSpPr/>
          <p:nvPr/>
        </p:nvSpPr>
        <p:spPr>
          <a:xfrm rot="15164968">
            <a:off x="4871130" y="5603558"/>
            <a:ext cx="311534" cy="245852"/>
          </a:xfrm>
          <a:prstGeom prst="righ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</p:spTree>
    <p:extLst>
      <p:ext uri="{BB962C8B-B14F-4D97-AF65-F5344CB8AC3E}">
        <p14:creationId xmlns:p14="http://schemas.microsoft.com/office/powerpoint/2010/main" val="25260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003933" y="1946358"/>
            <a:ext cx="9707063" cy="3609187"/>
            <a:chOff x="1003933" y="2083141"/>
            <a:chExt cx="9707063" cy="3609187"/>
          </a:xfrm>
        </p:grpSpPr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178082"/>
                </p:ext>
              </p:extLst>
            </p:nvPr>
          </p:nvGraphicFramePr>
          <p:xfrm>
            <a:off x="7719408" y="2083141"/>
            <a:ext cx="2991588" cy="34070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70" name="Photo Editor Photo" r:id="rId3" imgW="1714680" imgH="1952640" progId="MSPhotoEd.3">
                    <p:embed/>
                  </p:oleObj>
                </mc:Choice>
                <mc:Fallback>
                  <p:oleObj name="Photo Editor Photo" r:id="rId3" imgW="1714680" imgH="195264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719408" y="2083141"/>
                          <a:ext cx="2991588" cy="34070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4092345"/>
                </p:ext>
              </p:extLst>
            </p:nvPr>
          </p:nvGraphicFramePr>
          <p:xfrm>
            <a:off x="1003933" y="3417768"/>
            <a:ext cx="2432506" cy="2274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71" name="Photo Editor Photo" r:id="rId5" imgW="11877840" imgH="11106000" progId="MSPhotoEd.3">
                    <p:embed/>
                  </p:oleObj>
                </mc:Choice>
                <mc:Fallback>
                  <p:oleObj name="Photo Editor Photo" r:id="rId5" imgW="11877840" imgH="1110600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003933" y="3417768"/>
                          <a:ext cx="2432506" cy="227456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913" name="Groupe 38912"/>
          <p:cNvGrpSpPr/>
          <p:nvPr/>
        </p:nvGrpSpPr>
        <p:grpSpPr>
          <a:xfrm>
            <a:off x="5318254" y="4298297"/>
            <a:ext cx="5901902" cy="2133568"/>
            <a:chOff x="5318254" y="3624531"/>
            <a:chExt cx="5901902" cy="2133568"/>
          </a:xfrm>
        </p:grpSpPr>
        <p:sp>
          <p:nvSpPr>
            <p:cNvPr id="23" name="ZoneTexte 22"/>
            <p:cNvSpPr txBox="1"/>
            <p:nvPr/>
          </p:nvSpPr>
          <p:spPr>
            <a:xfrm>
              <a:off x="7742649" y="4808556"/>
              <a:ext cx="16081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toucher</a:t>
              </a:r>
            </a:p>
            <a:p>
              <a:r>
                <a:rPr lang="en-CA" b="1" dirty="0" err="1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pression</a:t>
              </a:r>
              <a:endParaRPr lang="fr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5318254" y="4943184"/>
              <a:ext cx="4196807" cy="814915"/>
            </a:xfrm>
            <a:custGeom>
              <a:avLst/>
              <a:gdLst>
                <a:gd name="connsiteX0" fmla="*/ 4481848 w 4481848"/>
                <a:gd name="connsiteY0" fmla="*/ 0 h 824567"/>
                <a:gd name="connsiteX1" fmla="*/ 3039414 w 4481848"/>
                <a:gd name="connsiteY1" fmla="*/ 618186 h 824567"/>
                <a:gd name="connsiteX2" fmla="*/ 1004552 w 4481848"/>
                <a:gd name="connsiteY2" fmla="*/ 824248 h 824567"/>
                <a:gd name="connsiteX3" fmla="*/ 0 w 4481848"/>
                <a:gd name="connsiteY3" fmla="*/ 669701 h 824567"/>
                <a:gd name="connsiteX0" fmla="*/ 4481848 w 4481848"/>
                <a:gd name="connsiteY0" fmla="*/ 0 h 940349"/>
                <a:gd name="connsiteX1" fmla="*/ 3039414 w 4481848"/>
                <a:gd name="connsiteY1" fmla="*/ 618186 h 940349"/>
                <a:gd name="connsiteX2" fmla="*/ 940157 w 4481848"/>
                <a:gd name="connsiteY2" fmla="*/ 940158 h 940349"/>
                <a:gd name="connsiteX3" fmla="*/ 0 w 4481848"/>
                <a:gd name="connsiteY3" fmla="*/ 669701 h 940349"/>
                <a:gd name="connsiteX0" fmla="*/ 4481848 w 4481848"/>
                <a:gd name="connsiteY0" fmla="*/ 0 h 940301"/>
                <a:gd name="connsiteX1" fmla="*/ 3039414 w 4481848"/>
                <a:gd name="connsiteY1" fmla="*/ 695460 h 940301"/>
                <a:gd name="connsiteX2" fmla="*/ 940157 w 4481848"/>
                <a:gd name="connsiteY2" fmla="*/ 940158 h 940301"/>
                <a:gd name="connsiteX3" fmla="*/ 0 w 4481848"/>
                <a:gd name="connsiteY3" fmla="*/ 669701 h 940301"/>
                <a:gd name="connsiteX0" fmla="*/ 4481848 w 4481848"/>
                <a:gd name="connsiteY0" fmla="*/ 0 h 940301"/>
                <a:gd name="connsiteX1" fmla="*/ 3039414 w 4481848"/>
                <a:gd name="connsiteY1" fmla="*/ 695460 h 940301"/>
                <a:gd name="connsiteX2" fmla="*/ 940157 w 4481848"/>
                <a:gd name="connsiteY2" fmla="*/ 940158 h 940301"/>
                <a:gd name="connsiteX3" fmla="*/ 0 w 4481848"/>
                <a:gd name="connsiteY3" fmla="*/ 669701 h 940301"/>
                <a:gd name="connsiteX0" fmla="*/ 4481848 w 4481848"/>
                <a:gd name="connsiteY0" fmla="*/ 0 h 943647"/>
                <a:gd name="connsiteX1" fmla="*/ 2496911 w 4481848"/>
                <a:gd name="connsiteY1" fmla="*/ 809760 h 943647"/>
                <a:gd name="connsiteX2" fmla="*/ 940157 w 4481848"/>
                <a:gd name="connsiteY2" fmla="*/ 940158 h 943647"/>
                <a:gd name="connsiteX3" fmla="*/ 0 w 4481848"/>
                <a:gd name="connsiteY3" fmla="*/ 669701 h 943647"/>
                <a:gd name="connsiteX0" fmla="*/ 4481848 w 4481848"/>
                <a:gd name="connsiteY0" fmla="*/ 0 h 840858"/>
                <a:gd name="connsiteX1" fmla="*/ 2496911 w 4481848"/>
                <a:gd name="connsiteY1" fmla="*/ 809760 h 840858"/>
                <a:gd name="connsiteX2" fmla="*/ 0 w 4481848"/>
                <a:gd name="connsiteY2" fmla="*/ 669701 h 840858"/>
                <a:gd name="connsiteX0" fmla="*/ 4481848 w 4481848"/>
                <a:gd name="connsiteY0" fmla="*/ 0 h 892649"/>
                <a:gd name="connsiteX1" fmla="*/ 2496911 w 4481848"/>
                <a:gd name="connsiteY1" fmla="*/ 809760 h 892649"/>
                <a:gd name="connsiteX2" fmla="*/ 0 w 4481848"/>
                <a:gd name="connsiteY2" fmla="*/ 669701 h 892649"/>
                <a:gd name="connsiteX0" fmla="*/ 4481848 w 4481848"/>
                <a:gd name="connsiteY0" fmla="*/ 0 h 892649"/>
                <a:gd name="connsiteX1" fmla="*/ 2496911 w 4481848"/>
                <a:gd name="connsiteY1" fmla="*/ 809760 h 892649"/>
                <a:gd name="connsiteX2" fmla="*/ 0 w 4481848"/>
                <a:gd name="connsiteY2" fmla="*/ 669701 h 892649"/>
                <a:gd name="connsiteX0" fmla="*/ 4481848 w 4481848"/>
                <a:gd name="connsiteY0" fmla="*/ 0 h 669701"/>
                <a:gd name="connsiteX1" fmla="*/ 0 w 4481848"/>
                <a:gd name="connsiteY1" fmla="*/ 669701 h 669701"/>
                <a:gd name="connsiteX0" fmla="*/ 4481848 w 4481848"/>
                <a:gd name="connsiteY0" fmla="*/ 0 h 669701"/>
                <a:gd name="connsiteX1" fmla="*/ 0 w 4481848"/>
                <a:gd name="connsiteY1" fmla="*/ 669701 h 669701"/>
                <a:gd name="connsiteX0" fmla="*/ 4481848 w 4481848"/>
                <a:gd name="connsiteY0" fmla="*/ 0 h 814915"/>
                <a:gd name="connsiteX1" fmla="*/ 0 w 4481848"/>
                <a:gd name="connsiteY1" fmla="*/ 669701 h 81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81848" h="814915">
                  <a:moveTo>
                    <a:pt x="4481848" y="0"/>
                  </a:moveTo>
                  <a:cubicBezTo>
                    <a:pt x="3693153" y="985234"/>
                    <a:pt x="1385448" y="890967"/>
                    <a:pt x="0" y="669701"/>
                  </a:cubicBezTo>
                </a:path>
              </a:pathLst>
            </a:custGeom>
            <a:noFill/>
            <a:ln w="47625">
              <a:solidFill>
                <a:srgbClr val="00B05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0022392" y="362453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senseurs</a:t>
              </a:r>
              <a:endParaRPr lang="fr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115514" y="1858788"/>
            <a:ext cx="2198883" cy="1818903"/>
            <a:chOff x="3115514" y="1858788"/>
            <a:chExt cx="2198883" cy="1818903"/>
          </a:xfrm>
        </p:grpSpPr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6875372"/>
                </p:ext>
              </p:extLst>
            </p:nvPr>
          </p:nvGraphicFramePr>
          <p:xfrm>
            <a:off x="3115514" y="2193782"/>
            <a:ext cx="2198883" cy="1483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72" name="Photo Editor Photo" r:id="rId7" imgW="1552680" imgH="1047600" progId="MSPhotoEd.3">
                    <p:embed/>
                  </p:oleObj>
                </mc:Choice>
                <mc:Fallback>
                  <p:oleObj name="Photo Editor Photo" r:id="rId7" imgW="1552680" imgH="104760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115514" y="2193782"/>
                          <a:ext cx="2198883" cy="148390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4" name="ZoneTexte 38913"/>
            <p:cNvSpPr txBox="1"/>
            <p:nvPr/>
          </p:nvSpPr>
          <p:spPr>
            <a:xfrm>
              <a:off x="3682398" y="1858788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x 10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Virage 39"/>
          <p:cNvSpPr/>
          <p:nvPr/>
        </p:nvSpPr>
        <p:spPr>
          <a:xfrm>
            <a:off x="2022242" y="2501397"/>
            <a:ext cx="813816" cy="868680"/>
          </a:xfrm>
          <a:prstGeom prst="ben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45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1190267" y="126386"/>
            <a:ext cx="1676076" cy="391123"/>
            <a:chOff x="1415735" y="326158"/>
            <a:chExt cx="4381896" cy="444352"/>
          </a:xfrm>
        </p:grpSpPr>
        <p:sp>
          <p:nvSpPr>
            <p:cNvPr id="48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3177877" y="125826"/>
            <a:ext cx="1676076" cy="391683"/>
            <a:chOff x="1500336" y="213200"/>
            <a:chExt cx="4381897" cy="444988"/>
          </a:xfrm>
        </p:grpSpPr>
        <p:sp>
          <p:nvSpPr>
            <p:cNvPr id="66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5209130" y="126386"/>
            <a:ext cx="1676076" cy="391123"/>
            <a:chOff x="1500336" y="219228"/>
            <a:chExt cx="4381897" cy="444352"/>
          </a:xfrm>
        </p:grpSpPr>
        <p:sp>
          <p:nvSpPr>
            <p:cNvPr id="69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270899" y="95838"/>
            <a:ext cx="1676077" cy="410886"/>
            <a:chOff x="1694207" y="184523"/>
            <a:chExt cx="4381897" cy="466804"/>
          </a:xfrm>
        </p:grpSpPr>
        <p:sp>
          <p:nvSpPr>
            <p:cNvPr id="72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9184354" y="114836"/>
            <a:ext cx="1676076" cy="397927"/>
            <a:chOff x="1500336" y="206106"/>
            <a:chExt cx="4381897" cy="452082"/>
          </a:xfrm>
        </p:grpSpPr>
        <p:sp>
          <p:nvSpPr>
            <p:cNvPr id="75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Virage 77"/>
          <p:cNvSpPr/>
          <p:nvPr/>
        </p:nvSpPr>
        <p:spPr>
          <a:xfrm rot="16200000">
            <a:off x="1934450" y="5551418"/>
            <a:ext cx="813816" cy="868680"/>
          </a:xfrm>
          <a:prstGeom prst="bentArrow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378032" y="4482963"/>
            <a:ext cx="4465686" cy="2271523"/>
            <a:chOff x="3378032" y="4482963"/>
            <a:chExt cx="4465686" cy="2271523"/>
          </a:xfrm>
        </p:grpSpPr>
        <p:grpSp>
          <p:nvGrpSpPr>
            <p:cNvPr id="30" name="Groupe 29"/>
            <p:cNvGrpSpPr/>
            <p:nvPr/>
          </p:nvGrpSpPr>
          <p:grpSpPr>
            <a:xfrm>
              <a:off x="5273925" y="4482963"/>
              <a:ext cx="2569793" cy="1110682"/>
              <a:chOff x="5203066" y="3819256"/>
              <a:chExt cx="2569793" cy="1110682"/>
            </a:xfrm>
          </p:grpSpPr>
          <p:sp>
            <p:nvSpPr>
              <p:cNvPr id="15" name="Forme libre 14"/>
              <p:cNvSpPr/>
              <p:nvPr/>
            </p:nvSpPr>
            <p:spPr>
              <a:xfrm>
                <a:off x="5203066" y="3819256"/>
                <a:ext cx="2569793" cy="1110682"/>
              </a:xfrm>
              <a:custGeom>
                <a:avLst/>
                <a:gdLst>
                  <a:gd name="connsiteX0" fmla="*/ 2678806 w 2678806"/>
                  <a:gd name="connsiteY0" fmla="*/ 96812 h 547572"/>
                  <a:gd name="connsiteX1" fmla="*/ 837127 w 2678806"/>
                  <a:gd name="connsiteY1" fmla="*/ 32417 h 547572"/>
                  <a:gd name="connsiteX2" fmla="*/ 0 w 2678806"/>
                  <a:gd name="connsiteY2" fmla="*/ 547572 h 547572"/>
                  <a:gd name="connsiteX0" fmla="*/ 2658244 w 2658244"/>
                  <a:gd name="connsiteY0" fmla="*/ 5844 h 1102648"/>
                  <a:gd name="connsiteX1" fmla="*/ 837127 w 2658244"/>
                  <a:gd name="connsiteY1" fmla="*/ 587493 h 1102648"/>
                  <a:gd name="connsiteX2" fmla="*/ 0 w 2658244"/>
                  <a:gd name="connsiteY2" fmla="*/ 1102648 h 1102648"/>
                  <a:gd name="connsiteX0" fmla="*/ 2658244 w 2658244"/>
                  <a:gd name="connsiteY0" fmla="*/ 0 h 1096804"/>
                  <a:gd name="connsiteX1" fmla="*/ 837127 w 2658244"/>
                  <a:gd name="connsiteY1" fmla="*/ 581649 h 1096804"/>
                  <a:gd name="connsiteX2" fmla="*/ 0 w 2658244"/>
                  <a:gd name="connsiteY2" fmla="*/ 1096804 h 1096804"/>
                  <a:gd name="connsiteX0" fmla="*/ 2658244 w 2658244"/>
                  <a:gd name="connsiteY0" fmla="*/ 0 h 1096804"/>
                  <a:gd name="connsiteX1" fmla="*/ 1191829 w 2658244"/>
                  <a:gd name="connsiteY1" fmla="*/ 327649 h 1096804"/>
                  <a:gd name="connsiteX2" fmla="*/ 0 w 2658244"/>
                  <a:gd name="connsiteY2" fmla="*/ 1096804 h 1096804"/>
                  <a:gd name="connsiteX0" fmla="*/ 2658244 w 2658244"/>
                  <a:gd name="connsiteY0" fmla="*/ 0 h 1096804"/>
                  <a:gd name="connsiteX1" fmla="*/ 0 w 2658244"/>
                  <a:gd name="connsiteY1" fmla="*/ 1096804 h 1096804"/>
                  <a:gd name="connsiteX0" fmla="*/ 2658244 w 2658244"/>
                  <a:gd name="connsiteY0" fmla="*/ 10983 h 1107787"/>
                  <a:gd name="connsiteX1" fmla="*/ 0 w 2658244"/>
                  <a:gd name="connsiteY1" fmla="*/ 1107787 h 1107787"/>
                  <a:gd name="connsiteX0" fmla="*/ 2658244 w 2658244"/>
                  <a:gd name="connsiteY0" fmla="*/ 10983 h 1107787"/>
                  <a:gd name="connsiteX1" fmla="*/ 0 w 2658244"/>
                  <a:gd name="connsiteY1" fmla="*/ 1107787 h 1107787"/>
                  <a:gd name="connsiteX0" fmla="*/ 2658244 w 2658244"/>
                  <a:gd name="connsiteY0" fmla="*/ 13878 h 1110682"/>
                  <a:gd name="connsiteX1" fmla="*/ 0 w 2658244"/>
                  <a:gd name="connsiteY1" fmla="*/ 1110682 h 111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8244" h="1110682">
                    <a:moveTo>
                      <a:pt x="2658244" y="13878"/>
                    </a:moveTo>
                    <a:cubicBezTo>
                      <a:pt x="1535695" y="-103121"/>
                      <a:pt x="807258" y="541881"/>
                      <a:pt x="0" y="1110682"/>
                    </a:cubicBezTo>
                  </a:path>
                </a:pathLst>
              </a:custGeom>
              <a:noFill/>
              <a:ln w="47625">
                <a:solidFill>
                  <a:srgbClr val="00B050"/>
                </a:solidFill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5863468" y="4370332"/>
                <a:ext cx="18133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proprioception</a:t>
                </a:r>
                <a:endParaRPr lang="fr-CA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3378032" y="5247618"/>
              <a:ext cx="1895893" cy="1506868"/>
              <a:chOff x="3378032" y="5247618"/>
              <a:chExt cx="1895893" cy="1506868"/>
            </a:xfrm>
          </p:grpSpPr>
          <p:graphicFrame>
            <p:nvGraphicFramePr>
              <p:cNvPr id="10" name="Obje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7989262"/>
                  </p:ext>
                </p:extLst>
              </p:nvPr>
            </p:nvGraphicFramePr>
            <p:xfrm>
              <a:off x="3378032" y="5616950"/>
              <a:ext cx="1895893" cy="11375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673" name="Photo Editor Photo" r:id="rId9" imgW="1571760" imgH="942840" progId="MSPhotoEd.3">
                      <p:embed/>
                    </p:oleObj>
                  </mc:Choice>
                  <mc:Fallback>
                    <p:oleObj name="Photo Editor Photo" r:id="rId9" imgW="1571760" imgH="942840" progId="MSPhotoEd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3378032" y="5616950"/>
                            <a:ext cx="1895893" cy="1137536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0" name="ZoneTexte 79"/>
              <p:cNvSpPr txBox="1"/>
              <p:nvPr/>
            </p:nvSpPr>
            <p:spPr>
              <a:xfrm>
                <a:off x="3790538" y="5247618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10 x 10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" name="Flèche droite 3"/>
          <p:cNvSpPr/>
          <p:nvPr/>
        </p:nvSpPr>
        <p:spPr>
          <a:xfrm>
            <a:off x="5828016" y="2523131"/>
            <a:ext cx="978408" cy="484632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grpSp>
        <p:nvGrpSpPr>
          <p:cNvPr id="12" name="Groupe 11"/>
          <p:cNvGrpSpPr/>
          <p:nvPr/>
        </p:nvGrpSpPr>
        <p:grpSpPr>
          <a:xfrm>
            <a:off x="4802030" y="1208064"/>
            <a:ext cx="6595999" cy="369332"/>
            <a:chOff x="5063282" y="733401"/>
            <a:chExt cx="6595999" cy="369332"/>
          </a:xfrm>
        </p:grpSpPr>
        <p:sp>
          <p:nvSpPr>
            <p:cNvPr id="11" name="ZoneTexte 10"/>
            <p:cNvSpPr txBox="1"/>
            <p:nvPr/>
          </p:nvSpPr>
          <p:spPr>
            <a:xfrm>
              <a:off x="5063282" y="733401"/>
              <a:ext cx="2264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Levy and </a:t>
              </a:r>
              <a:r>
                <a:rPr lang="en-CA" dirty="0" err="1" smtClean="0"/>
                <a:t>Beaty</a:t>
              </a:r>
              <a:r>
                <a:rPr lang="en-CA" dirty="0" smtClean="0"/>
                <a:t>, 2011  </a:t>
              </a:r>
              <a:endParaRPr lang="fr-CA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077834" y="762828"/>
              <a:ext cx="458144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(http</a:t>
              </a: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://</a:t>
              </a:r>
              <a:r>
                <a:rPr lang="fr-CA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www.jhuapl.edu/techdigest/TD/td3003/index.htm)</a:t>
              </a:r>
              <a:endParaRPr lang="fr-CA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003933" y="740180"/>
            <a:ext cx="617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CONTRÔLE PAR LE CERVEAU (</a:t>
            </a:r>
            <a:r>
              <a:rPr lang="en-CA" sz="24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principe</a:t>
            </a:r>
            <a:r>
              <a:rPr lang="en-CA" sz="2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837994" y="1385595"/>
            <a:ext cx="1854877" cy="1426917"/>
            <a:chOff x="534770" y="1480322"/>
            <a:chExt cx="1854877" cy="1426917"/>
          </a:xfrm>
        </p:grpSpPr>
        <p:pic>
          <p:nvPicPr>
            <p:cNvPr id="38959" name="Picture 47" descr="http://www.blackrockmicro.com/userfiles/image/Array%20with%20CerePort%20Connector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39966" flipH="1">
              <a:off x="534770" y="1480322"/>
              <a:ext cx="1593511" cy="142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1810879" y="1960280"/>
              <a:ext cx="578768" cy="57050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3645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8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0" y="2448292"/>
            <a:ext cx="5646102" cy="406680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46323" y="1007031"/>
            <a:ext cx="4374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Hochberg et al., </a:t>
            </a:r>
            <a:r>
              <a:rPr lang="en-CA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2013</a:t>
            </a:r>
            <a:endParaRPr lang="fr-CA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970674" y="1894703"/>
            <a:ext cx="8689264" cy="1345385"/>
            <a:chOff x="1146981" y="2260771"/>
            <a:chExt cx="8312588" cy="1345385"/>
          </a:xfrm>
        </p:grpSpPr>
        <p:sp>
          <p:nvSpPr>
            <p:cNvPr id="11" name="ZoneTexte 10"/>
            <p:cNvSpPr txBox="1"/>
            <p:nvPr/>
          </p:nvSpPr>
          <p:spPr>
            <a:xfrm>
              <a:off x="1146981" y="2260771"/>
              <a:ext cx="831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2005: 96 micro-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électrodes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(puce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électronique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 4 x 4 mm)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56811" y="2959825"/>
              <a:ext cx="36486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cortex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moteur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M1, main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dominante</a:t>
              </a:r>
              <a:endParaRPr lang="en-C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025645" y="5255181"/>
            <a:ext cx="184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2010: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résultats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03338" y="3697288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entrainement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traitement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signaux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30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22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33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51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54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57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60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ZoneTexte 35"/>
          <p:cNvSpPr txBox="1"/>
          <p:nvPr/>
        </p:nvSpPr>
        <p:spPr>
          <a:xfrm>
            <a:off x="1059023" y="1490663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tétraplégique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58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èche droite 1"/>
          <p:cNvSpPr/>
          <p:nvPr/>
        </p:nvSpPr>
        <p:spPr>
          <a:xfrm rot="2319352">
            <a:off x="7858065" y="2289014"/>
            <a:ext cx="464154" cy="171901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</p:spTree>
    <p:extLst>
      <p:ext uri="{BB962C8B-B14F-4D97-AF65-F5344CB8AC3E}">
        <p14:creationId xmlns:p14="http://schemas.microsoft.com/office/powerpoint/2010/main" val="423188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6" grpId="0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0639" y="1007031"/>
            <a:ext cx="868581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Utilisation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d’implants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neuronaux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chez un </a:t>
            </a:r>
            <a:r>
              <a:rPr lang="en-US" sz="23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quadraplégique</a:t>
            </a:r>
            <a:r>
              <a:rPr lang="en-US" sz="23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Street 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Journal, May 22</a:t>
            </a:r>
            <a:r>
              <a:rPr lang="en-US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2015)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3" action="ppaction://hlinkfile"/>
          </p:cNvPr>
          <p:cNvSpPr txBox="1"/>
          <p:nvPr/>
        </p:nvSpPr>
        <p:spPr>
          <a:xfrm>
            <a:off x="6204494" y="6163641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vidéo</a:t>
            </a:r>
            <a:endParaRPr lang="fr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31426" y="1806579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cortex </a:t>
            </a:r>
            <a:r>
              <a:rPr lang="en-CA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pariétal</a:t>
            </a:r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postérieur</a:t>
            </a:r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5 et 7</a:t>
            </a:r>
            <a:endParaRPr lang="fr-CA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4511772" y="2487168"/>
            <a:ext cx="4181021" cy="3529231"/>
            <a:chOff x="3469821" y="1615222"/>
            <a:chExt cx="4181021" cy="3529231"/>
          </a:xfrm>
        </p:grpSpPr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3209723"/>
                </p:ext>
              </p:extLst>
            </p:nvPr>
          </p:nvGraphicFramePr>
          <p:xfrm>
            <a:off x="3469821" y="1615222"/>
            <a:ext cx="3978049" cy="33436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998" name="Photo Editor Photo" r:id="rId4" imgW="2867040" imgH="2409840" progId="MSPhotoEd.3">
                    <p:embed/>
                  </p:oleObj>
                </mc:Choice>
                <mc:Fallback>
                  <p:oleObj name="Photo Editor Photo" r:id="rId4" imgW="2867040" imgH="240984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469821" y="1615222"/>
                          <a:ext cx="3978049" cy="334367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3594337" y="4929009"/>
              <a:ext cx="405650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http://lecerveau.mcgill.ca/flash/a/a_06/a_06_cr/a_06_cr_mou/a_06_cr_mou.html</a:t>
              </a:r>
              <a:endParaRPr lang="fr-CA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390909" y="2722833"/>
            <a:ext cx="1929541" cy="1564892"/>
            <a:chOff x="5387058" y="1873747"/>
            <a:chExt cx="1929541" cy="1564892"/>
          </a:xfrm>
        </p:grpSpPr>
        <p:sp>
          <p:nvSpPr>
            <p:cNvPr id="18" name="Forme libre 17"/>
            <p:cNvSpPr/>
            <p:nvPr/>
          </p:nvSpPr>
          <p:spPr>
            <a:xfrm>
              <a:off x="5486369" y="2492955"/>
              <a:ext cx="838274" cy="945684"/>
            </a:xfrm>
            <a:custGeom>
              <a:avLst/>
              <a:gdLst>
                <a:gd name="connsiteX0" fmla="*/ 31 w 838274"/>
                <a:gd name="connsiteY0" fmla="*/ 250245 h 945684"/>
                <a:gd name="connsiteX1" fmla="*/ 60991 w 838274"/>
                <a:gd name="connsiteY1" fmla="*/ 417885 h 945684"/>
                <a:gd name="connsiteX2" fmla="*/ 152431 w 838274"/>
                <a:gd name="connsiteY2" fmla="*/ 494085 h 945684"/>
                <a:gd name="connsiteX3" fmla="*/ 281971 w 838274"/>
                <a:gd name="connsiteY3" fmla="*/ 631245 h 945684"/>
                <a:gd name="connsiteX4" fmla="*/ 358171 w 838274"/>
                <a:gd name="connsiteY4" fmla="*/ 745545 h 945684"/>
                <a:gd name="connsiteX5" fmla="*/ 472471 w 838274"/>
                <a:gd name="connsiteY5" fmla="*/ 882705 h 945684"/>
                <a:gd name="connsiteX6" fmla="*/ 548671 w 838274"/>
                <a:gd name="connsiteY6" fmla="*/ 943665 h 945684"/>
                <a:gd name="connsiteX7" fmla="*/ 670591 w 838274"/>
                <a:gd name="connsiteY7" fmla="*/ 814125 h 945684"/>
                <a:gd name="connsiteX8" fmla="*/ 784891 w 838274"/>
                <a:gd name="connsiteY8" fmla="*/ 722685 h 945684"/>
                <a:gd name="connsiteX9" fmla="*/ 838231 w 838274"/>
                <a:gd name="connsiteY9" fmla="*/ 661725 h 945684"/>
                <a:gd name="connsiteX10" fmla="*/ 777271 w 838274"/>
                <a:gd name="connsiteY10" fmla="*/ 501705 h 945684"/>
                <a:gd name="connsiteX11" fmla="*/ 716311 w 838274"/>
                <a:gd name="connsiteY11" fmla="*/ 372165 h 945684"/>
                <a:gd name="connsiteX12" fmla="*/ 624871 w 838274"/>
                <a:gd name="connsiteY12" fmla="*/ 242625 h 945684"/>
                <a:gd name="connsiteX13" fmla="*/ 548671 w 838274"/>
                <a:gd name="connsiteY13" fmla="*/ 181665 h 945684"/>
                <a:gd name="connsiteX14" fmla="*/ 449611 w 838274"/>
                <a:gd name="connsiteY14" fmla="*/ 105465 h 945684"/>
                <a:gd name="connsiteX15" fmla="*/ 358171 w 838274"/>
                <a:gd name="connsiteY15" fmla="*/ 36885 h 945684"/>
                <a:gd name="connsiteX16" fmla="*/ 266731 w 838274"/>
                <a:gd name="connsiteY16" fmla="*/ 6405 h 945684"/>
                <a:gd name="connsiteX17" fmla="*/ 228631 w 838274"/>
                <a:gd name="connsiteY17" fmla="*/ 6405 h 945684"/>
                <a:gd name="connsiteX18" fmla="*/ 213391 w 838274"/>
                <a:gd name="connsiteY18" fmla="*/ 74985 h 945684"/>
                <a:gd name="connsiteX19" fmla="*/ 198151 w 838274"/>
                <a:gd name="connsiteY19" fmla="*/ 120705 h 945684"/>
                <a:gd name="connsiteX20" fmla="*/ 160051 w 838274"/>
                <a:gd name="connsiteY20" fmla="*/ 97845 h 945684"/>
                <a:gd name="connsiteX21" fmla="*/ 137191 w 838274"/>
                <a:gd name="connsiteY21" fmla="*/ 135945 h 945684"/>
                <a:gd name="connsiteX22" fmla="*/ 106711 w 838274"/>
                <a:gd name="connsiteY22" fmla="*/ 196905 h 945684"/>
                <a:gd name="connsiteX23" fmla="*/ 68611 w 838274"/>
                <a:gd name="connsiteY23" fmla="*/ 219765 h 945684"/>
                <a:gd name="connsiteX24" fmla="*/ 31 w 838274"/>
                <a:gd name="connsiteY24" fmla="*/ 250245 h 94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8274" h="945684">
                  <a:moveTo>
                    <a:pt x="31" y="250245"/>
                  </a:moveTo>
                  <a:cubicBezTo>
                    <a:pt x="-1239" y="283265"/>
                    <a:pt x="35591" y="377245"/>
                    <a:pt x="60991" y="417885"/>
                  </a:cubicBezTo>
                  <a:cubicBezTo>
                    <a:pt x="86391" y="458525"/>
                    <a:pt x="115601" y="458525"/>
                    <a:pt x="152431" y="494085"/>
                  </a:cubicBezTo>
                  <a:cubicBezTo>
                    <a:pt x="189261" y="529645"/>
                    <a:pt x="247681" y="589335"/>
                    <a:pt x="281971" y="631245"/>
                  </a:cubicBezTo>
                  <a:cubicBezTo>
                    <a:pt x="316261" y="673155"/>
                    <a:pt x="326421" y="703635"/>
                    <a:pt x="358171" y="745545"/>
                  </a:cubicBezTo>
                  <a:cubicBezTo>
                    <a:pt x="389921" y="787455"/>
                    <a:pt x="440721" y="849685"/>
                    <a:pt x="472471" y="882705"/>
                  </a:cubicBezTo>
                  <a:cubicBezTo>
                    <a:pt x="504221" y="915725"/>
                    <a:pt x="515651" y="955095"/>
                    <a:pt x="548671" y="943665"/>
                  </a:cubicBezTo>
                  <a:cubicBezTo>
                    <a:pt x="581691" y="932235"/>
                    <a:pt x="631221" y="850955"/>
                    <a:pt x="670591" y="814125"/>
                  </a:cubicBezTo>
                  <a:cubicBezTo>
                    <a:pt x="709961" y="777295"/>
                    <a:pt x="756951" y="748085"/>
                    <a:pt x="784891" y="722685"/>
                  </a:cubicBezTo>
                  <a:cubicBezTo>
                    <a:pt x="812831" y="697285"/>
                    <a:pt x="839501" y="698555"/>
                    <a:pt x="838231" y="661725"/>
                  </a:cubicBezTo>
                  <a:cubicBezTo>
                    <a:pt x="836961" y="624895"/>
                    <a:pt x="797591" y="549965"/>
                    <a:pt x="777271" y="501705"/>
                  </a:cubicBezTo>
                  <a:cubicBezTo>
                    <a:pt x="756951" y="453445"/>
                    <a:pt x="741711" y="415345"/>
                    <a:pt x="716311" y="372165"/>
                  </a:cubicBezTo>
                  <a:cubicBezTo>
                    <a:pt x="690911" y="328985"/>
                    <a:pt x="652811" y="274375"/>
                    <a:pt x="624871" y="242625"/>
                  </a:cubicBezTo>
                  <a:cubicBezTo>
                    <a:pt x="596931" y="210875"/>
                    <a:pt x="577881" y="204525"/>
                    <a:pt x="548671" y="181665"/>
                  </a:cubicBezTo>
                  <a:cubicBezTo>
                    <a:pt x="519461" y="158805"/>
                    <a:pt x="481361" y="129595"/>
                    <a:pt x="449611" y="105465"/>
                  </a:cubicBezTo>
                  <a:cubicBezTo>
                    <a:pt x="417861" y="81335"/>
                    <a:pt x="388651" y="53395"/>
                    <a:pt x="358171" y="36885"/>
                  </a:cubicBezTo>
                  <a:cubicBezTo>
                    <a:pt x="327691" y="20375"/>
                    <a:pt x="288321" y="11485"/>
                    <a:pt x="266731" y="6405"/>
                  </a:cubicBezTo>
                  <a:cubicBezTo>
                    <a:pt x="245141" y="1325"/>
                    <a:pt x="237521" y="-5025"/>
                    <a:pt x="228631" y="6405"/>
                  </a:cubicBezTo>
                  <a:cubicBezTo>
                    <a:pt x="219741" y="17835"/>
                    <a:pt x="218471" y="55935"/>
                    <a:pt x="213391" y="74985"/>
                  </a:cubicBezTo>
                  <a:cubicBezTo>
                    <a:pt x="208311" y="94035"/>
                    <a:pt x="207041" y="116895"/>
                    <a:pt x="198151" y="120705"/>
                  </a:cubicBezTo>
                  <a:cubicBezTo>
                    <a:pt x="189261" y="124515"/>
                    <a:pt x="170211" y="95305"/>
                    <a:pt x="160051" y="97845"/>
                  </a:cubicBezTo>
                  <a:cubicBezTo>
                    <a:pt x="149891" y="100385"/>
                    <a:pt x="146081" y="119435"/>
                    <a:pt x="137191" y="135945"/>
                  </a:cubicBezTo>
                  <a:cubicBezTo>
                    <a:pt x="128301" y="152455"/>
                    <a:pt x="118141" y="182935"/>
                    <a:pt x="106711" y="196905"/>
                  </a:cubicBezTo>
                  <a:cubicBezTo>
                    <a:pt x="95281" y="210875"/>
                    <a:pt x="81311" y="213415"/>
                    <a:pt x="68611" y="219765"/>
                  </a:cubicBezTo>
                  <a:cubicBezTo>
                    <a:pt x="55911" y="226115"/>
                    <a:pt x="1301" y="217225"/>
                    <a:pt x="31" y="25024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6641485" y="2017106"/>
              <a:ext cx="675114" cy="723197"/>
            </a:xfrm>
            <a:custGeom>
              <a:avLst/>
              <a:gdLst>
                <a:gd name="connsiteX0" fmla="*/ 3155 w 675114"/>
                <a:gd name="connsiteY0" fmla="*/ 291754 h 723197"/>
                <a:gd name="connsiteX1" fmla="*/ 71735 w 675114"/>
                <a:gd name="connsiteY1" fmla="*/ 428914 h 723197"/>
                <a:gd name="connsiteX2" fmla="*/ 147935 w 675114"/>
                <a:gd name="connsiteY2" fmla="*/ 497494 h 723197"/>
                <a:gd name="connsiteX3" fmla="*/ 201275 w 675114"/>
                <a:gd name="connsiteY3" fmla="*/ 634654 h 723197"/>
                <a:gd name="connsiteX4" fmla="*/ 269855 w 675114"/>
                <a:gd name="connsiteY4" fmla="*/ 718474 h 723197"/>
                <a:gd name="connsiteX5" fmla="*/ 384155 w 675114"/>
                <a:gd name="connsiteY5" fmla="*/ 710854 h 723197"/>
                <a:gd name="connsiteX6" fmla="*/ 490835 w 675114"/>
                <a:gd name="connsiteY6" fmla="*/ 695614 h 723197"/>
                <a:gd name="connsiteX7" fmla="*/ 597515 w 675114"/>
                <a:gd name="connsiteY7" fmla="*/ 680374 h 723197"/>
                <a:gd name="connsiteX8" fmla="*/ 673715 w 675114"/>
                <a:gd name="connsiteY8" fmla="*/ 680374 h 723197"/>
                <a:gd name="connsiteX9" fmla="*/ 643235 w 675114"/>
                <a:gd name="connsiteY9" fmla="*/ 558454 h 723197"/>
                <a:gd name="connsiteX10" fmla="*/ 597515 w 675114"/>
                <a:gd name="connsiteY10" fmla="*/ 482254 h 723197"/>
                <a:gd name="connsiteX11" fmla="*/ 559415 w 675114"/>
                <a:gd name="connsiteY11" fmla="*/ 467014 h 723197"/>
                <a:gd name="connsiteX12" fmla="*/ 559415 w 675114"/>
                <a:gd name="connsiteY12" fmla="*/ 428914 h 723197"/>
                <a:gd name="connsiteX13" fmla="*/ 528935 w 675114"/>
                <a:gd name="connsiteY13" fmla="*/ 352714 h 723197"/>
                <a:gd name="connsiteX14" fmla="*/ 483215 w 675114"/>
                <a:gd name="connsiteY14" fmla="*/ 276514 h 723197"/>
                <a:gd name="connsiteX15" fmla="*/ 445115 w 675114"/>
                <a:gd name="connsiteY15" fmla="*/ 246034 h 723197"/>
                <a:gd name="connsiteX16" fmla="*/ 414635 w 675114"/>
                <a:gd name="connsiteY16" fmla="*/ 223174 h 723197"/>
                <a:gd name="connsiteX17" fmla="*/ 399395 w 675114"/>
                <a:gd name="connsiteY17" fmla="*/ 185074 h 723197"/>
                <a:gd name="connsiteX18" fmla="*/ 307955 w 675114"/>
                <a:gd name="connsiteY18" fmla="*/ 86014 h 723197"/>
                <a:gd name="connsiteX19" fmla="*/ 262235 w 675114"/>
                <a:gd name="connsiteY19" fmla="*/ 55534 h 723197"/>
                <a:gd name="connsiteX20" fmla="*/ 239375 w 675114"/>
                <a:gd name="connsiteY20" fmla="*/ 17434 h 723197"/>
                <a:gd name="connsiteX21" fmla="*/ 201275 w 675114"/>
                <a:gd name="connsiteY21" fmla="*/ 2194 h 723197"/>
                <a:gd name="connsiteX22" fmla="*/ 147935 w 675114"/>
                <a:gd name="connsiteY22" fmla="*/ 63154 h 723197"/>
                <a:gd name="connsiteX23" fmla="*/ 132695 w 675114"/>
                <a:gd name="connsiteY23" fmla="*/ 116494 h 723197"/>
                <a:gd name="connsiteX24" fmla="*/ 86975 w 675114"/>
                <a:gd name="connsiteY24" fmla="*/ 177454 h 723197"/>
                <a:gd name="connsiteX25" fmla="*/ 18395 w 675114"/>
                <a:gd name="connsiteY25" fmla="*/ 223174 h 723197"/>
                <a:gd name="connsiteX26" fmla="*/ 3155 w 675114"/>
                <a:gd name="connsiteY26" fmla="*/ 291754 h 72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114" h="723197">
                  <a:moveTo>
                    <a:pt x="3155" y="291754"/>
                  </a:moveTo>
                  <a:cubicBezTo>
                    <a:pt x="12045" y="326044"/>
                    <a:pt x="47605" y="394624"/>
                    <a:pt x="71735" y="428914"/>
                  </a:cubicBezTo>
                  <a:cubicBezTo>
                    <a:pt x="95865" y="463204"/>
                    <a:pt x="126345" y="463204"/>
                    <a:pt x="147935" y="497494"/>
                  </a:cubicBezTo>
                  <a:cubicBezTo>
                    <a:pt x="169525" y="531784"/>
                    <a:pt x="180955" y="597824"/>
                    <a:pt x="201275" y="634654"/>
                  </a:cubicBezTo>
                  <a:cubicBezTo>
                    <a:pt x="221595" y="671484"/>
                    <a:pt x="239375" y="705774"/>
                    <a:pt x="269855" y="718474"/>
                  </a:cubicBezTo>
                  <a:cubicBezTo>
                    <a:pt x="300335" y="731174"/>
                    <a:pt x="347325" y="714664"/>
                    <a:pt x="384155" y="710854"/>
                  </a:cubicBezTo>
                  <a:cubicBezTo>
                    <a:pt x="420985" y="707044"/>
                    <a:pt x="490835" y="695614"/>
                    <a:pt x="490835" y="695614"/>
                  </a:cubicBezTo>
                  <a:cubicBezTo>
                    <a:pt x="526395" y="690534"/>
                    <a:pt x="567035" y="682914"/>
                    <a:pt x="597515" y="680374"/>
                  </a:cubicBezTo>
                  <a:cubicBezTo>
                    <a:pt x="627995" y="677834"/>
                    <a:pt x="666095" y="700694"/>
                    <a:pt x="673715" y="680374"/>
                  </a:cubicBezTo>
                  <a:cubicBezTo>
                    <a:pt x="681335" y="660054"/>
                    <a:pt x="655935" y="591474"/>
                    <a:pt x="643235" y="558454"/>
                  </a:cubicBezTo>
                  <a:cubicBezTo>
                    <a:pt x="630535" y="525434"/>
                    <a:pt x="611485" y="497494"/>
                    <a:pt x="597515" y="482254"/>
                  </a:cubicBezTo>
                  <a:cubicBezTo>
                    <a:pt x="583545" y="467014"/>
                    <a:pt x="565765" y="475904"/>
                    <a:pt x="559415" y="467014"/>
                  </a:cubicBezTo>
                  <a:cubicBezTo>
                    <a:pt x="553065" y="458124"/>
                    <a:pt x="564495" y="447964"/>
                    <a:pt x="559415" y="428914"/>
                  </a:cubicBezTo>
                  <a:cubicBezTo>
                    <a:pt x="554335" y="409864"/>
                    <a:pt x="541635" y="378114"/>
                    <a:pt x="528935" y="352714"/>
                  </a:cubicBezTo>
                  <a:cubicBezTo>
                    <a:pt x="516235" y="327314"/>
                    <a:pt x="497185" y="294294"/>
                    <a:pt x="483215" y="276514"/>
                  </a:cubicBezTo>
                  <a:cubicBezTo>
                    <a:pt x="469245" y="258734"/>
                    <a:pt x="456545" y="254924"/>
                    <a:pt x="445115" y="246034"/>
                  </a:cubicBezTo>
                  <a:cubicBezTo>
                    <a:pt x="433685" y="237144"/>
                    <a:pt x="422255" y="233334"/>
                    <a:pt x="414635" y="223174"/>
                  </a:cubicBezTo>
                  <a:cubicBezTo>
                    <a:pt x="407015" y="213014"/>
                    <a:pt x="417175" y="207934"/>
                    <a:pt x="399395" y="185074"/>
                  </a:cubicBezTo>
                  <a:cubicBezTo>
                    <a:pt x="381615" y="162214"/>
                    <a:pt x="330815" y="107604"/>
                    <a:pt x="307955" y="86014"/>
                  </a:cubicBezTo>
                  <a:cubicBezTo>
                    <a:pt x="285095" y="64424"/>
                    <a:pt x="273665" y="66964"/>
                    <a:pt x="262235" y="55534"/>
                  </a:cubicBezTo>
                  <a:cubicBezTo>
                    <a:pt x="250805" y="44104"/>
                    <a:pt x="249535" y="26324"/>
                    <a:pt x="239375" y="17434"/>
                  </a:cubicBezTo>
                  <a:cubicBezTo>
                    <a:pt x="229215" y="8544"/>
                    <a:pt x="216515" y="-5426"/>
                    <a:pt x="201275" y="2194"/>
                  </a:cubicBezTo>
                  <a:cubicBezTo>
                    <a:pt x="186035" y="9814"/>
                    <a:pt x="159365" y="44104"/>
                    <a:pt x="147935" y="63154"/>
                  </a:cubicBezTo>
                  <a:cubicBezTo>
                    <a:pt x="136505" y="82204"/>
                    <a:pt x="142855" y="97444"/>
                    <a:pt x="132695" y="116494"/>
                  </a:cubicBezTo>
                  <a:cubicBezTo>
                    <a:pt x="122535" y="135544"/>
                    <a:pt x="106025" y="159674"/>
                    <a:pt x="86975" y="177454"/>
                  </a:cubicBezTo>
                  <a:cubicBezTo>
                    <a:pt x="67925" y="195234"/>
                    <a:pt x="31095" y="205394"/>
                    <a:pt x="18395" y="223174"/>
                  </a:cubicBezTo>
                  <a:cubicBezTo>
                    <a:pt x="5695" y="240954"/>
                    <a:pt x="-5735" y="257464"/>
                    <a:pt x="3155" y="291754"/>
                  </a:cubicBez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orme libre 20"/>
            <p:cNvSpPr/>
            <p:nvPr/>
          </p:nvSpPr>
          <p:spPr>
            <a:xfrm>
              <a:off x="5387058" y="2355396"/>
              <a:ext cx="360083" cy="343065"/>
            </a:xfrm>
            <a:custGeom>
              <a:avLst/>
              <a:gdLst>
                <a:gd name="connsiteX0" fmla="*/ 7902 w 360083"/>
                <a:gd name="connsiteY0" fmla="*/ 6804 h 343065"/>
                <a:gd name="connsiteX1" fmla="*/ 282 w 360083"/>
                <a:gd name="connsiteY1" fmla="*/ 105864 h 343065"/>
                <a:gd name="connsiteX2" fmla="*/ 7902 w 360083"/>
                <a:gd name="connsiteY2" fmla="*/ 159204 h 343065"/>
                <a:gd name="connsiteX3" fmla="*/ 38382 w 360083"/>
                <a:gd name="connsiteY3" fmla="*/ 235404 h 343065"/>
                <a:gd name="connsiteX4" fmla="*/ 99342 w 360083"/>
                <a:gd name="connsiteY4" fmla="*/ 334464 h 343065"/>
                <a:gd name="connsiteX5" fmla="*/ 152682 w 360083"/>
                <a:gd name="connsiteY5" fmla="*/ 334464 h 343065"/>
                <a:gd name="connsiteX6" fmla="*/ 213642 w 360083"/>
                <a:gd name="connsiteY6" fmla="*/ 303984 h 343065"/>
                <a:gd name="connsiteX7" fmla="*/ 266982 w 360083"/>
                <a:gd name="connsiteY7" fmla="*/ 220164 h 343065"/>
                <a:gd name="connsiteX8" fmla="*/ 297462 w 360083"/>
                <a:gd name="connsiteY8" fmla="*/ 258264 h 343065"/>
                <a:gd name="connsiteX9" fmla="*/ 327942 w 360083"/>
                <a:gd name="connsiteY9" fmla="*/ 159204 h 343065"/>
                <a:gd name="connsiteX10" fmla="*/ 358422 w 360083"/>
                <a:gd name="connsiteY10" fmla="*/ 128724 h 343065"/>
                <a:gd name="connsiteX11" fmla="*/ 274602 w 360083"/>
                <a:gd name="connsiteY11" fmla="*/ 67764 h 343065"/>
                <a:gd name="connsiteX12" fmla="*/ 236502 w 360083"/>
                <a:gd name="connsiteY12" fmla="*/ 44904 h 343065"/>
                <a:gd name="connsiteX13" fmla="*/ 175542 w 360083"/>
                <a:gd name="connsiteY13" fmla="*/ 6804 h 343065"/>
                <a:gd name="connsiteX14" fmla="*/ 114582 w 360083"/>
                <a:gd name="connsiteY14" fmla="*/ 6804 h 343065"/>
                <a:gd name="connsiteX15" fmla="*/ 61242 w 360083"/>
                <a:gd name="connsiteY15" fmla="*/ 6804 h 343065"/>
                <a:gd name="connsiteX16" fmla="*/ 7902 w 360083"/>
                <a:gd name="connsiteY16" fmla="*/ 6804 h 34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0083" h="343065">
                  <a:moveTo>
                    <a:pt x="7902" y="6804"/>
                  </a:moveTo>
                  <a:cubicBezTo>
                    <a:pt x="-2258" y="23314"/>
                    <a:pt x="282" y="80464"/>
                    <a:pt x="282" y="105864"/>
                  </a:cubicBezTo>
                  <a:cubicBezTo>
                    <a:pt x="282" y="131264"/>
                    <a:pt x="1552" y="137614"/>
                    <a:pt x="7902" y="159204"/>
                  </a:cubicBezTo>
                  <a:cubicBezTo>
                    <a:pt x="14252" y="180794"/>
                    <a:pt x="23142" y="206194"/>
                    <a:pt x="38382" y="235404"/>
                  </a:cubicBezTo>
                  <a:cubicBezTo>
                    <a:pt x="53622" y="264614"/>
                    <a:pt x="80292" y="317954"/>
                    <a:pt x="99342" y="334464"/>
                  </a:cubicBezTo>
                  <a:cubicBezTo>
                    <a:pt x="118392" y="350974"/>
                    <a:pt x="133632" y="339544"/>
                    <a:pt x="152682" y="334464"/>
                  </a:cubicBezTo>
                  <a:cubicBezTo>
                    <a:pt x="171732" y="329384"/>
                    <a:pt x="194592" y="323034"/>
                    <a:pt x="213642" y="303984"/>
                  </a:cubicBezTo>
                  <a:cubicBezTo>
                    <a:pt x="232692" y="284934"/>
                    <a:pt x="253012" y="227784"/>
                    <a:pt x="266982" y="220164"/>
                  </a:cubicBezTo>
                  <a:cubicBezTo>
                    <a:pt x="280952" y="212544"/>
                    <a:pt x="287302" y="268424"/>
                    <a:pt x="297462" y="258264"/>
                  </a:cubicBezTo>
                  <a:cubicBezTo>
                    <a:pt x="307622" y="248104"/>
                    <a:pt x="317782" y="180794"/>
                    <a:pt x="327942" y="159204"/>
                  </a:cubicBezTo>
                  <a:cubicBezTo>
                    <a:pt x="338102" y="137614"/>
                    <a:pt x="367312" y="143964"/>
                    <a:pt x="358422" y="128724"/>
                  </a:cubicBezTo>
                  <a:cubicBezTo>
                    <a:pt x="349532" y="113484"/>
                    <a:pt x="294922" y="81734"/>
                    <a:pt x="274602" y="67764"/>
                  </a:cubicBezTo>
                  <a:cubicBezTo>
                    <a:pt x="254282" y="53794"/>
                    <a:pt x="236502" y="44904"/>
                    <a:pt x="236502" y="44904"/>
                  </a:cubicBezTo>
                  <a:cubicBezTo>
                    <a:pt x="219992" y="34744"/>
                    <a:pt x="195862" y="13154"/>
                    <a:pt x="175542" y="6804"/>
                  </a:cubicBezTo>
                  <a:cubicBezTo>
                    <a:pt x="155222" y="454"/>
                    <a:pt x="114582" y="6804"/>
                    <a:pt x="114582" y="6804"/>
                  </a:cubicBezTo>
                  <a:cubicBezTo>
                    <a:pt x="95532" y="6804"/>
                    <a:pt x="77752" y="4264"/>
                    <a:pt x="61242" y="6804"/>
                  </a:cubicBezTo>
                  <a:cubicBezTo>
                    <a:pt x="44732" y="9344"/>
                    <a:pt x="18062" y="-9706"/>
                    <a:pt x="7902" y="6804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orme libre 21"/>
            <p:cNvSpPr/>
            <p:nvPr/>
          </p:nvSpPr>
          <p:spPr>
            <a:xfrm>
              <a:off x="6536246" y="1873747"/>
              <a:ext cx="275912" cy="369370"/>
            </a:xfrm>
            <a:custGeom>
              <a:avLst/>
              <a:gdLst>
                <a:gd name="connsiteX0" fmla="*/ 77914 w 277089"/>
                <a:gd name="connsiteY0" fmla="*/ 773 h 370617"/>
                <a:gd name="connsiteX1" fmla="*/ 39814 w 277089"/>
                <a:gd name="connsiteY1" fmla="*/ 84593 h 370617"/>
                <a:gd name="connsiteX2" fmla="*/ 70294 w 277089"/>
                <a:gd name="connsiteY2" fmla="*/ 160793 h 370617"/>
                <a:gd name="connsiteX3" fmla="*/ 32194 w 277089"/>
                <a:gd name="connsiteY3" fmla="*/ 206513 h 370617"/>
                <a:gd name="connsiteX4" fmla="*/ 1714 w 277089"/>
                <a:gd name="connsiteY4" fmla="*/ 252233 h 370617"/>
                <a:gd name="connsiteX5" fmla="*/ 9334 w 277089"/>
                <a:gd name="connsiteY5" fmla="*/ 320813 h 370617"/>
                <a:gd name="connsiteX6" fmla="*/ 55054 w 277089"/>
                <a:gd name="connsiteY6" fmla="*/ 366533 h 370617"/>
                <a:gd name="connsiteX7" fmla="*/ 123634 w 277089"/>
                <a:gd name="connsiteY7" fmla="*/ 358913 h 370617"/>
                <a:gd name="connsiteX8" fmla="*/ 169354 w 277089"/>
                <a:gd name="connsiteY8" fmla="*/ 282713 h 370617"/>
                <a:gd name="connsiteX9" fmla="*/ 215074 w 277089"/>
                <a:gd name="connsiteY9" fmla="*/ 229373 h 370617"/>
                <a:gd name="connsiteX10" fmla="*/ 268414 w 277089"/>
                <a:gd name="connsiteY10" fmla="*/ 168413 h 370617"/>
                <a:gd name="connsiteX11" fmla="*/ 268414 w 277089"/>
                <a:gd name="connsiteY11" fmla="*/ 122693 h 370617"/>
                <a:gd name="connsiteX12" fmla="*/ 184594 w 277089"/>
                <a:gd name="connsiteY12" fmla="*/ 46493 h 370617"/>
                <a:gd name="connsiteX13" fmla="*/ 77914 w 277089"/>
                <a:gd name="connsiteY13" fmla="*/ 773 h 370617"/>
                <a:gd name="connsiteX0" fmla="*/ 77914 w 275912"/>
                <a:gd name="connsiteY0" fmla="*/ 773 h 370617"/>
                <a:gd name="connsiteX1" fmla="*/ 39814 w 275912"/>
                <a:gd name="connsiteY1" fmla="*/ 84593 h 370617"/>
                <a:gd name="connsiteX2" fmla="*/ 70294 w 275912"/>
                <a:gd name="connsiteY2" fmla="*/ 160793 h 370617"/>
                <a:gd name="connsiteX3" fmla="*/ 32194 w 275912"/>
                <a:gd name="connsiteY3" fmla="*/ 206513 h 370617"/>
                <a:gd name="connsiteX4" fmla="*/ 1714 w 275912"/>
                <a:gd name="connsiteY4" fmla="*/ 252233 h 370617"/>
                <a:gd name="connsiteX5" fmla="*/ 9334 w 275912"/>
                <a:gd name="connsiteY5" fmla="*/ 320813 h 370617"/>
                <a:gd name="connsiteX6" fmla="*/ 55054 w 275912"/>
                <a:gd name="connsiteY6" fmla="*/ 366533 h 370617"/>
                <a:gd name="connsiteX7" fmla="*/ 123634 w 275912"/>
                <a:gd name="connsiteY7" fmla="*/ 358913 h 370617"/>
                <a:gd name="connsiteX8" fmla="*/ 169354 w 275912"/>
                <a:gd name="connsiteY8" fmla="*/ 282713 h 370617"/>
                <a:gd name="connsiteX9" fmla="*/ 237934 w 275912"/>
                <a:gd name="connsiteY9" fmla="*/ 259853 h 370617"/>
                <a:gd name="connsiteX10" fmla="*/ 268414 w 275912"/>
                <a:gd name="connsiteY10" fmla="*/ 168413 h 370617"/>
                <a:gd name="connsiteX11" fmla="*/ 268414 w 275912"/>
                <a:gd name="connsiteY11" fmla="*/ 122693 h 370617"/>
                <a:gd name="connsiteX12" fmla="*/ 184594 w 275912"/>
                <a:gd name="connsiteY12" fmla="*/ 46493 h 370617"/>
                <a:gd name="connsiteX13" fmla="*/ 77914 w 275912"/>
                <a:gd name="connsiteY13" fmla="*/ 773 h 370617"/>
                <a:gd name="connsiteX0" fmla="*/ 77914 w 275912"/>
                <a:gd name="connsiteY0" fmla="*/ 773 h 369370"/>
                <a:gd name="connsiteX1" fmla="*/ 39814 w 275912"/>
                <a:gd name="connsiteY1" fmla="*/ 84593 h 369370"/>
                <a:gd name="connsiteX2" fmla="*/ 70294 w 275912"/>
                <a:gd name="connsiteY2" fmla="*/ 160793 h 369370"/>
                <a:gd name="connsiteX3" fmla="*/ 32194 w 275912"/>
                <a:gd name="connsiteY3" fmla="*/ 206513 h 369370"/>
                <a:gd name="connsiteX4" fmla="*/ 1714 w 275912"/>
                <a:gd name="connsiteY4" fmla="*/ 252233 h 369370"/>
                <a:gd name="connsiteX5" fmla="*/ 9334 w 275912"/>
                <a:gd name="connsiteY5" fmla="*/ 320813 h 369370"/>
                <a:gd name="connsiteX6" fmla="*/ 55054 w 275912"/>
                <a:gd name="connsiteY6" fmla="*/ 366533 h 369370"/>
                <a:gd name="connsiteX7" fmla="*/ 123634 w 275912"/>
                <a:gd name="connsiteY7" fmla="*/ 358913 h 369370"/>
                <a:gd name="connsiteX8" fmla="*/ 184594 w 275912"/>
                <a:gd name="connsiteY8" fmla="*/ 313193 h 369370"/>
                <a:gd name="connsiteX9" fmla="*/ 237934 w 275912"/>
                <a:gd name="connsiteY9" fmla="*/ 259853 h 369370"/>
                <a:gd name="connsiteX10" fmla="*/ 268414 w 275912"/>
                <a:gd name="connsiteY10" fmla="*/ 168413 h 369370"/>
                <a:gd name="connsiteX11" fmla="*/ 268414 w 275912"/>
                <a:gd name="connsiteY11" fmla="*/ 122693 h 369370"/>
                <a:gd name="connsiteX12" fmla="*/ 184594 w 275912"/>
                <a:gd name="connsiteY12" fmla="*/ 46493 h 369370"/>
                <a:gd name="connsiteX13" fmla="*/ 77914 w 275912"/>
                <a:gd name="connsiteY13" fmla="*/ 773 h 36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5912" h="369370">
                  <a:moveTo>
                    <a:pt x="77914" y="773"/>
                  </a:moveTo>
                  <a:cubicBezTo>
                    <a:pt x="53784" y="7123"/>
                    <a:pt x="41084" y="57923"/>
                    <a:pt x="39814" y="84593"/>
                  </a:cubicBezTo>
                  <a:cubicBezTo>
                    <a:pt x="38544" y="111263"/>
                    <a:pt x="71564" y="140473"/>
                    <a:pt x="70294" y="160793"/>
                  </a:cubicBezTo>
                  <a:cubicBezTo>
                    <a:pt x="69024" y="181113"/>
                    <a:pt x="43624" y="191273"/>
                    <a:pt x="32194" y="206513"/>
                  </a:cubicBezTo>
                  <a:cubicBezTo>
                    <a:pt x="20764" y="221753"/>
                    <a:pt x="5524" y="233183"/>
                    <a:pt x="1714" y="252233"/>
                  </a:cubicBezTo>
                  <a:cubicBezTo>
                    <a:pt x="-2096" y="271283"/>
                    <a:pt x="444" y="301763"/>
                    <a:pt x="9334" y="320813"/>
                  </a:cubicBezTo>
                  <a:cubicBezTo>
                    <a:pt x="18224" y="339863"/>
                    <a:pt x="36004" y="360183"/>
                    <a:pt x="55054" y="366533"/>
                  </a:cubicBezTo>
                  <a:cubicBezTo>
                    <a:pt x="74104" y="372883"/>
                    <a:pt x="102044" y="367803"/>
                    <a:pt x="123634" y="358913"/>
                  </a:cubicBezTo>
                  <a:cubicBezTo>
                    <a:pt x="145224" y="350023"/>
                    <a:pt x="165544" y="329703"/>
                    <a:pt x="184594" y="313193"/>
                  </a:cubicBezTo>
                  <a:cubicBezTo>
                    <a:pt x="203644" y="296683"/>
                    <a:pt x="223964" y="283983"/>
                    <a:pt x="237934" y="259853"/>
                  </a:cubicBezTo>
                  <a:cubicBezTo>
                    <a:pt x="251904" y="235723"/>
                    <a:pt x="263334" y="191273"/>
                    <a:pt x="268414" y="168413"/>
                  </a:cubicBezTo>
                  <a:cubicBezTo>
                    <a:pt x="273494" y="145553"/>
                    <a:pt x="282384" y="143013"/>
                    <a:pt x="268414" y="122693"/>
                  </a:cubicBezTo>
                  <a:cubicBezTo>
                    <a:pt x="254444" y="102373"/>
                    <a:pt x="208724" y="64273"/>
                    <a:pt x="184594" y="46493"/>
                  </a:cubicBezTo>
                  <a:cubicBezTo>
                    <a:pt x="160464" y="28713"/>
                    <a:pt x="102044" y="-5577"/>
                    <a:pt x="77914" y="773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728251" y="2571206"/>
            <a:ext cx="1781872" cy="856417"/>
            <a:chOff x="4724400" y="1722120"/>
            <a:chExt cx="1781872" cy="856417"/>
          </a:xfrm>
        </p:grpSpPr>
        <p:sp>
          <p:nvSpPr>
            <p:cNvPr id="23" name="ZoneTexte 22"/>
            <p:cNvSpPr txBox="1"/>
            <p:nvPr/>
          </p:nvSpPr>
          <p:spPr>
            <a:xfrm>
              <a:off x="4724400" y="227076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fr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073140" y="1722120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M1</a:t>
              </a:r>
              <a:endParaRPr lang="fr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2959363" y="1820367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cortex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primaire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(M1)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6414051" y="2761706"/>
            <a:ext cx="1419432" cy="742117"/>
            <a:chOff x="5410200" y="1912620"/>
            <a:chExt cx="1419432" cy="742117"/>
          </a:xfrm>
        </p:grpSpPr>
        <p:sp>
          <p:nvSpPr>
            <p:cNvPr id="30" name="ZoneTexte 29"/>
            <p:cNvSpPr txBox="1"/>
            <p:nvPr/>
          </p:nvSpPr>
          <p:spPr>
            <a:xfrm>
              <a:off x="6545580" y="191262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410200" y="234696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6749331" y="3058886"/>
            <a:ext cx="1305132" cy="841177"/>
            <a:chOff x="5745480" y="2209800"/>
            <a:chExt cx="1305132" cy="841177"/>
          </a:xfrm>
        </p:grpSpPr>
        <p:sp>
          <p:nvSpPr>
            <p:cNvPr id="32" name="ZoneTexte 31"/>
            <p:cNvSpPr txBox="1"/>
            <p:nvPr/>
          </p:nvSpPr>
          <p:spPr>
            <a:xfrm>
              <a:off x="6766560" y="22098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5745480" y="274320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43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46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49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67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70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e 71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73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0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096000" y="203547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sujets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normaux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EEG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utilisé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pour:</a:t>
            </a:r>
          </a:p>
          <a:p>
            <a:pPr marL="542925" indent="-276225"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signaux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cerveau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associés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main </a:t>
            </a:r>
          </a:p>
          <a:p>
            <a:pPr marL="542925" indent="-276225"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aux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vitesses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angulaires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des articulations de la main du bras pour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atteindre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saisir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un objet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049338" y="994331"/>
            <a:ext cx="6591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AGASHE et al. 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(Frontiers in Neurosciences, 9 </a:t>
            </a:r>
            <a:r>
              <a:rPr lang="en-CA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avril</a:t>
            </a:r>
            <a:r>
              <a:rPr lang="en-CA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2015)</a:t>
            </a:r>
            <a:endParaRPr lang="fr-C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035430" y="1848805"/>
            <a:ext cx="5174869" cy="4504762"/>
            <a:chOff x="1035430" y="1822739"/>
            <a:chExt cx="5174869" cy="4504762"/>
          </a:xfrm>
        </p:grpSpPr>
        <p:pic>
          <p:nvPicPr>
            <p:cNvPr id="13" name="Picture 4" descr="mind-controlled-prosthetic-han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430" y="1822739"/>
              <a:ext cx="4935622" cy="4105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51250" y="5896614"/>
              <a:ext cx="465904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http://</a:t>
              </a:r>
              <a:r>
                <a:rPr lang="fr-C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www.medgadget.com/2015/04/mind-controlled-</a:t>
              </a:r>
            </a:p>
            <a:p>
              <a:r>
                <a:rPr lang="fr-CA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prosthetic-hand-works-without-brain-implants.html</a:t>
              </a:r>
              <a:endParaRPr lang="fr-CA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71688" y="1916841"/>
            <a:ext cx="1853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aucun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implant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30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48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51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54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57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60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00" y="46835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Chez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amputée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utilisant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à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détecter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désir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4288" y="3824288"/>
            <a:ext cx="59490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Création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d’un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patron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d’activité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cerveau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qui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reproduire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2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1374621" y="114836"/>
            <a:ext cx="441146" cy="422432"/>
            <a:chOff x="1436149" y="206106"/>
            <a:chExt cx="1269660" cy="479922"/>
          </a:xfrm>
        </p:grpSpPr>
        <p:sp>
          <p:nvSpPr>
            <p:cNvPr id="24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36149" y="206106"/>
              <a:ext cx="1269660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184171" y="126386"/>
            <a:ext cx="1676076" cy="391123"/>
            <a:chOff x="1415735" y="326158"/>
            <a:chExt cx="4381896" cy="444352"/>
          </a:xfrm>
        </p:grpSpPr>
        <p:sp>
          <p:nvSpPr>
            <p:cNvPr id="27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171781" y="125826"/>
            <a:ext cx="1676076" cy="391683"/>
            <a:chOff x="1500336" y="213200"/>
            <a:chExt cx="4381897" cy="444988"/>
          </a:xfrm>
        </p:grpSpPr>
        <p:sp>
          <p:nvSpPr>
            <p:cNvPr id="45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399408" y="213200"/>
              <a:ext cx="2583748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5203034" y="126386"/>
            <a:ext cx="1676076" cy="391123"/>
            <a:chOff x="1500336" y="219228"/>
            <a:chExt cx="4381897" cy="444352"/>
          </a:xfrm>
        </p:grpSpPr>
        <p:sp>
          <p:nvSpPr>
            <p:cNvPr id="48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87606" y="219228"/>
              <a:ext cx="175680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7264803" y="95838"/>
            <a:ext cx="1676077" cy="410886"/>
            <a:chOff x="1694207" y="184523"/>
            <a:chExt cx="4381897" cy="466804"/>
          </a:xfrm>
        </p:grpSpPr>
        <p:sp>
          <p:nvSpPr>
            <p:cNvPr id="51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9178258" y="114836"/>
            <a:ext cx="1676076" cy="397927"/>
            <a:chOff x="1500336" y="206106"/>
            <a:chExt cx="4381897" cy="452082"/>
          </a:xfrm>
        </p:grpSpPr>
        <p:sp>
          <p:nvSpPr>
            <p:cNvPr id="54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807076" y="206106"/>
              <a:ext cx="3768417" cy="4360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169134" y="4301177"/>
            <a:ext cx="2074305" cy="1449359"/>
            <a:chOff x="886884" y="764227"/>
            <a:chExt cx="2074305" cy="1449359"/>
          </a:xfrm>
        </p:grpSpPr>
        <p:pic>
          <p:nvPicPr>
            <p:cNvPr id="6" name="Picture 150" descr="https://i0.wp.com/img.gawkerassets.com/img/1825gn407iz25jpg/origina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6884" y="1202092"/>
              <a:ext cx="2074305" cy="1011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1429669" y="764227"/>
              <a:ext cx="11483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 smtClean="0">
                  <a:solidFill>
                    <a:srgbClr val="0070C0"/>
                  </a:solidFill>
                </a:rPr>
                <a:t>PASSÉ…..</a:t>
              </a:r>
              <a:endParaRPr lang="fr-CA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3686070" y="4284654"/>
            <a:ext cx="7353776" cy="2346325"/>
            <a:chOff x="3686070" y="4246829"/>
            <a:chExt cx="7353776" cy="2346325"/>
          </a:xfrm>
        </p:grpSpPr>
        <p:cxnSp>
          <p:nvCxnSpPr>
            <p:cNvPr id="5" name="Connecteur droit avec flèche 4"/>
            <p:cNvCxnSpPr/>
            <p:nvPr/>
          </p:nvCxnSpPr>
          <p:spPr>
            <a:xfrm>
              <a:off x="3686070" y="5134652"/>
              <a:ext cx="4572000" cy="0"/>
            </a:xfrm>
            <a:prstGeom prst="straightConnector1">
              <a:avLst/>
            </a:prstGeom>
            <a:ln w="3492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/>
          </p:nvGrpSpPr>
          <p:grpSpPr>
            <a:xfrm>
              <a:off x="8742403" y="4246829"/>
              <a:ext cx="2297443" cy="2346325"/>
              <a:chOff x="8767576" y="3314700"/>
              <a:chExt cx="2297443" cy="2346325"/>
            </a:xfrm>
          </p:grpSpPr>
          <p:pic>
            <p:nvPicPr>
              <p:cNvPr id="8" name="Picture 4" descr="mind-controlled-prosthetic-han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7576" y="3707495"/>
                <a:ext cx="2297443" cy="19535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ZoneTexte 30"/>
              <p:cNvSpPr txBox="1"/>
              <p:nvPr/>
            </p:nvSpPr>
            <p:spPr>
              <a:xfrm>
                <a:off x="8866266" y="3314700"/>
                <a:ext cx="21000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b="1" dirty="0" smtClean="0">
                    <a:solidFill>
                      <a:srgbClr val="0070C0"/>
                    </a:solidFill>
                  </a:rPr>
                  <a:t>…..VERS LE FUTUR</a:t>
                </a:r>
                <a:endParaRPr lang="fr-CA" sz="20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1" name="ZoneTexte 10"/>
          <p:cNvSpPr txBox="1"/>
          <p:nvPr/>
        </p:nvSpPr>
        <p:spPr>
          <a:xfrm>
            <a:off x="1112557" y="1170262"/>
            <a:ext cx="755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smtClean="0"/>
              <a:t>NON-INVASIVES</a:t>
            </a:r>
            <a:r>
              <a:rPr lang="en-CA" dirty="0" smtClean="0"/>
              <a:t>: </a:t>
            </a:r>
            <a:r>
              <a:rPr lang="en-CA" dirty="0" err="1" smtClean="0"/>
              <a:t>signaux</a:t>
            </a:r>
            <a:r>
              <a:rPr lang="en-CA" dirty="0" smtClean="0"/>
              <a:t> EMG; </a:t>
            </a:r>
            <a:r>
              <a:rPr lang="en-CA" dirty="0" err="1" smtClean="0"/>
              <a:t>signaux</a:t>
            </a:r>
            <a:r>
              <a:rPr lang="en-CA" dirty="0" smtClean="0"/>
              <a:t> de </a:t>
            </a:r>
            <a:r>
              <a:rPr lang="en-CA" dirty="0" err="1" smtClean="0"/>
              <a:t>pression</a:t>
            </a:r>
            <a:r>
              <a:rPr lang="en-CA" dirty="0" smtClean="0"/>
              <a:t>, </a:t>
            </a:r>
            <a:r>
              <a:rPr lang="en-CA" dirty="0" err="1" smtClean="0"/>
              <a:t>senseurs</a:t>
            </a:r>
            <a:r>
              <a:rPr lang="en-CA" dirty="0" smtClean="0"/>
              <a:t> </a:t>
            </a:r>
            <a:r>
              <a:rPr lang="en-CA" dirty="0" err="1" smtClean="0"/>
              <a:t>pneumatiques</a:t>
            </a:r>
            <a:endParaRPr lang="fr-CA" dirty="0"/>
          </a:p>
        </p:txBody>
      </p:sp>
      <p:sp>
        <p:nvSpPr>
          <p:cNvPr id="33" name="ZoneTexte 32"/>
          <p:cNvSpPr txBox="1"/>
          <p:nvPr/>
        </p:nvSpPr>
        <p:spPr>
          <a:xfrm>
            <a:off x="2479467" y="1484331"/>
            <a:ext cx="529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    </a:t>
            </a:r>
            <a:r>
              <a:rPr lang="en-CA" dirty="0" err="1" smtClean="0"/>
              <a:t>fonctions</a:t>
            </a:r>
            <a:r>
              <a:rPr lang="en-CA" dirty="0" smtClean="0"/>
              <a:t> </a:t>
            </a:r>
            <a:r>
              <a:rPr lang="en-CA" dirty="0" err="1" smtClean="0"/>
              <a:t>pré-programmées</a:t>
            </a:r>
            <a:r>
              <a:rPr lang="en-CA" dirty="0" smtClean="0"/>
              <a:t> par </a:t>
            </a:r>
            <a:r>
              <a:rPr lang="en-CA" dirty="0" err="1" smtClean="0"/>
              <a:t>microprocesseurs</a:t>
            </a:r>
            <a:endParaRPr lang="fr-CA" dirty="0"/>
          </a:p>
        </p:txBody>
      </p:sp>
      <p:sp>
        <p:nvSpPr>
          <p:cNvPr id="34" name="ZoneTexte 33"/>
          <p:cNvSpPr txBox="1"/>
          <p:nvPr/>
        </p:nvSpPr>
        <p:spPr>
          <a:xfrm>
            <a:off x="2479467" y="1781359"/>
            <a:ext cx="567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    </a:t>
            </a:r>
            <a:r>
              <a:rPr lang="en-CA" dirty="0" err="1" smtClean="0"/>
              <a:t>changement</a:t>
            </a:r>
            <a:r>
              <a:rPr lang="en-CA" dirty="0" smtClean="0"/>
              <a:t> de programmes par des </a:t>
            </a:r>
            <a:r>
              <a:rPr lang="en-CA" dirty="0" err="1" smtClean="0"/>
              <a:t>étiquettes</a:t>
            </a:r>
            <a:r>
              <a:rPr lang="en-CA" dirty="0" smtClean="0"/>
              <a:t> (“tags”)</a:t>
            </a:r>
            <a:endParaRPr lang="fr-CA" dirty="0"/>
          </a:p>
        </p:txBody>
      </p:sp>
      <p:sp>
        <p:nvSpPr>
          <p:cNvPr id="35" name="ZoneTexte 34"/>
          <p:cNvSpPr txBox="1"/>
          <p:nvPr/>
        </p:nvSpPr>
        <p:spPr>
          <a:xfrm>
            <a:off x="2502996" y="2078387"/>
            <a:ext cx="511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    </a:t>
            </a:r>
            <a:r>
              <a:rPr lang="en-CA" dirty="0" err="1" smtClean="0"/>
              <a:t>traitement</a:t>
            </a:r>
            <a:r>
              <a:rPr lang="en-CA" dirty="0" smtClean="0"/>
              <a:t> du signal EMG (</a:t>
            </a:r>
            <a:r>
              <a:rPr lang="en-CA" dirty="0" err="1" smtClean="0"/>
              <a:t>réseaux</a:t>
            </a:r>
            <a:r>
              <a:rPr lang="en-CA" dirty="0" smtClean="0"/>
              <a:t> de neurones)</a:t>
            </a:r>
            <a:endParaRPr lang="fr-CA" dirty="0"/>
          </a:p>
        </p:txBody>
      </p:sp>
      <p:sp>
        <p:nvSpPr>
          <p:cNvPr id="36" name="ZoneTexte 35"/>
          <p:cNvSpPr txBox="1"/>
          <p:nvPr/>
        </p:nvSpPr>
        <p:spPr>
          <a:xfrm>
            <a:off x="2520471" y="2375414"/>
            <a:ext cx="2994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    </a:t>
            </a:r>
            <a:r>
              <a:rPr lang="en-CA" u="sng" dirty="0" err="1" smtClean="0"/>
              <a:t>compartiments</a:t>
            </a:r>
            <a:r>
              <a:rPr lang="en-CA" u="sng" dirty="0" smtClean="0"/>
              <a:t> </a:t>
            </a:r>
            <a:r>
              <a:rPr lang="en-CA" u="sng" dirty="0" err="1" smtClean="0"/>
              <a:t>musculaires</a:t>
            </a:r>
            <a:endParaRPr lang="fr-CA" u="sng" dirty="0"/>
          </a:p>
        </p:txBody>
      </p:sp>
      <p:sp>
        <p:nvSpPr>
          <p:cNvPr id="38" name="ZoneTexte 37"/>
          <p:cNvSpPr txBox="1"/>
          <p:nvPr/>
        </p:nvSpPr>
        <p:spPr>
          <a:xfrm>
            <a:off x="1195935" y="3729265"/>
            <a:ext cx="903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u="sng" dirty="0" smtClean="0">
                <a:solidFill>
                  <a:srgbClr val="00B0F0"/>
                </a:solidFill>
              </a:rPr>
              <a:t>NON-INVASIVE</a:t>
            </a:r>
            <a:r>
              <a:rPr lang="en-CA" dirty="0" smtClean="0">
                <a:solidFill>
                  <a:srgbClr val="00B0F0"/>
                </a:solidFill>
              </a:rPr>
              <a:t>:  </a:t>
            </a:r>
            <a:r>
              <a:rPr lang="en-CA" dirty="0" err="1" smtClean="0">
                <a:solidFill>
                  <a:srgbClr val="00B0F0"/>
                </a:solidFill>
              </a:rPr>
              <a:t>signaux</a:t>
            </a:r>
            <a:r>
              <a:rPr lang="en-CA" dirty="0" smtClean="0">
                <a:solidFill>
                  <a:srgbClr val="00B0F0"/>
                </a:solidFill>
              </a:rPr>
              <a:t> EEG </a:t>
            </a:r>
            <a:r>
              <a:rPr lang="en-CA" dirty="0" err="1" smtClean="0">
                <a:solidFill>
                  <a:srgbClr val="00B0F0"/>
                </a:solidFill>
              </a:rPr>
              <a:t>captés</a:t>
            </a:r>
            <a:r>
              <a:rPr lang="en-CA" dirty="0" smtClean="0">
                <a:solidFill>
                  <a:srgbClr val="00B0F0"/>
                </a:solidFill>
              </a:rPr>
              <a:t> </a:t>
            </a:r>
            <a:r>
              <a:rPr lang="en-CA" b="1" u="sng" dirty="0" smtClean="0">
                <a:solidFill>
                  <a:srgbClr val="00B0F0"/>
                </a:solidFill>
              </a:rPr>
              <a:t>SUR </a:t>
            </a:r>
            <a:r>
              <a:rPr lang="en-CA" b="1" u="sng" dirty="0" smtClean="0">
                <a:solidFill>
                  <a:srgbClr val="00B0F0"/>
                </a:solidFill>
              </a:rPr>
              <a:t>la </a:t>
            </a:r>
            <a:r>
              <a:rPr lang="en-CA" b="1" u="sng" dirty="0" smtClean="0">
                <a:solidFill>
                  <a:srgbClr val="00B0F0"/>
                </a:solidFill>
              </a:rPr>
              <a:t>tête </a:t>
            </a:r>
            <a:r>
              <a:rPr lang="en-CA" dirty="0" smtClean="0">
                <a:solidFill>
                  <a:srgbClr val="00B0F0"/>
                </a:solidFill>
              </a:rPr>
              <a:t>(</a:t>
            </a:r>
            <a:r>
              <a:rPr lang="en-CA" dirty="0" smtClean="0">
                <a:solidFill>
                  <a:srgbClr val="00B0F0"/>
                </a:solidFill>
              </a:rPr>
              <a:t>sans </a:t>
            </a:r>
            <a:r>
              <a:rPr lang="en-CA" dirty="0" err="1" smtClean="0">
                <a:solidFill>
                  <a:srgbClr val="00B0F0"/>
                </a:solidFill>
              </a:rPr>
              <a:t>chirurgie</a:t>
            </a:r>
            <a:r>
              <a:rPr lang="en-CA" dirty="0" smtClean="0">
                <a:solidFill>
                  <a:srgbClr val="00B0F0"/>
                </a:solidFill>
              </a:rPr>
              <a:t> </a:t>
            </a:r>
            <a:r>
              <a:rPr lang="en-CA" dirty="0" err="1" smtClean="0">
                <a:solidFill>
                  <a:srgbClr val="00B0F0"/>
                </a:solidFill>
              </a:rPr>
              <a:t>supplémentaire</a:t>
            </a:r>
            <a:r>
              <a:rPr lang="en-CA" dirty="0" smtClean="0">
                <a:solidFill>
                  <a:srgbClr val="00B0F0"/>
                </a:solidFill>
              </a:rPr>
              <a:t> </a:t>
            </a:r>
            <a:r>
              <a:rPr lang="en-CA" dirty="0" err="1" smtClean="0">
                <a:solidFill>
                  <a:srgbClr val="00B0F0"/>
                </a:solidFill>
              </a:rPr>
              <a:t>ni</a:t>
            </a:r>
            <a:r>
              <a:rPr lang="en-CA" dirty="0" smtClean="0">
                <a:solidFill>
                  <a:srgbClr val="00B0F0"/>
                </a:solidFill>
              </a:rPr>
              <a:t> implants….)</a:t>
            </a:r>
            <a:endParaRPr lang="fr-CA" dirty="0">
              <a:solidFill>
                <a:srgbClr val="00B0F0"/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1598799" y="2785906"/>
            <a:ext cx="8740155" cy="920839"/>
            <a:chOff x="1640363" y="2463785"/>
            <a:chExt cx="8740155" cy="920839"/>
          </a:xfrm>
        </p:grpSpPr>
        <p:sp>
          <p:nvSpPr>
            <p:cNvPr id="12" name="ZoneTexte 11"/>
            <p:cNvSpPr txBox="1"/>
            <p:nvPr/>
          </p:nvSpPr>
          <p:spPr>
            <a:xfrm>
              <a:off x="1640363" y="2463785"/>
              <a:ext cx="52592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u="sng" dirty="0" smtClean="0">
                  <a:solidFill>
                    <a:srgbClr val="C00000"/>
                  </a:solidFill>
                </a:rPr>
                <a:t>INVASIVES</a:t>
              </a:r>
              <a:r>
                <a:rPr lang="en-CA" dirty="0" smtClean="0">
                  <a:solidFill>
                    <a:srgbClr val="C00000"/>
                  </a:solidFill>
                </a:rPr>
                <a:t>:  </a:t>
              </a:r>
              <a:r>
                <a:rPr lang="en-CA" dirty="0" err="1" smtClean="0">
                  <a:solidFill>
                    <a:srgbClr val="C00000"/>
                  </a:solidFill>
                </a:rPr>
                <a:t>Targetted</a:t>
              </a:r>
              <a:r>
                <a:rPr lang="en-CA" dirty="0" smtClean="0">
                  <a:solidFill>
                    <a:srgbClr val="C00000"/>
                  </a:solidFill>
                </a:rPr>
                <a:t> Muscle </a:t>
              </a:r>
              <a:r>
                <a:rPr lang="en-CA" dirty="0" err="1" smtClean="0">
                  <a:solidFill>
                    <a:srgbClr val="C00000"/>
                  </a:solidFill>
                </a:rPr>
                <a:t>Reinnervation</a:t>
              </a:r>
              <a:r>
                <a:rPr lang="en-CA" dirty="0" smtClean="0">
                  <a:solidFill>
                    <a:srgbClr val="C00000"/>
                  </a:solidFill>
                </a:rPr>
                <a:t> (TMR)                   </a:t>
              </a:r>
              <a:endParaRPr lang="fr-CA" dirty="0">
                <a:solidFill>
                  <a:srgbClr val="C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02996" y="2739539"/>
              <a:ext cx="78775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CA" dirty="0" smtClean="0">
                  <a:solidFill>
                    <a:srgbClr val="C00000"/>
                  </a:solidFill>
                </a:rPr>
                <a:t>      </a:t>
              </a:r>
              <a:r>
                <a:rPr lang="en-CA" dirty="0" smtClean="0">
                  <a:solidFill>
                    <a:srgbClr val="C00000"/>
                  </a:solidFill>
                </a:rPr>
                <a:t>feedback sensorial par stimulation des </a:t>
              </a:r>
              <a:r>
                <a:rPr lang="en-CA" dirty="0" smtClean="0">
                  <a:solidFill>
                    <a:srgbClr val="C00000"/>
                  </a:solidFill>
                </a:rPr>
                <a:t>nerfs </a:t>
              </a:r>
              <a:r>
                <a:rPr lang="en-CA" dirty="0" err="1" smtClean="0">
                  <a:solidFill>
                    <a:srgbClr val="C00000"/>
                  </a:solidFill>
                </a:rPr>
                <a:t>sensitifs</a:t>
              </a:r>
              <a:r>
                <a:rPr lang="en-CA" dirty="0" smtClean="0">
                  <a:solidFill>
                    <a:srgbClr val="C00000"/>
                  </a:solidFill>
                </a:rPr>
                <a:t>                    </a:t>
              </a:r>
              <a:endParaRPr lang="fr-CA" dirty="0">
                <a:solidFill>
                  <a:srgbClr val="C0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801028" y="3015292"/>
              <a:ext cx="50916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dirty="0" err="1" smtClean="0">
                  <a:solidFill>
                    <a:srgbClr val="C00000"/>
                  </a:solidFill>
                </a:rPr>
                <a:t>enregistrement</a:t>
              </a:r>
              <a:r>
                <a:rPr lang="en-CA" dirty="0" smtClean="0">
                  <a:solidFill>
                    <a:srgbClr val="C00000"/>
                  </a:solidFill>
                </a:rPr>
                <a:t> </a:t>
              </a:r>
              <a:r>
                <a:rPr lang="en-CA" dirty="0" smtClean="0">
                  <a:solidFill>
                    <a:srgbClr val="C00000"/>
                  </a:solidFill>
                </a:rPr>
                <a:t>à </a:t>
              </a:r>
              <a:r>
                <a:rPr lang="en-CA" dirty="0" err="1" smtClean="0">
                  <a:solidFill>
                    <a:srgbClr val="C00000"/>
                  </a:solidFill>
                </a:rPr>
                <a:t>partir</a:t>
              </a:r>
              <a:r>
                <a:rPr lang="en-CA" dirty="0" smtClean="0">
                  <a:solidFill>
                    <a:srgbClr val="C00000"/>
                  </a:solidFill>
                </a:rPr>
                <a:t> de la </a:t>
              </a:r>
              <a:r>
                <a:rPr lang="en-CA" u="sng" dirty="0" smtClean="0">
                  <a:solidFill>
                    <a:srgbClr val="C00000"/>
                  </a:solidFill>
                </a:rPr>
                <a:t>SURFACE </a:t>
              </a:r>
              <a:r>
                <a:rPr lang="en-CA" u="sng" dirty="0" smtClean="0">
                  <a:solidFill>
                    <a:srgbClr val="C00000"/>
                  </a:solidFill>
                </a:rPr>
                <a:t>du </a:t>
              </a:r>
              <a:r>
                <a:rPr lang="en-CA" u="sng" dirty="0" err="1" smtClean="0">
                  <a:solidFill>
                    <a:srgbClr val="C00000"/>
                  </a:solidFill>
                </a:rPr>
                <a:t>cerveau</a:t>
              </a:r>
              <a:r>
                <a:rPr lang="en-CA" u="sng" dirty="0" smtClean="0">
                  <a:solidFill>
                    <a:srgbClr val="C00000"/>
                  </a:solidFill>
                </a:rPr>
                <a:t> </a:t>
              </a:r>
              <a:endParaRPr lang="fr-CA" u="sng" dirty="0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392770" y="4811486"/>
            <a:ext cx="280455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b="1" dirty="0" smtClean="0"/>
              <a:t>  </a:t>
            </a:r>
            <a:r>
              <a:rPr lang="en-CA" sz="2000" b="1" dirty="0" err="1" smtClean="0"/>
              <a:t>avenir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prometteur</a:t>
            </a:r>
            <a:r>
              <a:rPr lang="en-CA" sz="2000" b="1" dirty="0" smtClean="0"/>
              <a:t> pour</a:t>
            </a:r>
          </a:p>
          <a:p>
            <a:r>
              <a:rPr lang="en-CA" sz="2000" b="1" dirty="0" smtClean="0"/>
              <a:t>  les </a:t>
            </a:r>
            <a:r>
              <a:rPr lang="en-CA" sz="2000" b="1" dirty="0" err="1" smtClean="0"/>
              <a:t>personnes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amputés</a:t>
            </a:r>
            <a:r>
              <a:rPr lang="en-CA" sz="2000" b="1" dirty="0" smtClean="0"/>
              <a:t> </a:t>
            </a:r>
            <a:endParaRPr lang="fr-CA" sz="20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90374" y="742234"/>
            <a:ext cx="6622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Diverses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approches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en-C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activer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moderne</a:t>
            </a:r>
            <a:r>
              <a:rPr lang="en-CA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CA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3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4688847" y="4038160"/>
            <a:ext cx="2440092" cy="1258203"/>
            <a:chOff x="4173632" y="4021976"/>
            <a:chExt cx="2440092" cy="1258203"/>
          </a:xfrm>
        </p:grpSpPr>
        <p:sp>
          <p:nvSpPr>
            <p:cNvPr id="5" name="ZoneTexte 4"/>
            <p:cNvSpPr txBox="1"/>
            <p:nvPr/>
          </p:nvSpPr>
          <p:spPr>
            <a:xfrm>
              <a:off x="4173632" y="4021976"/>
              <a:ext cx="2440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REMERCIEMENTS</a:t>
              </a:r>
              <a:endParaRPr lang="fr-CA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762" y="4473367"/>
              <a:ext cx="1825200" cy="806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ZoneTexte 1"/>
          <p:cNvSpPr txBox="1"/>
          <p:nvPr/>
        </p:nvSpPr>
        <p:spPr>
          <a:xfrm>
            <a:off x="3766480" y="1449388"/>
            <a:ext cx="4732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 err="1" smtClean="0">
                <a:solidFill>
                  <a:srgbClr val="00B0F0"/>
                </a:solidFill>
              </a:rPr>
              <a:t>merci</a:t>
            </a:r>
            <a:r>
              <a:rPr lang="en-CA" sz="3600" dirty="0" smtClean="0">
                <a:solidFill>
                  <a:srgbClr val="00B0F0"/>
                </a:solidFill>
              </a:rPr>
              <a:t> de </a:t>
            </a:r>
            <a:r>
              <a:rPr lang="en-CA" sz="3600" dirty="0" err="1" smtClean="0">
                <a:solidFill>
                  <a:srgbClr val="00B0F0"/>
                </a:solidFill>
              </a:rPr>
              <a:t>votre</a:t>
            </a:r>
            <a:r>
              <a:rPr lang="en-CA" sz="3600" dirty="0" smtClean="0">
                <a:solidFill>
                  <a:srgbClr val="00B0F0"/>
                </a:solidFill>
              </a:rPr>
              <a:t> attention</a:t>
            </a:r>
            <a:endParaRPr lang="fr-CA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5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9887" y="895389"/>
            <a:ext cx="6789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AMPUTATIONS (</a:t>
            </a:r>
            <a:r>
              <a:rPr lang="en-US" sz="2800" b="1" dirty="0" err="1" smtClean="0">
                <a:solidFill>
                  <a:schemeClr val="accent1"/>
                </a:solidFill>
              </a:rPr>
              <a:t>statistiques</a:t>
            </a:r>
            <a:r>
              <a:rPr lang="en-US" sz="2800" b="1" dirty="0" smtClean="0">
                <a:solidFill>
                  <a:schemeClr val="accent1"/>
                </a:solidFill>
              </a:rPr>
              <a:t> US 1988 à 1996)</a:t>
            </a:r>
            <a:endParaRPr lang="fr-CA" sz="2800" b="1" dirty="0">
              <a:solidFill>
                <a:schemeClr val="accent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8220567" y="5142130"/>
            <a:ext cx="124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u="sng" dirty="0" err="1" smtClean="0">
                <a:solidFill>
                  <a:srgbClr val="00B050"/>
                </a:solidFill>
              </a:rPr>
              <a:t>Guerres</a:t>
            </a:r>
            <a:r>
              <a:rPr lang="en-CA" sz="2400" dirty="0" smtClean="0">
                <a:solidFill>
                  <a:srgbClr val="00B050"/>
                </a:solidFill>
              </a:rPr>
              <a:t> </a:t>
            </a:r>
            <a:endParaRPr lang="fr-CA" sz="2400" dirty="0">
              <a:solidFill>
                <a:srgbClr val="00B050"/>
              </a:solidFill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204026" y="1448069"/>
            <a:ext cx="6946581" cy="5199995"/>
            <a:chOff x="204026" y="912813"/>
            <a:chExt cx="6946581" cy="5199995"/>
          </a:xfrm>
        </p:grpSpPr>
        <p:sp>
          <p:nvSpPr>
            <p:cNvPr id="6" name="Rectangle 5"/>
            <p:cNvSpPr/>
            <p:nvPr/>
          </p:nvSpPr>
          <p:spPr>
            <a:xfrm>
              <a:off x="308487" y="5589588"/>
              <a:ext cx="68214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u="sng" dirty="0" smtClean="0">
                  <a:latin typeface="Garamond" panose="02020404030301010803" pitchFamily="18" charset="0"/>
                </a:rPr>
                <a:t>National Limb Loss Information Center</a:t>
              </a:r>
              <a:r>
                <a:rPr lang="en-US" sz="1400" b="1" dirty="0" smtClean="0">
                  <a:latin typeface="Garamond" panose="02020404030301010803" pitchFamily="18" charset="0"/>
                </a:rPr>
                <a:t>. Fact Sheet.  Amputation Statistics by Cause. Limb Loss in the United States. Revised 2008</a:t>
              </a:r>
              <a:endParaRPr lang="fr-CA" sz="1400" dirty="0"/>
            </a:p>
          </p:txBody>
        </p:sp>
        <p:graphicFrame>
          <p:nvGraphicFramePr>
            <p:cNvPr id="17" name="Obje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0159799"/>
                </p:ext>
              </p:extLst>
            </p:nvPr>
          </p:nvGraphicFramePr>
          <p:xfrm>
            <a:off x="204026" y="912813"/>
            <a:ext cx="6946581" cy="467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98" name="Photo Editor Photo" r:id="rId3" imgW="9077400" imgH="4676760" progId="MSPhotoEd.3">
                    <p:embed/>
                  </p:oleObj>
                </mc:Choice>
                <mc:Fallback>
                  <p:oleObj name="Photo Editor Photo" r:id="rId3" imgW="9077400" imgH="467676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4026" y="912813"/>
                          <a:ext cx="6946581" cy="4676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e 19"/>
          <p:cNvGrpSpPr/>
          <p:nvPr/>
        </p:nvGrpSpPr>
        <p:grpSpPr>
          <a:xfrm>
            <a:off x="7374394" y="2863033"/>
            <a:ext cx="4210877" cy="2371710"/>
            <a:chOff x="7242047" y="908050"/>
            <a:chExt cx="4210877" cy="2371710"/>
          </a:xfrm>
        </p:grpSpPr>
        <p:grpSp>
          <p:nvGrpSpPr>
            <p:cNvPr id="13" name="Groupe 12"/>
            <p:cNvGrpSpPr/>
            <p:nvPr/>
          </p:nvGrpSpPr>
          <p:grpSpPr>
            <a:xfrm>
              <a:off x="8102455" y="908050"/>
              <a:ext cx="3350469" cy="2371710"/>
              <a:chOff x="8102455" y="908050"/>
              <a:chExt cx="3350469" cy="2371710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8102455" y="2818095"/>
                <a:ext cx="3350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400" u="sng" dirty="0" smtClean="0">
                    <a:solidFill>
                      <a:srgbClr val="00B050"/>
                    </a:solidFill>
                  </a:rPr>
                  <a:t>Accidents </a:t>
                </a:r>
                <a:r>
                  <a:rPr lang="en-CA" sz="2400" u="sng" dirty="0" err="1" smtClean="0">
                    <a:solidFill>
                      <a:srgbClr val="00B050"/>
                    </a:solidFill>
                  </a:rPr>
                  <a:t>routiers</a:t>
                </a:r>
                <a:r>
                  <a:rPr lang="en-CA" sz="2400" u="sng" dirty="0" smtClean="0">
                    <a:solidFill>
                      <a:srgbClr val="00B050"/>
                    </a:solidFill>
                  </a:rPr>
                  <a:t>, travail</a:t>
                </a:r>
                <a:endParaRPr lang="fr-CA" sz="2400" u="sng" dirty="0">
                  <a:solidFill>
                    <a:srgbClr val="00B050"/>
                  </a:solidFill>
                </a:endParaRPr>
              </a:p>
            </p:txBody>
          </p:sp>
          <p:graphicFrame>
            <p:nvGraphicFramePr>
              <p:cNvPr id="3" name="Obje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2174379"/>
                  </p:ext>
                </p:extLst>
              </p:nvPr>
            </p:nvGraphicFramePr>
            <p:xfrm>
              <a:off x="9116106" y="908050"/>
              <a:ext cx="866094" cy="17593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799" name="Photo Editor Photo" r:id="rId5" imgW="1819440" imgH="3695760" progId="MSPhotoEd.3">
                      <p:embed/>
                    </p:oleObj>
                  </mc:Choice>
                  <mc:Fallback>
                    <p:oleObj name="Photo Editor Photo" r:id="rId5" imgW="1819440" imgH="3695760" progId="MSPhotoEd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9116106" y="908050"/>
                            <a:ext cx="866094" cy="175939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9" name="Flèche droite 18"/>
            <p:cNvSpPr/>
            <p:nvPr/>
          </p:nvSpPr>
          <p:spPr>
            <a:xfrm>
              <a:off x="7242047" y="1567474"/>
              <a:ext cx="457200" cy="34747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solidFill>
                  <a:srgbClr val="00B050"/>
                </a:solidFill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51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548640" y="3384884"/>
            <a:ext cx="6466114" cy="834190"/>
          </a:xfrm>
          <a:prstGeom prst="roundRect">
            <a:avLst/>
          </a:prstGeom>
          <a:solidFill>
            <a:srgbClr val="FFC000">
              <a:alpha val="6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  <p:grpSp>
        <p:nvGrpSpPr>
          <p:cNvPr id="32" name="Groupe 31"/>
          <p:cNvGrpSpPr/>
          <p:nvPr/>
        </p:nvGrpSpPr>
        <p:grpSpPr>
          <a:xfrm>
            <a:off x="1171471" y="126386"/>
            <a:ext cx="1676076" cy="410882"/>
            <a:chOff x="1415735" y="326158"/>
            <a:chExt cx="4381896" cy="466800"/>
          </a:xfrm>
        </p:grpSpPr>
        <p:sp>
          <p:nvSpPr>
            <p:cNvPr id="33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97855" y="326158"/>
              <a:ext cx="4017653" cy="4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39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42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45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4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0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555" y="1554430"/>
            <a:ext cx="5057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l’épaule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l’épaule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7555" y="1825238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l’épaule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désarticulation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l’épaule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87555" y="2445135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dessus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transhumérale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7555" y="3253931"/>
            <a:ext cx="494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niveau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désarticulation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87555" y="3865963"/>
            <a:ext cx="36092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Sous 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coude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transradiale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7555" y="4498708"/>
            <a:ext cx="3813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Poignet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désarticulation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poignet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87555" y="4887996"/>
            <a:ext cx="4673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Doigts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la main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transcarpienne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7544" y="660157"/>
            <a:ext cx="493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</a:rPr>
              <a:t>Niveaux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</a:rPr>
              <a:t>d’amputation</a:t>
            </a:r>
            <a:r>
              <a:rPr lang="en-US" sz="3200" b="1" dirty="0" smtClean="0">
                <a:solidFill>
                  <a:schemeClr val="accent1"/>
                </a:solidFill>
              </a:rPr>
              <a:t> (n=7)</a:t>
            </a:r>
            <a:endParaRPr lang="fr-CA" sz="2800" b="1" dirty="0">
              <a:solidFill>
                <a:schemeClr val="accent1"/>
              </a:solidFill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2126018" y="1498167"/>
            <a:ext cx="2071200" cy="4753369"/>
            <a:chOff x="2126018" y="1016907"/>
            <a:chExt cx="2071200" cy="4753369"/>
          </a:xfrm>
        </p:grpSpPr>
        <p:graphicFrame>
          <p:nvGraphicFramePr>
            <p:cNvPr id="29" name="Obje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914274"/>
                </p:ext>
              </p:extLst>
            </p:nvPr>
          </p:nvGraphicFramePr>
          <p:xfrm>
            <a:off x="2242456" y="1016907"/>
            <a:ext cx="1838325" cy="4110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90" name="Photo Editor Photo" r:id="rId3" imgW="1838160" imgH="3467160" progId="MSPhotoEd.3">
                    <p:embed/>
                  </p:oleObj>
                </mc:Choice>
                <mc:Fallback>
                  <p:oleObj name="Photo Editor Photo" r:id="rId3" imgW="1838160" imgH="346716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242456" y="1016907"/>
                          <a:ext cx="1838325" cy="411026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2126018" y="5216278"/>
              <a:ext cx="20712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Modifié de:</a:t>
              </a:r>
            </a:p>
            <a:p>
              <a:r>
                <a:rPr lang="fr-CA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http</a:t>
              </a:r>
              <a:r>
                <a:rPr lang="fr-CA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://</a:t>
              </a:r>
              <a:r>
                <a:rPr lang="fr-CA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www.physio-pedia.com/ </a:t>
              </a:r>
              <a:r>
                <a:rPr lang="fr-CA" sz="1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Upper_Limb_Considerations</a:t>
              </a:r>
              <a:endParaRPr lang="fr-CA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9336073" y="4446101"/>
            <a:ext cx="1627513" cy="811227"/>
            <a:chOff x="8708571" y="3997498"/>
            <a:chExt cx="1627513" cy="811227"/>
          </a:xfrm>
        </p:grpSpPr>
        <p:sp>
          <p:nvSpPr>
            <p:cNvPr id="27" name="Accolade fermante 26"/>
            <p:cNvSpPr/>
            <p:nvPr/>
          </p:nvSpPr>
          <p:spPr>
            <a:xfrm>
              <a:off x="8708571" y="3997498"/>
              <a:ext cx="250438" cy="770446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9202440" y="4162394"/>
              <a:ext cx="11336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mineures</a:t>
              </a:r>
              <a:endParaRPr lang="en-C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50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146071" y="126386"/>
            <a:ext cx="1676076" cy="410882"/>
            <a:chOff x="1415735" y="326158"/>
            <a:chExt cx="4381896" cy="466800"/>
          </a:xfrm>
        </p:grpSpPr>
        <p:sp>
          <p:nvSpPr>
            <p:cNvPr id="56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597855" y="326158"/>
              <a:ext cx="4017653" cy="4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3133681" y="125826"/>
            <a:ext cx="1676076" cy="391683"/>
            <a:chOff x="1500336" y="213200"/>
            <a:chExt cx="4381897" cy="444988"/>
          </a:xfrm>
        </p:grpSpPr>
        <p:sp>
          <p:nvSpPr>
            <p:cNvPr id="59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5164934" y="126386"/>
            <a:ext cx="1676076" cy="391123"/>
            <a:chOff x="1500336" y="219228"/>
            <a:chExt cx="4381897" cy="444352"/>
          </a:xfrm>
        </p:grpSpPr>
        <p:sp>
          <p:nvSpPr>
            <p:cNvPr id="62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7226703" y="95838"/>
            <a:ext cx="1676077" cy="410886"/>
            <a:chOff x="1694207" y="184523"/>
            <a:chExt cx="4381897" cy="466804"/>
          </a:xfrm>
        </p:grpSpPr>
        <p:sp>
          <p:nvSpPr>
            <p:cNvPr id="65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9140158" y="114836"/>
            <a:ext cx="1676076" cy="397927"/>
            <a:chOff x="1500336" y="206106"/>
            <a:chExt cx="4381897" cy="452082"/>
          </a:xfrm>
        </p:grpSpPr>
        <p:sp>
          <p:nvSpPr>
            <p:cNvPr id="77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9902195" y="4857451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500,000</a:t>
            </a:r>
            <a:endParaRPr lang="fr-CA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9523809" y="867847"/>
            <a:ext cx="2119491" cy="5265184"/>
            <a:chOff x="9756279" y="867847"/>
            <a:chExt cx="2119491" cy="5265184"/>
          </a:xfrm>
        </p:grpSpPr>
        <p:sp>
          <p:nvSpPr>
            <p:cNvPr id="24" name="ZoneTexte 23"/>
            <p:cNvSpPr txBox="1"/>
            <p:nvPr/>
          </p:nvSpPr>
          <p:spPr>
            <a:xfrm>
              <a:off x="9756279" y="5609811"/>
              <a:ext cx="21194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*</a:t>
              </a:r>
              <a:r>
                <a:rPr lang="en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Arch Phys Med  </a:t>
              </a:r>
              <a:r>
                <a:rPr lang="en-CA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Rehabil</a:t>
              </a:r>
              <a:r>
                <a:rPr lang="en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(89): 422-429, 2008  </a:t>
              </a:r>
              <a:endParaRPr lang="fr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" name="Groupe 71"/>
            <p:cNvGrpSpPr/>
            <p:nvPr/>
          </p:nvGrpSpPr>
          <p:grpSpPr>
            <a:xfrm>
              <a:off x="9823926" y="867847"/>
              <a:ext cx="1800236" cy="843151"/>
              <a:chOff x="9873526" y="692655"/>
              <a:chExt cx="1800236" cy="843151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9943937" y="692655"/>
                <a:ext cx="14029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Prévalence</a:t>
                </a:r>
                <a:endParaRPr lang="fr-CA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873526" y="1012586"/>
                <a:ext cx="1800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(# </a:t>
                </a:r>
                <a:r>
                  <a:rPr lang="en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:r>
                  <a:rPr lang="en-CA" sz="1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personnes</a:t>
                </a:r>
                <a:endParaRPr lang="en-CA" sz="1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A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aux </a:t>
                </a:r>
                <a:r>
                  <a:rPr lang="en-CA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USA en 2005)*</a:t>
                </a:r>
                <a:endParaRPr lang="en-CA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9300353" y="1681133"/>
            <a:ext cx="1665068" cy="2621013"/>
            <a:chOff x="9532823" y="1681133"/>
            <a:chExt cx="1665068" cy="2621013"/>
          </a:xfrm>
        </p:grpSpPr>
        <p:sp>
          <p:nvSpPr>
            <p:cNvPr id="71" name="ZoneTexte 70"/>
            <p:cNvSpPr txBox="1"/>
            <p:nvPr/>
          </p:nvSpPr>
          <p:spPr>
            <a:xfrm>
              <a:off x="10064247" y="2725023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majeures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Accolade fermante 78"/>
            <p:cNvSpPr/>
            <p:nvPr/>
          </p:nvSpPr>
          <p:spPr>
            <a:xfrm>
              <a:off x="9532823" y="1681133"/>
              <a:ext cx="282497" cy="2621013"/>
            </a:xfrm>
            <a:prstGeom prst="rightBrace">
              <a:avLst>
                <a:gd name="adj1" fmla="val 8333"/>
                <a:gd name="adj2" fmla="val 4958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ZoneTexte 79"/>
          <p:cNvSpPr txBox="1"/>
          <p:nvPr/>
        </p:nvSpPr>
        <p:spPr>
          <a:xfrm>
            <a:off x="9933436" y="29805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41,000</a:t>
            </a:r>
            <a:endParaRPr lang="fr-CA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8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7623096" y="1277033"/>
            <a:ext cx="3567486" cy="4217754"/>
            <a:chOff x="7620467" y="736349"/>
            <a:chExt cx="3567486" cy="4823434"/>
          </a:xfrm>
        </p:grpSpPr>
        <p:graphicFrame>
          <p:nvGraphicFramePr>
            <p:cNvPr id="19" name="Obje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3435475"/>
                </p:ext>
              </p:extLst>
            </p:nvPr>
          </p:nvGraphicFramePr>
          <p:xfrm>
            <a:off x="8073190" y="736349"/>
            <a:ext cx="2655220" cy="4365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6" name="Photo Editor Photo" r:id="rId3" imgW="1781280" imgH="3505320" progId="MSPhotoEd.3">
                    <p:embed/>
                  </p:oleObj>
                </mc:Choice>
                <mc:Fallback>
                  <p:oleObj name="Photo Editor Photo" r:id="rId3" imgW="1781280" imgH="350532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073190" y="736349"/>
                          <a:ext cx="2655220" cy="43650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Rectangle 29"/>
            <p:cNvSpPr/>
            <p:nvPr/>
          </p:nvSpPr>
          <p:spPr>
            <a:xfrm>
              <a:off x="7620467" y="5137414"/>
              <a:ext cx="3567486" cy="422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9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Modifié de</a:t>
              </a:r>
              <a:r>
                <a:rPr lang="fr-CA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http</a:t>
              </a:r>
              <a:r>
                <a:rPr lang="fr-CA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://www.doctissimo.fr/html/sante/atlas</a:t>
              </a:r>
              <a:r>
                <a:rPr lang="fr-CA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  <a:p>
              <a:r>
                <a:rPr lang="fr-CA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fiches-corps-humain/membre-superieur-vue-anterieure.htm</a:t>
              </a:r>
              <a:endParaRPr lang="fr-CA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7511201" y="3453118"/>
            <a:ext cx="150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-bras       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475648" y="4568557"/>
            <a:ext cx="148275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main: </a:t>
            </a:r>
            <a:r>
              <a:rPr lang="en-CA" sz="2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37085" y="754333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muscles </a:t>
            </a:r>
            <a:endParaRPr lang="fr-CA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38907" y="765199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main </a:t>
            </a:r>
            <a:endParaRPr lang="fr-CA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270" name="Groupe 11269"/>
          <p:cNvGrpSpPr/>
          <p:nvPr/>
        </p:nvGrpSpPr>
        <p:grpSpPr>
          <a:xfrm>
            <a:off x="826551" y="1439298"/>
            <a:ext cx="3284451" cy="4041525"/>
            <a:chOff x="826551" y="1026921"/>
            <a:chExt cx="3284451" cy="4041525"/>
          </a:xfrm>
        </p:grpSpPr>
        <p:sp>
          <p:nvSpPr>
            <p:cNvPr id="2" name="Rectangle 1"/>
            <p:cNvSpPr/>
            <p:nvPr/>
          </p:nvSpPr>
          <p:spPr>
            <a:xfrm>
              <a:off x="1077478" y="4683725"/>
              <a:ext cx="3033524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Modifié de: http</a:t>
              </a:r>
              <a:r>
                <a:rPr lang="fr-CA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://</a:t>
              </a:r>
              <a:r>
                <a:rPr lang="fr-CA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www.taistoidonc.fr/2010/04/14/la-</a:t>
              </a:r>
            </a:p>
            <a:p>
              <a:r>
                <a:rPr lang="fr-CA" sz="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structure-du- squelette-de-la-main</a:t>
              </a:r>
              <a:r>
                <a:rPr lang="fr-CA" sz="10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</a:p>
          </p:txBody>
        </p:sp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4001208"/>
                </p:ext>
              </p:extLst>
            </p:nvPr>
          </p:nvGraphicFramePr>
          <p:xfrm>
            <a:off x="826551" y="1026921"/>
            <a:ext cx="2867025" cy="3590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07" name="Photo Editor Photo" r:id="rId5" imgW="2867040" imgH="3591000" progId="MSPhotoEd.3">
                    <p:embed/>
                  </p:oleObj>
                </mc:Choice>
                <mc:Fallback>
                  <p:oleObj name="Photo Editor Photo" r:id="rId5" imgW="2867040" imgH="359100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826551" y="1026921"/>
                          <a:ext cx="2867025" cy="3590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66" name="Groupe 11265"/>
          <p:cNvGrpSpPr/>
          <p:nvPr/>
        </p:nvGrpSpPr>
        <p:grpSpPr>
          <a:xfrm>
            <a:off x="2902006" y="2128253"/>
            <a:ext cx="1738802" cy="2140533"/>
            <a:chOff x="2902006" y="1715876"/>
            <a:chExt cx="1738802" cy="2140533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902006" y="1715876"/>
              <a:ext cx="1192322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2902006" y="2082146"/>
              <a:ext cx="1192322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3243200" y="2707723"/>
              <a:ext cx="1192322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3668764" y="3856409"/>
              <a:ext cx="972044" cy="0"/>
            </a:xfrm>
            <a:prstGeom prst="line">
              <a:avLst/>
            </a:prstGeom>
            <a:ln w="222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ZoneTexte 24"/>
          <p:cNvSpPr txBox="1"/>
          <p:nvPr/>
        </p:nvSpPr>
        <p:spPr>
          <a:xfrm>
            <a:off x="2756647" y="2079179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poignet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carpes</a:t>
            </a:r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932028" y="2536123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paume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métacarpes</a:t>
            </a:r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70645" y="345311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doigts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phalanges)</a:t>
            </a:r>
            <a:endParaRPr lang="fr-CA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05598" y="4568558"/>
            <a:ext cx="89479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n=27</a:t>
            </a: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999022" y="5767862"/>
            <a:ext cx="10892941" cy="705619"/>
            <a:chOff x="1849233" y="5165631"/>
            <a:chExt cx="10892941" cy="705619"/>
          </a:xfrm>
        </p:grpSpPr>
        <p:sp>
          <p:nvSpPr>
            <p:cNvPr id="18" name="ZoneTexte 17"/>
            <p:cNvSpPr txBox="1"/>
            <p:nvPr/>
          </p:nvSpPr>
          <p:spPr>
            <a:xfrm flipH="1">
              <a:off x="1905578" y="5287701"/>
              <a:ext cx="1083659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(27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os</a:t>
              </a:r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x (&gt;20 muscles) =  la main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est</a:t>
              </a:r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donc</a:t>
              </a:r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système</a:t>
              </a:r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très</a:t>
              </a:r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complexe</a:t>
              </a:r>
              <a:r>
                <a:rPr lang="en-CA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avec </a:t>
              </a:r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un </a:t>
              </a:r>
              <a:r>
                <a:rPr lang="en-CA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nombre</a:t>
              </a:r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infini</a:t>
              </a:r>
              <a:r>
                <a:rPr lang="en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d’utilités</a:t>
              </a:r>
              <a:endParaRPr lang="fr-CA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1849233" y="5165631"/>
              <a:ext cx="10111715" cy="705619"/>
            </a:xfrm>
            <a:prstGeom prst="roundRect">
              <a:avLst/>
            </a:prstGeom>
            <a:solidFill>
              <a:srgbClr val="FFC000">
                <a:alpha val="29000"/>
              </a:srgb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baseline="-2500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47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1158771" y="126386"/>
            <a:ext cx="1676076" cy="410882"/>
            <a:chOff x="1415735" y="326158"/>
            <a:chExt cx="4381896" cy="466800"/>
          </a:xfrm>
        </p:grpSpPr>
        <p:sp>
          <p:nvSpPr>
            <p:cNvPr id="66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97855" y="326158"/>
              <a:ext cx="4017653" cy="4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3146381" y="125826"/>
            <a:ext cx="1676076" cy="391683"/>
            <a:chOff x="1500336" y="213200"/>
            <a:chExt cx="4381897" cy="444988"/>
          </a:xfrm>
        </p:grpSpPr>
        <p:sp>
          <p:nvSpPr>
            <p:cNvPr id="69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5177634" y="126386"/>
            <a:ext cx="1676076" cy="391123"/>
            <a:chOff x="1500336" y="219228"/>
            <a:chExt cx="4381897" cy="444352"/>
          </a:xfrm>
        </p:grpSpPr>
        <p:sp>
          <p:nvSpPr>
            <p:cNvPr id="72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7239403" y="95838"/>
            <a:ext cx="1676077" cy="410886"/>
            <a:chOff x="1694207" y="184523"/>
            <a:chExt cx="4381897" cy="466804"/>
          </a:xfrm>
        </p:grpSpPr>
        <p:sp>
          <p:nvSpPr>
            <p:cNvPr id="75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9152858" y="114836"/>
            <a:ext cx="1676076" cy="397927"/>
            <a:chOff x="1500336" y="206106"/>
            <a:chExt cx="4381897" cy="452082"/>
          </a:xfrm>
        </p:grpSpPr>
        <p:sp>
          <p:nvSpPr>
            <p:cNvPr id="78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45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5" grpId="0"/>
      <p:bldP spid="27" grpId="0"/>
      <p:bldP spid="29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50408" y="698749"/>
            <a:ext cx="24911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  <a:endParaRPr lang="fr-C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70" y="1120811"/>
            <a:ext cx="366478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100" b="1" dirty="0">
                <a:latin typeface="Arial" panose="020B0604020202020204" pitchFamily="34" charset="0"/>
                <a:cs typeface="Arial" panose="020B0604020202020204" pitchFamily="34" charset="0"/>
              </a:rPr>
              <a:t>https://en.wikipedia.org/wiki/Iron_hand_(prosthesis)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780172" y="2121737"/>
            <a:ext cx="3164282" cy="2203168"/>
            <a:chOff x="780172" y="1317977"/>
            <a:chExt cx="3164282" cy="2203168"/>
          </a:xfrm>
        </p:grpSpPr>
        <p:graphicFrame>
          <p:nvGraphicFramePr>
            <p:cNvPr id="27" name="Obje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42420017"/>
                </p:ext>
              </p:extLst>
            </p:nvPr>
          </p:nvGraphicFramePr>
          <p:xfrm>
            <a:off x="780172" y="1317977"/>
            <a:ext cx="3164282" cy="2203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7" name="Photo Editor Photo" r:id="rId3" imgW="2038320" imgH="1419120" progId="MSPhotoEd.3">
                    <p:embed/>
                  </p:oleObj>
                </mc:Choice>
                <mc:Fallback>
                  <p:oleObj name="Photo Editor Photo" r:id="rId3" imgW="2038320" imgH="141912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80172" y="1317977"/>
                          <a:ext cx="3164282" cy="220316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970336" y="2210868"/>
              <a:ext cx="1842171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 </a:t>
              </a:r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</a:t>
              </a:r>
              <a:r>
                <a:rPr lang="en-US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fer</a:t>
              </a:r>
              <a:endPara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(flexion/extension</a:t>
              </a:r>
            </a:p>
            <a:p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passive des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doigts</a:t>
              </a:r>
              <a:r>
                <a:rPr lang="en-US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CA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742959" y="1567167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CA" sz="20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 </a:t>
            </a:r>
            <a:r>
              <a:rPr lang="en-C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siècle</a:t>
            </a:r>
            <a:endParaRPr lang="fr-C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61558" y="4886119"/>
            <a:ext cx="1641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CA" sz="20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ième</a:t>
            </a:r>
            <a:r>
              <a:rPr lang="en-CA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siècle</a:t>
            </a:r>
            <a:endParaRPr lang="fr-C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3910737" y="1898120"/>
            <a:ext cx="5280888" cy="2405410"/>
            <a:chOff x="3910737" y="1310928"/>
            <a:chExt cx="5280888" cy="2405410"/>
          </a:xfrm>
        </p:grpSpPr>
        <p:grpSp>
          <p:nvGrpSpPr>
            <p:cNvPr id="6" name="Groupe 5"/>
            <p:cNvGrpSpPr/>
            <p:nvPr/>
          </p:nvGrpSpPr>
          <p:grpSpPr>
            <a:xfrm>
              <a:off x="6367566" y="1310928"/>
              <a:ext cx="2824059" cy="2405410"/>
              <a:chOff x="8654804" y="1211996"/>
              <a:chExt cx="2824059" cy="2651738"/>
            </a:xfrm>
          </p:grpSpPr>
          <p:pic>
            <p:nvPicPr>
              <p:cNvPr id="13462" name="Picture 150" descr="https://i0.wp.com/img.gawkerassets.com/img/1825gn407iz25jpg/original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654804" y="2414947"/>
                <a:ext cx="2695086" cy="1448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aphicFrame>
            <p:nvGraphicFramePr>
              <p:cNvPr id="5" name="Obje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72886910"/>
                  </p:ext>
                </p:extLst>
              </p:nvPr>
            </p:nvGraphicFramePr>
            <p:xfrm>
              <a:off x="8654804" y="1211996"/>
              <a:ext cx="2824059" cy="11795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68" name="Photo Editor Photo" r:id="rId6" imgW="2095560" imgH="800280" progId="MSPhotoEd.3">
                      <p:embed/>
                    </p:oleObj>
                  </mc:Choice>
                  <mc:Fallback>
                    <p:oleObj name="Photo Editor Photo" r:id="rId6" imgW="2095560" imgH="800280" progId="MSPhotoEd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654804" y="1211996"/>
                            <a:ext cx="2824059" cy="11795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0" name="ZoneTexte 29"/>
            <p:cNvSpPr txBox="1"/>
            <p:nvPr/>
          </p:nvSpPr>
          <p:spPr>
            <a:xfrm>
              <a:off x="3910737" y="2021685"/>
              <a:ext cx="240322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~1530</a:t>
              </a:r>
            </a:p>
            <a:p>
              <a:pPr algn="r"/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prothèses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CA" dirty="0">
                  <a:latin typeface="Arial" panose="020B0604020202020204" pitchFamily="34" charset="0"/>
                  <a:cs typeface="Arial" panose="020B0604020202020204" pitchFamily="34" charset="0"/>
                </a:rPr>
                <a:t>pour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tenir</a:t>
              </a:r>
              <a:endParaRPr lang="en-CA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CA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l’épée</a:t>
              </a:r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des chevaliers</a:t>
              </a:r>
              <a:endParaRPr lang="en-CA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n-CA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C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464854" y="1734065"/>
            <a:ext cx="2082621" cy="2533370"/>
            <a:chOff x="9464854" y="1146873"/>
            <a:chExt cx="2082621" cy="2533370"/>
          </a:xfrm>
        </p:grpSpPr>
        <p:sp>
          <p:nvSpPr>
            <p:cNvPr id="22" name="Rectangle 21"/>
            <p:cNvSpPr/>
            <p:nvPr/>
          </p:nvSpPr>
          <p:spPr>
            <a:xfrm>
              <a:off x="9464854" y="1146873"/>
              <a:ext cx="20826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Götz von Berlichingen</a:t>
              </a: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702" y="1407695"/>
              <a:ext cx="1778267" cy="2272548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10031580" y="3311967"/>
              <a:ext cx="10390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1480-1562</a:t>
              </a:r>
              <a:endParaRPr lang="fr-CA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40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1171471" y="126386"/>
            <a:ext cx="1676076" cy="410882"/>
            <a:chOff x="1415735" y="326158"/>
            <a:chExt cx="4381896" cy="466800"/>
          </a:xfrm>
        </p:grpSpPr>
        <p:sp>
          <p:nvSpPr>
            <p:cNvPr id="43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597855" y="326158"/>
              <a:ext cx="4017653" cy="4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46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64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67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70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6132513" y="4304019"/>
            <a:ext cx="3484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/>
              <a:t>crémaillère</a:t>
            </a:r>
            <a:r>
              <a:rPr lang="en-CA" b="1" dirty="0" smtClean="0"/>
              <a:t> pour </a:t>
            </a:r>
            <a:r>
              <a:rPr lang="en-CA" b="1" dirty="0" err="1" smtClean="0"/>
              <a:t>garder</a:t>
            </a:r>
            <a:r>
              <a:rPr lang="en-CA" b="1" dirty="0" smtClean="0"/>
              <a:t> la position</a:t>
            </a:r>
            <a:endParaRPr lang="fr-CA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2746411" y="4853547"/>
            <a:ext cx="7089349" cy="1687981"/>
            <a:chOff x="3010816" y="4038184"/>
            <a:chExt cx="7089349" cy="1687981"/>
          </a:xfrm>
        </p:grpSpPr>
        <p:graphicFrame>
          <p:nvGraphicFramePr>
            <p:cNvPr id="24" name="Obje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6317159"/>
                </p:ext>
              </p:extLst>
            </p:nvPr>
          </p:nvGraphicFramePr>
          <p:xfrm>
            <a:off x="5764563" y="4038184"/>
            <a:ext cx="4335602" cy="1687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9" name="Photo Editor Photo" r:id="rId9" imgW="8391600" imgH="3267000" progId="MSPhotoEd.3">
                    <p:embed/>
                  </p:oleObj>
                </mc:Choice>
                <mc:Fallback>
                  <p:oleObj name="Photo Editor Photo" r:id="rId9" imgW="8391600" imgH="326700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764563" y="4038184"/>
                          <a:ext cx="4335602" cy="168798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Rectangle 48"/>
            <p:cNvSpPr/>
            <p:nvPr/>
          </p:nvSpPr>
          <p:spPr>
            <a:xfrm>
              <a:off x="3010816" y="4869259"/>
              <a:ext cx="281359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1799 </a:t>
              </a:r>
            </a:p>
            <a:p>
              <a:r>
                <a:rPr lang="fr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(Germanisches </a:t>
              </a:r>
              <a:r>
                <a:rPr lang="fr-CA" sz="12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Nationalmuseum</a:t>
              </a:r>
              <a:r>
                <a:rPr lang="fr-CA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fr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Ellipse 2"/>
          <p:cNvSpPr/>
          <p:nvPr/>
        </p:nvSpPr>
        <p:spPr>
          <a:xfrm>
            <a:off x="8130966" y="5102103"/>
            <a:ext cx="1167270" cy="703385"/>
          </a:xfrm>
          <a:prstGeom prst="ellipse">
            <a:avLst/>
          </a:prstGeom>
          <a:noFill/>
          <a:ln w="317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baseline="-25000"/>
          </a:p>
        </p:txBody>
      </p:sp>
    </p:spTree>
    <p:extLst>
      <p:ext uri="{BB962C8B-B14F-4D97-AF65-F5344CB8AC3E}">
        <p14:creationId xmlns:p14="http://schemas.microsoft.com/office/powerpoint/2010/main" val="332045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84947" y="1707777"/>
            <a:ext cx="8400507" cy="4867792"/>
            <a:chOff x="984947" y="1707777"/>
            <a:chExt cx="8400507" cy="486779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4947" y="1707777"/>
              <a:ext cx="1773936" cy="3925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3147869" y="6329348"/>
              <a:ext cx="62375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Northwestern University Prosthetic-Orthotic Center: http://www.oandplibrary.org/alp/chap06-02.asp</a:t>
              </a:r>
              <a:endParaRPr 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5754" y="2189163"/>
            <a:ext cx="23075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290939" y="685928"/>
            <a:ext cx="54359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 CONTEMPORAINE </a:t>
            </a:r>
            <a:endParaRPr lang="fr-C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67332" y="4237693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CA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</a:t>
            </a:r>
            <a:r>
              <a:rPr lang="en-CA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3572763" y="4843613"/>
            <a:ext cx="1514475" cy="978733"/>
            <a:chOff x="3491675" y="4262184"/>
            <a:chExt cx="1514475" cy="978733"/>
          </a:xfrm>
        </p:grpSpPr>
        <p:graphicFrame>
          <p:nvGraphicFramePr>
            <p:cNvPr id="9" name="Obje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737516"/>
                </p:ext>
              </p:extLst>
            </p:nvPr>
          </p:nvGraphicFramePr>
          <p:xfrm>
            <a:off x="3491675" y="4262184"/>
            <a:ext cx="1514475" cy="781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6" name="Photo Editor Photo" r:id="rId5" imgW="1514520" imgH="781200" progId="MSPhotoEd.3">
                    <p:embed/>
                  </p:oleObj>
                </mc:Choice>
                <mc:Fallback>
                  <p:oleObj name="Photo Editor Photo" r:id="rId5" imgW="1514520" imgH="78120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91675" y="4262184"/>
                          <a:ext cx="1514475" cy="781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Flèche droite 9"/>
            <p:cNvSpPr/>
            <p:nvPr/>
          </p:nvSpPr>
          <p:spPr>
            <a:xfrm rot="16200000">
              <a:off x="4269612" y="5076764"/>
              <a:ext cx="156852" cy="17145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2670048" y="159128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transradiale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623048" y="159128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transhumérale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65908" y="565159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crochet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420898" y="2352842"/>
            <a:ext cx="4417737" cy="2917761"/>
            <a:chOff x="6420898" y="2163653"/>
            <a:chExt cx="4417737" cy="2917761"/>
          </a:xfrm>
        </p:grpSpPr>
        <p:graphicFrame>
          <p:nvGraphicFramePr>
            <p:cNvPr id="16" name="Obje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820352"/>
                </p:ext>
              </p:extLst>
            </p:nvPr>
          </p:nvGraphicFramePr>
          <p:xfrm>
            <a:off x="6420898" y="2163653"/>
            <a:ext cx="4417737" cy="29177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867" name="Photo Editor Photo" r:id="rId7" imgW="4095720" imgH="2705040" progId="MSPhotoEd.3">
                    <p:embed/>
                  </p:oleObj>
                </mc:Choice>
                <mc:Fallback>
                  <p:oleObj name="Photo Editor Photo" r:id="rId7" imgW="4095720" imgH="2705040" progId="MSPhotoEd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20898" y="2163653"/>
                          <a:ext cx="4417737" cy="29177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Forme libre 18"/>
            <p:cNvSpPr/>
            <p:nvPr/>
          </p:nvSpPr>
          <p:spPr>
            <a:xfrm>
              <a:off x="6738938" y="3386138"/>
              <a:ext cx="238125" cy="338137"/>
            </a:xfrm>
            <a:custGeom>
              <a:avLst/>
              <a:gdLst>
                <a:gd name="connsiteX0" fmla="*/ 223838 w 223838"/>
                <a:gd name="connsiteY0" fmla="*/ 0 h 342900"/>
                <a:gd name="connsiteX1" fmla="*/ 152400 w 223838"/>
                <a:gd name="connsiteY1" fmla="*/ 114300 h 342900"/>
                <a:gd name="connsiteX2" fmla="*/ 0 w 223838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8" h="342900">
                  <a:moveTo>
                    <a:pt x="223838" y="0"/>
                  </a:moveTo>
                  <a:cubicBezTo>
                    <a:pt x="206772" y="28575"/>
                    <a:pt x="189706" y="57150"/>
                    <a:pt x="152400" y="114300"/>
                  </a:cubicBezTo>
                  <a:cubicBezTo>
                    <a:pt x="115094" y="171450"/>
                    <a:pt x="57547" y="257175"/>
                    <a:pt x="0" y="34290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orme libre 24"/>
            <p:cNvSpPr/>
            <p:nvPr/>
          </p:nvSpPr>
          <p:spPr>
            <a:xfrm flipH="1">
              <a:off x="6581773" y="4207238"/>
              <a:ext cx="90489" cy="164737"/>
            </a:xfrm>
            <a:custGeom>
              <a:avLst/>
              <a:gdLst>
                <a:gd name="connsiteX0" fmla="*/ 223838 w 223838"/>
                <a:gd name="connsiteY0" fmla="*/ 0 h 342900"/>
                <a:gd name="connsiteX1" fmla="*/ 152400 w 223838"/>
                <a:gd name="connsiteY1" fmla="*/ 114300 h 342900"/>
                <a:gd name="connsiteX2" fmla="*/ 0 w 223838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8" h="342900">
                  <a:moveTo>
                    <a:pt x="223838" y="0"/>
                  </a:moveTo>
                  <a:cubicBezTo>
                    <a:pt x="206772" y="28575"/>
                    <a:pt x="189706" y="57150"/>
                    <a:pt x="152400" y="114300"/>
                  </a:cubicBezTo>
                  <a:cubicBezTo>
                    <a:pt x="115094" y="171450"/>
                    <a:pt x="57547" y="257175"/>
                    <a:pt x="0" y="3429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6727253" y="3800476"/>
              <a:ext cx="4763" cy="3429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orme libre 28"/>
            <p:cNvSpPr/>
            <p:nvPr/>
          </p:nvSpPr>
          <p:spPr>
            <a:xfrm flipH="1">
              <a:off x="6727253" y="4452938"/>
              <a:ext cx="602234" cy="431136"/>
            </a:xfrm>
            <a:custGeom>
              <a:avLst/>
              <a:gdLst>
                <a:gd name="connsiteX0" fmla="*/ 223838 w 223838"/>
                <a:gd name="connsiteY0" fmla="*/ 0 h 342900"/>
                <a:gd name="connsiteX1" fmla="*/ 152400 w 223838"/>
                <a:gd name="connsiteY1" fmla="*/ 114300 h 342900"/>
                <a:gd name="connsiteX2" fmla="*/ 0 w 223838"/>
                <a:gd name="connsiteY2" fmla="*/ 342900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3838" h="342900">
                  <a:moveTo>
                    <a:pt x="223838" y="0"/>
                  </a:moveTo>
                  <a:cubicBezTo>
                    <a:pt x="206772" y="28575"/>
                    <a:pt x="189706" y="57150"/>
                    <a:pt x="152400" y="114300"/>
                  </a:cubicBezTo>
                  <a:cubicBezTo>
                    <a:pt x="115094" y="171450"/>
                    <a:pt x="57547" y="257175"/>
                    <a:pt x="0" y="3429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39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158771" y="126386"/>
            <a:ext cx="1676076" cy="410882"/>
            <a:chOff x="1415735" y="326158"/>
            <a:chExt cx="4381896" cy="466800"/>
          </a:xfrm>
        </p:grpSpPr>
        <p:sp>
          <p:nvSpPr>
            <p:cNvPr id="42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597855" y="326158"/>
              <a:ext cx="4017653" cy="4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3146381" y="125826"/>
            <a:ext cx="1676076" cy="391683"/>
            <a:chOff x="1500336" y="213200"/>
            <a:chExt cx="4381897" cy="444988"/>
          </a:xfrm>
        </p:grpSpPr>
        <p:sp>
          <p:nvSpPr>
            <p:cNvPr id="60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177634" y="126386"/>
            <a:ext cx="1676076" cy="391123"/>
            <a:chOff x="1500336" y="219228"/>
            <a:chExt cx="4381897" cy="444352"/>
          </a:xfrm>
        </p:grpSpPr>
        <p:sp>
          <p:nvSpPr>
            <p:cNvPr id="63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7239403" y="95838"/>
            <a:ext cx="1676077" cy="410886"/>
            <a:chOff x="1694207" y="184523"/>
            <a:chExt cx="4381897" cy="466804"/>
          </a:xfrm>
        </p:grpSpPr>
        <p:sp>
          <p:nvSpPr>
            <p:cNvPr id="66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9152858" y="114836"/>
            <a:ext cx="1676076" cy="397927"/>
            <a:chOff x="1500336" y="206106"/>
            <a:chExt cx="4381897" cy="452082"/>
          </a:xfrm>
        </p:grpSpPr>
        <p:sp>
          <p:nvSpPr>
            <p:cNvPr id="69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6362836" y="5095837"/>
            <a:ext cx="966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CA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</a:t>
            </a:r>
            <a:endParaRPr lang="fr-CA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95027" y="107391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contrôlée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des muscles)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42896" y="3933605"/>
            <a:ext cx="1906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flexion </a:t>
            </a:r>
            <a:r>
              <a:rPr lang="en-CA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</a:t>
            </a:r>
            <a:r>
              <a:rPr lang="en-CA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14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haut </a:t>
            </a:r>
            <a:r>
              <a:rPr lang="en-CA" sz="1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CA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4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épaule</a:t>
            </a:r>
            <a:endParaRPr lang="fr-CA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3" grpId="0"/>
      <p:bldP spid="43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81753"/>
              </p:ext>
            </p:extLst>
          </p:nvPr>
        </p:nvGraphicFramePr>
        <p:xfrm>
          <a:off x="1433386" y="1633897"/>
          <a:ext cx="8448551" cy="4661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6" name="Photo Editor Photo" r:id="rId3" imgW="11344320" imgH="9553680" progId="MSPhotoEd.3">
                  <p:embed/>
                </p:oleObj>
              </mc:Choice>
              <mc:Fallback>
                <p:oleObj name="Photo Editor Photo" r:id="rId3" imgW="11344320" imgH="9553680" progId="MSPhotoEd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3386" y="1633897"/>
                        <a:ext cx="8448551" cy="46612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068828" y="303922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endParaRPr lang="fr-C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026419" y="5619512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CA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piles </a:t>
            </a:r>
          </a:p>
          <a:p>
            <a:r>
              <a:rPr lang="en-CA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(à la </a:t>
            </a:r>
            <a:r>
              <a:rPr lang="en-CA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ceinture</a:t>
            </a:r>
            <a:r>
              <a:rPr lang="en-CA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C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69203" y="199432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fils</a:t>
            </a:r>
            <a:endParaRPr lang="fr-C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345624" y="3779880"/>
            <a:ext cx="1086551" cy="2391403"/>
            <a:chOff x="1920038" y="3763194"/>
            <a:chExt cx="1086551" cy="2391403"/>
          </a:xfrm>
        </p:grpSpPr>
        <p:sp>
          <p:nvSpPr>
            <p:cNvPr id="6" name="ZoneTexte 5"/>
            <p:cNvSpPr txBox="1"/>
            <p:nvPr/>
          </p:nvSpPr>
          <p:spPr>
            <a:xfrm>
              <a:off x="1920038" y="578526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b="1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doigts</a:t>
              </a:r>
              <a:endParaRPr lang="fr-C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2116602" y="3763194"/>
              <a:ext cx="889987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CA" dirty="0" err="1" smtClean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paume</a:t>
              </a:r>
              <a:endParaRPr lang="fr-CA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573506" y="767825"/>
            <a:ext cx="70864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 MYOÉLECTRIQUE SIMPLE  </a:t>
            </a:r>
            <a:endParaRPr lang="fr-C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273034" y="1219003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IRM* ~1965: </a:t>
            </a:r>
            <a:r>
              <a:rPr lang="en-CA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bras </a:t>
            </a:r>
            <a:r>
              <a:rPr lang="en-CA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russe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ouvrir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fermer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main)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89073" y="2227513"/>
            <a:ext cx="12105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manchon</a:t>
            </a:r>
            <a:endParaRPr lang="fr-C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32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1171471" y="126386"/>
            <a:ext cx="1676076" cy="410882"/>
            <a:chOff x="1415735" y="326158"/>
            <a:chExt cx="4381896" cy="466800"/>
          </a:xfrm>
        </p:grpSpPr>
        <p:sp>
          <p:nvSpPr>
            <p:cNvPr id="50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97855" y="326158"/>
              <a:ext cx="4017653" cy="466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53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56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59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62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6885846" y="407786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électronique</a:t>
            </a:r>
            <a:endParaRPr lang="fr-C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005195" y="4483650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</a:t>
            </a:r>
            <a:r>
              <a:rPr lang="en-C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CA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électrique</a:t>
            </a:r>
            <a:endParaRPr lang="en-CA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 muscles</a:t>
            </a:r>
            <a:endParaRPr lang="fr-CA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37154" y="6340758"/>
            <a:ext cx="1324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* IRGLM, CIUSS</a:t>
            </a:r>
            <a:endParaRPr lang="fr-CA" sz="1400" b="1" dirty="0"/>
          </a:p>
        </p:txBody>
      </p:sp>
    </p:spTree>
    <p:extLst>
      <p:ext uri="{BB962C8B-B14F-4D97-AF65-F5344CB8AC3E}">
        <p14:creationId xmlns:p14="http://schemas.microsoft.com/office/powerpoint/2010/main" val="209911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 animBg="1"/>
      <p:bldP spid="11" grpId="0"/>
      <p:bldP spid="3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510" y="1021982"/>
            <a:ext cx="83589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PROTHÈSES MYOÉLECTRIQUES MODERNES  </a:t>
            </a:r>
            <a:endParaRPr lang="fr-CA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334961" y="3729719"/>
            <a:ext cx="58476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1pPr>
            <a:lvl2pPr marL="742950" indent="-28575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2pPr>
            <a:lvl3pPr marL="1143000" indent="-22860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3pPr>
            <a:lvl4pPr marL="1600200" indent="-22860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4pPr>
            <a:lvl5pPr marL="2057400" indent="-22860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9pPr>
          </a:lstStyle>
          <a:p>
            <a:r>
              <a:rPr lang="en-CA" sz="2000" i="0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DARPA</a:t>
            </a:r>
            <a:endParaRPr lang="fr-CA" sz="2000" i="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sz="18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(D</a:t>
            </a:r>
            <a:r>
              <a:rPr lang="en-CA" sz="1800" i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efence</a:t>
            </a:r>
            <a:r>
              <a:rPr lang="en-CA" sz="1800" i="0" baseline="0" dirty="0" smtClean="0">
                <a:solidFill>
                  <a:srgbClr val="82C83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CA" sz="18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CA" sz="1800" i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dvance </a:t>
            </a:r>
            <a:r>
              <a:rPr lang="en-CA" sz="18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CA" sz="1800" i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esearch </a:t>
            </a:r>
            <a:r>
              <a:rPr lang="en-CA" sz="18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CA" sz="1800" i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roject </a:t>
            </a:r>
            <a:r>
              <a:rPr lang="en-CA" sz="1800" i="0" baseline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CA" sz="1800" i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gency)</a:t>
            </a:r>
          </a:p>
          <a:p>
            <a:r>
              <a:rPr lang="en-CA" sz="2000" i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endParaRPr lang="fr-CA" sz="2000" i="0" baseline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7143579" y="2223051"/>
            <a:ext cx="4381675" cy="3842762"/>
            <a:chOff x="2205684" y="1046771"/>
            <a:chExt cx="4772159" cy="4059936"/>
          </a:xfrm>
        </p:grpSpPr>
        <p:pic>
          <p:nvPicPr>
            <p:cNvPr id="5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5684" y="1046771"/>
              <a:ext cx="4772159" cy="40599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4338793" y="4542013"/>
              <a:ext cx="2174728" cy="422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CA" sz="2000" i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26 mouvements</a:t>
              </a:r>
              <a:endParaRPr lang="fr-CA" sz="2000" i="0" dirty="0" err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04481" y="4475313"/>
            <a:ext cx="4862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Revolutionizing </a:t>
            </a:r>
            <a:r>
              <a:rPr lang="en-US" sz="2400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Prosthetics </a:t>
            </a:r>
            <a:r>
              <a:rPr lang="en-US" sz="2400" u="sng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(2006)</a:t>
            </a:r>
            <a:endParaRPr lang="fr-CA" sz="24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8174" y="1937904"/>
            <a:ext cx="5623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273050" algn="l"/>
              </a:tabLst>
            </a:pP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Dû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à la guerre en Iraq et en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Afganistan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plus de</a:t>
            </a:r>
          </a:p>
          <a:p>
            <a:pPr algn="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1500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américains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perdus un bras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jambe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142346" y="2687633"/>
            <a:ext cx="5868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amputés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membre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supérieur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retrouvés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prothèse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contemporaine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la conception </a:t>
            </a:r>
          </a:p>
          <a:p>
            <a:pPr algn="r"/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n’avait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pas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changée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depuis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décades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479668" y="5025523"/>
            <a:ext cx="1278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1pPr>
            <a:lvl2pPr marL="742950" indent="-28575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2pPr>
            <a:lvl3pPr marL="1143000" indent="-22860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3pPr>
            <a:lvl4pPr marL="1600200" indent="-22860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4pPr>
            <a:lvl5pPr marL="2057400" indent="-228600"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 b="1" i="1" baseline="-25000">
                <a:solidFill>
                  <a:srgbClr val="00FF00"/>
                </a:solidFill>
                <a:latin typeface="Times New Roman" pitchFamily="18" charset="0"/>
              </a:defRPr>
            </a:lvl9pPr>
          </a:lstStyle>
          <a:p>
            <a:r>
              <a:rPr lang="en-CA" sz="2000" i="0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&gt;$</a:t>
            </a:r>
            <a:r>
              <a:rPr lang="en-CA" sz="2000" i="0" baseline="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100 </a:t>
            </a:r>
            <a:r>
              <a:rPr lang="en-CA" sz="2000" i="0" baseline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 </a:t>
            </a:r>
            <a:endParaRPr lang="fr-CA" sz="2000" i="0" baseline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4938" y="5523794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&gt; 300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scientifiques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848552" y="1808837"/>
            <a:ext cx="3149648" cy="40011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CA" sz="2000" i="0" dirty="0">
                <a:latin typeface="Arial" panose="020B0604020202020204" pitchFamily="34" charset="0"/>
                <a:cs typeface="Arial" pitchFamily="34" charset="0"/>
              </a:rPr>
              <a:t>Johns </a:t>
            </a:r>
            <a:r>
              <a:rPr lang="fr-CA" sz="2000" i="0" dirty="0" smtClean="0">
                <a:latin typeface="Arial" pitchFamily="34" charset="0"/>
                <a:cs typeface="Arial" pitchFamily="34" charset="0"/>
              </a:rPr>
              <a:t>Hopkins </a:t>
            </a:r>
            <a:r>
              <a:rPr lang="fr-CA" sz="2000" b="1" i="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($30 M)</a:t>
            </a:r>
            <a:endParaRPr lang="fr-CA" sz="2000" b="1" i="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1396924" y="114836"/>
            <a:ext cx="396540" cy="422432"/>
            <a:chOff x="1500339" y="206106"/>
            <a:chExt cx="1141280" cy="479922"/>
          </a:xfrm>
        </p:grpSpPr>
        <p:sp>
          <p:nvSpPr>
            <p:cNvPr id="32" name="Rounded Rectangle 46"/>
            <p:cNvSpPr/>
            <p:nvPr/>
          </p:nvSpPr>
          <p:spPr>
            <a:xfrm>
              <a:off x="1500339" y="219228"/>
              <a:ext cx="1141280" cy="46680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20692" y="206106"/>
              <a:ext cx="900573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fr-CA" b="1" u="sng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171471" y="126386"/>
            <a:ext cx="1676076" cy="391123"/>
            <a:chOff x="1415735" y="326158"/>
            <a:chExt cx="4381896" cy="444352"/>
          </a:xfrm>
        </p:grpSpPr>
        <p:sp>
          <p:nvSpPr>
            <p:cNvPr id="50" name="Rounded Rectangle 46"/>
            <p:cNvSpPr/>
            <p:nvPr/>
          </p:nvSpPr>
          <p:spPr>
            <a:xfrm>
              <a:off x="1415735" y="341434"/>
              <a:ext cx="4381896" cy="429076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97855" y="326158"/>
              <a:ext cx="4017653" cy="4360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3159081" y="125826"/>
            <a:ext cx="1676076" cy="391683"/>
            <a:chOff x="1500336" y="213200"/>
            <a:chExt cx="4381897" cy="444988"/>
          </a:xfrm>
        </p:grpSpPr>
        <p:sp>
          <p:nvSpPr>
            <p:cNvPr id="53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399408" y="213200"/>
              <a:ext cx="2583748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DARPA</a:t>
              </a:r>
              <a:endParaRPr lang="fr-CA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190334" y="126386"/>
            <a:ext cx="1676076" cy="391123"/>
            <a:chOff x="1500336" y="219228"/>
            <a:chExt cx="4381897" cy="444352"/>
          </a:xfrm>
        </p:grpSpPr>
        <p:sp>
          <p:nvSpPr>
            <p:cNvPr id="56" name="Rounded Rectangle 46"/>
            <p:cNvSpPr/>
            <p:nvPr/>
          </p:nvSpPr>
          <p:spPr>
            <a:xfrm>
              <a:off x="1500336" y="219228"/>
              <a:ext cx="4381897" cy="44435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887606" y="219228"/>
              <a:ext cx="175680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Cies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e 57"/>
          <p:cNvGrpSpPr/>
          <p:nvPr/>
        </p:nvGrpSpPr>
        <p:grpSpPr>
          <a:xfrm>
            <a:off x="7252103" y="95838"/>
            <a:ext cx="1676077" cy="410886"/>
            <a:chOff x="1694207" y="184523"/>
            <a:chExt cx="4381897" cy="466804"/>
          </a:xfrm>
        </p:grpSpPr>
        <p:sp>
          <p:nvSpPr>
            <p:cNvPr id="59" name="Rounded Rectangle 46"/>
            <p:cNvSpPr/>
            <p:nvPr/>
          </p:nvSpPr>
          <p:spPr>
            <a:xfrm>
              <a:off x="1694207" y="196945"/>
              <a:ext cx="4381897" cy="454382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192518" y="184523"/>
              <a:ext cx="3399621" cy="4360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Activation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e 60"/>
          <p:cNvGrpSpPr/>
          <p:nvPr/>
        </p:nvGrpSpPr>
        <p:grpSpPr>
          <a:xfrm>
            <a:off x="9165558" y="114836"/>
            <a:ext cx="1676076" cy="397927"/>
            <a:chOff x="1500336" y="206106"/>
            <a:chExt cx="4381897" cy="452082"/>
          </a:xfrm>
        </p:grpSpPr>
        <p:sp>
          <p:nvSpPr>
            <p:cNvPr id="62" name="Rounded Rectangle 46"/>
            <p:cNvSpPr/>
            <p:nvPr/>
          </p:nvSpPr>
          <p:spPr>
            <a:xfrm>
              <a:off x="1500336" y="219228"/>
              <a:ext cx="4381897" cy="438960"/>
            </a:xfrm>
            <a:prstGeom prst="roundRect">
              <a:avLst/>
            </a:prstGeom>
            <a:gradFill flip="none" rotWithShape="1">
              <a:gsLst>
                <a:gs pos="68000">
                  <a:schemeClr val="accent4">
                    <a:lumMod val="95000"/>
                    <a:lumOff val="5000"/>
                  </a:schemeClr>
                </a:gs>
                <a:gs pos="98000">
                  <a:schemeClr val="accent4">
                    <a:lumMod val="60000"/>
                  </a:schemeClr>
                </a:gs>
              </a:gsLst>
              <a:lin ang="135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bg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807076" y="206106"/>
              <a:ext cx="3768417" cy="4360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fr-CA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</a:t>
              </a:r>
              <a:endParaRPr lang="fr-CA" b="1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25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11" grpId="0"/>
      <p:bldP spid="12" grpId="0"/>
      <p:bldP spid="13" grpId="0"/>
      <p:bldP spid="14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000"/>
        </a:solidFill>
        <a:ln w="19050">
          <a:solidFill>
            <a:schemeClr val="tx1"/>
          </a:solidFill>
        </a:ln>
      </a:spPr>
      <a:bodyPr rtlCol="0" anchor="ctr"/>
      <a:lstStyle>
        <a:defPPr algn="ctr">
          <a:defRPr baseline="-250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7712</TotalTime>
  <Words>1620</Words>
  <Application>Microsoft Office PowerPoint</Application>
  <PresentationFormat>Grand écran</PresentationFormat>
  <Paragraphs>544</Paragraphs>
  <Slides>28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MS PGothic</vt:lpstr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Photo Editor Photo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Distribution des signaux EMG au-dessus du SH et LH (S2)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FANFAN</dc:creator>
  <cp:lastModifiedBy>FANFAN</cp:lastModifiedBy>
  <cp:revision>878</cp:revision>
  <dcterms:created xsi:type="dcterms:W3CDTF">2015-08-23T15:39:32Z</dcterms:created>
  <dcterms:modified xsi:type="dcterms:W3CDTF">2015-09-26T11:48:50Z</dcterms:modified>
</cp:coreProperties>
</file>