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2"/>
  </p:notesMasterIdLst>
  <p:sldIdLst>
    <p:sldId id="262" r:id="rId2"/>
    <p:sldId id="266" r:id="rId3"/>
    <p:sldId id="263" r:id="rId4"/>
    <p:sldId id="264" r:id="rId5"/>
    <p:sldId id="319" r:id="rId6"/>
    <p:sldId id="265" r:id="rId7"/>
    <p:sldId id="322" r:id="rId8"/>
    <p:sldId id="268" r:id="rId9"/>
    <p:sldId id="302" r:id="rId10"/>
    <p:sldId id="320" r:id="rId11"/>
    <p:sldId id="313" r:id="rId12"/>
    <p:sldId id="269" r:id="rId13"/>
    <p:sldId id="321" r:id="rId14"/>
    <p:sldId id="323" r:id="rId15"/>
    <p:sldId id="324" r:id="rId16"/>
    <p:sldId id="326" r:id="rId17"/>
    <p:sldId id="270" r:id="rId18"/>
    <p:sldId id="272" r:id="rId19"/>
    <p:sldId id="329" r:id="rId20"/>
    <p:sldId id="275" r:id="rId21"/>
    <p:sldId id="330" r:id="rId22"/>
    <p:sldId id="280" r:id="rId23"/>
    <p:sldId id="318" r:id="rId24"/>
    <p:sldId id="278" r:id="rId25"/>
    <p:sldId id="281" r:id="rId26"/>
    <p:sldId id="282" r:id="rId27"/>
    <p:sldId id="316" r:id="rId28"/>
    <p:sldId id="328" r:id="rId29"/>
    <p:sldId id="276" r:id="rId30"/>
    <p:sldId id="277" r:id="rId31"/>
    <p:sldId id="327" r:id="rId32"/>
    <p:sldId id="279" r:id="rId33"/>
    <p:sldId id="283" r:id="rId34"/>
    <p:sldId id="284" r:id="rId35"/>
    <p:sldId id="332" r:id="rId36"/>
    <p:sldId id="285" r:id="rId37"/>
    <p:sldId id="286" r:id="rId38"/>
    <p:sldId id="311" r:id="rId39"/>
    <p:sldId id="312" r:id="rId40"/>
    <p:sldId id="303" r:id="rId41"/>
    <p:sldId id="304" r:id="rId42"/>
    <p:sldId id="305" r:id="rId43"/>
    <p:sldId id="306" r:id="rId44"/>
    <p:sldId id="307" r:id="rId45"/>
    <p:sldId id="308" r:id="rId46"/>
    <p:sldId id="309" r:id="rId47"/>
    <p:sldId id="310" r:id="rId48"/>
    <p:sldId id="288" r:id="rId49"/>
    <p:sldId id="289" r:id="rId50"/>
    <p:sldId id="290" r:id="rId51"/>
    <p:sldId id="291" r:id="rId52"/>
    <p:sldId id="292" r:id="rId53"/>
    <p:sldId id="293" r:id="rId54"/>
    <p:sldId id="294" r:id="rId55"/>
    <p:sldId id="295" r:id="rId56"/>
    <p:sldId id="296" r:id="rId57"/>
    <p:sldId id="297" r:id="rId58"/>
    <p:sldId id="298" r:id="rId59"/>
    <p:sldId id="299" r:id="rId60"/>
    <p:sldId id="300" r:id="rId61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523">
          <p15:clr>
            <a:srgbClr val="A4A3A4"/>
          </p15:clr>
        </p15:guide>
        <p15:guide id="2" pos="249">
          <p15:clr>
            <a:srgbClr val="A4A3A4"/>
          </p15:clr>
        </p15:guide>
        <p15:guide id="3" pos="295">
          <p15:clr>
            <a:srgbClr val="A4A3A4"/>
          </p15:clr>
        </p15:guide>
        <p15:guide id="4" orient="horz" pos="709">
          <p15:clr>
            <a:srgbClr val="A4A3A4"/>
          </p15:clr>
        </p15:guide>
        <p15:guide id="5" pos="1338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397" autoAdjust="0"/>
    <p:restoredTop sz="94660"/>
  </p:normalViewPr>
  <p:slideViewPr>
    <p:cSldViewPr showGuides="1">
      <p:cViewPr varScale="1">
        <p:scale>
          <a:sx n="67" d="100"/>
          <a:sy n="67" d="100"/>
        </p:scale>
        <p:origin x="1362" y="60"/>
      </p:cViewPr>
      <p:guideLst>
        <p:guide orient="horz" pos="2523"/>
        <p:guide pos="249"/>
        <p:guide pos="295"/>
        <p:guide orient="horz" pos="709"/>
        <p:guide pos="1338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 varScale="1">
        <p:scale>
          <a:sx n="81" d="100"/>
          <a:sy n="81" d="100"/>
        </p:scale>
        <p:origin x="-2916" y="-7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C0C322-98F4-4381-8E9F-97A88FB2AB09}" type="datetimeFigureOut">
              <a:rPr lang="fr-CA" smtClean="0"/>
              <a:t>2015-09-25</a:t>
            </a:fld>
            <a:endParaRPr lang="fr-C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CA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B83277-FE80-407D-8701-8976577A004A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7891662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B83277-FE80-407D-8701-8976577A004A}" type="slidenum">
              <a:rPr lang="fr-CA" smtClean="0"/>
              <a:t>1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648684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10C911-1E23-4C3C-97C6-D4FF2A413BD3}" type="slidenum">
              <a:rPr lang="fr-CA" smtClean="0"/>
              <a:t>32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5351801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B83277-FE80-407D-8701-8976577A004A}" type="slidenum">
              <a:rPr lang="fr-CA" smtClean="0"/>
              <a:t>48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6219204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B83277-FE80-407D-8701-8976577A004A}" type="slidenum">
              <a:rPr lang="fr-CA" smtClean="0"/>
              <a:t>54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016519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B83277-FE80-407D-8701-8976577A004A}" type="slidenum">
              <a:rPr lang="fr-CA" smtClean="0"/>
              <a:t>2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0091711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B83277-FE80-407D-8701-8976577A004A}" type="slidenum">
              <a:rPr lang="fr-CA" smtClean="0"/>
              <a:t>6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9597351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10C911-1E23-4C3C-97C6-D4FF2A413BD3}" type="slidenum">
              <a:rPr lang="fr-CA" smtClean="0"/>
              <a:t>12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763638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B83277-FE80-407D-8701-8976577A004A}" type="slidenum">
              <a:rPr lang="fr-CA" smtClean="0"/>
              <a:t>24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668726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B83277-FE80-407D-8701-8976577A004A}" type="slidenum">
              <a:rPr lang="fr-CA" smtClean="0"/>
              <a:t>28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8134993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B83277-FE80-407D-8701-8976577A004A}" type="slidenum">
              <a:rPr lang="fr-CA" smtClean="0"/>
              <a:t>29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9987036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10C911-1E23-4C3C-97C6-D4FF2A413BD3}" type="slidenum">
              <a:rPr lang="fr-CA" smtClean="0"/>
              <a:t>30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8412360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10C911-1E23-4C3C-97C6-D4FF2A413BD3}" type="slidenum">
              <a:rPr lang="fr-CA" smtClean="0"/>
              <a:t>31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4026727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-90264" y="3356992"/>
            <a:ext cx="9234264" cy="3501008"/>
          </a:xfrm>
          <a:prstGeom prst="rect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>
              <a:gradFill flip="none" rotWithShape="1">
                <a:gsLst>
                  <a:gs pos="0">
                    <a:schemeClr val="lt1">
                      <a:shade val="30000"/>
                      <a:satMod val="115000"/>
                    </a:schemeClr>
                  </a:gs>
                  <a:gs pos="50000">
                    <a:schemeClr val="lt1">
                      <a:shade val="67500"/>
                      <a:satMod val="115000"/>
                    </a:schemeClr>
                  </a:gs>
                  <a:gs pos="100000">
                    <a:schemeClr val="lt1">
                      <a:shade val="100000"/>
                      <a:satMod val="115000"/>
                    </a:schemeClr>
                  </a:gs>
                </a:gsLst>
                <a:lin ang="2700000" scaled="1"/>
                <a:tileRect/>
              </a:gradFill>
            </a:endParaRPr>
          </a:p>
        </p:txBody>
      </p:sp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264" y="2060848"/>
            <a:ext cx="2209681" cy="231747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119417" y="2060848"/>
            <a:ext cx="6578495" cy="1026712"/>
          </a:xfrm>
        </p:spPr>
        <p:txBody>
          <a:bodyPr anchor="b"/>
          <a:lstStyle>
            <a:lvl1pPr algn="l">
              <a:defRPr b="1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CA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86DEF-D269-45CB-94D0-7168E2327116}" type="datetimeFigureOut">
              <a:rPr lang="fr-CA" smtClean="0"/>
              <a:pPr/>
              <a:t>2015-09-25</a:t>
            </a:fld>
            <a:endParaRPr lang="fr-CA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F5EE9-DB60-48F2-B30D-2056F099D21B}" type="slidenum">
              <a:rPr lang="fr-CA" smtClean="0"/>
              <a:pPr/>
              <a:t>‹N°›</a:t>
            </a:fld>
            <a:endParaRPr lang="fr-CA"/>
          </a:p>
        </p:txBody>
      </p:sp>
      <p:sp>
        <p:nvSpPr>
          <p:cNvPr id="7" name="Rectangle 6"/>
          <p:cNvSpPr/>
          <p:nvPr userDrawn="1"/>
        </p:nvSpPr>
        <p:spPr>
          <a:xfrm flipV="1">
            <a:off x="-90264" y="3291591"/>
            <a:ext cx="9234263" cy="65401"/>
          </a:xfrm>
          <a:prstGeom prst="rect">
            <a:avLst/>
          </a:prstGeom>
          <a:gradFill>
            <a:gsLst>
              <a:gs pos="56000">
                <a:srgbClr val="003399"/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1" name="Sous-titre 2"/>
          <p:cNvSpPr>
            <a:spLocks noGrp="1"/>
          </p:cNvSpPr>
          <p:nvPr>
            <p:ph type="subTitle" idx="1"/>
          </p:nvPr>
        </p:nvSpPr>
        <p:spPr>
          <a:xfrm>
            <a:off x="2119417" y="3501008"/>
            <a:ext cx="6341015" cy="1752600"/>
          </a:xfrm>
        </p:spPr>
        <p:txBody>
          <a:bodyPr/>
          <a:lstStyle>
            <a:lvl1pPr marL="0" indent="0" algn="l">
              <a:buNone/>
              <a:defRPr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CA" dirty="0"/>
          </a:p>
        </p:txBody>
      </p:sp>
      <p:pic>
        <p:nvPicPr>
          <p:cNvPr id="12" name="Image 11" descr="CIUSSS_Centre_Sud_Montreal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6972" y="6105467"/>
            <a:ext cx="1261492" cy="563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737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 flipV="1">
            <a:off x="-6796" y="836712"/>
            <a:ext cx="9144000" cy="72008"/>
          </a:xfrm>
          <a:prstGeom prst="rect">
            <a:avLst/>
          </a:prstGeom>
          <a:solidFill>
            <a:srgbClr val="00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7" name="Rectangle 6"/>
          <p:cNvSpPr/>
          <p:nvPr userDrawn="1"/>
        </p:nvSpPr>
        <p:spPr>
          <a:xfrm>
            <a:off x="-6796" y="980728"/>
            <a:ext cx="9144000" cy="5877272"/>
          </a:xfrm>
          <a:prstGeom prst="rect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>
              <a:gradFill flip="none" rotWithShape="1">
                <a:gsLst>
                  <a:gs pos="0">
                    <a:schemeClr val="lt1">
                      <a:shade val="30000"/>
                      <a:satMod val="115000"/>
                    </a:schemeClr>
                  </a:gs>
                  <a:gs pos="50000">
                    <a:schemeClr val="lt1">
                      <a:shade val="67500"/>
                      <a:satMod val="115000"/>
                    </a:schemeClr>
                  </a:gs>
                  <a:gs pos="100000">
                    <a:schemeClr val="lt1">
                      <a:shade val="100000"/>
                      <a:satMod val="115000"/>
                    </a:schemeClr>
                  </a:gs>
                </a:gsLst>
                <a:lin ang="2700000" scaled="1"/>
                <a:tileRect/>
              </a:gradFill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40040" y="0"/>
            <a:ext cx="8229600" cy="836712"/>
          </a:xfrm>
        </p:spPr>
        <p:txBody>
          <a:bodyPr anchor="b">
            <a:normAutofit/>
          </a:bodyPr>
          <a:lstStyle>
            <a:lvl1pPr algn="l">
              <a:defRPr sz="32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CA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0404" y="1125538"/>
            <a:ext cx="8229600" cy="5000625"/>
          </a:xfrm>
        </p:spPr>
        <p:txBody>
          <a:bodyPr/>
          <a:lstStyle>
            <a:lvl1pPr marL="342900" indent="-342900">
              <a:spcBef>
                <a:spcPts val="1200"/>
              </a:spcBef>
              <a:buClr>
                <a:srgbClr val="003399"/>
              </a:buClr>
              <a:buSzPct val="85000"/>
              <a:buFont typeface="Wingdings" panose="05000000000000000000" pitchFamily="2" charset="2"/>
              <a:buChar char="§"/>
              <a:defRPr sz="28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800100" indent="-342900">
              <a:spcBef>
                <a:spcPts val="1200"/>
              </a:spcBef>
              <a:buClr>
                <a:srgbClr val="003399"/>
              </a:buClr>
              <a:buSzPct val="100000"/>
              <a:buFont typeface="Arial" panose="020B0604020202020204" pitchFamily="34" charset="0"/>
              <a:buChar char="•"/>
              <a:defRPr sz="24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1143000" indent="-228600">
              <a:spcBef>
                <a:spcPts val="1200"/>
              </a:spcBef>
              <a:buClr>
                <a:srgbClr val="003399"/>
              </a:buClr>
              <a:buSzPct val="65000"/>
              <a:buFont typeface="Courier New" panose="02070309020205020404" pitchFamily="49" charset="0"/>
              <a:buChar char="o"/>
              <a:defRPr sz="22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600200" indent="-228600">
              <a:spcBef>
                <a:spcPts val="1200"/>
              </a:spcBef>
              <a:buClr>
                <a:srgbClr val="003399"/>
              </a:buClr>
              <a:buSzPct val="65000"/>
              <a:buFont typeface="Wingdings" panose="05000000000000000000" pitchFamily="2" charset="2"/>
              <a:buChar char="Ø"/>
              <a:defRPr b="1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spcBef>
                <a:spcPts val="1200"/>
              </a:spcBef>
              <a:buClr>
                <a:srgbClr val="003399"/>
              </a:buClr>
              <a:buSzPct val="75000"/>
              <a:defRPr sz="18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86DEF-D269-45CB-94D0-7168E2327116}" type="datetimeFigureOut">
              <a:rPr lang="fr-CA" smtClean="0"/>
              <a:pPr/>
              <a:t>2015-09-25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F5EE9-DB60-48F2-B30D-2056F099D21B}" type="slidenum">
              <a:rPr lang="fr-CA" smtClean="0"/>
              <a:pPr/>
              <a:t>‹N°›</a:t>
            </a:fld>
            <a:endParaRPr lang="fr-CA"/>
          </a:p>
        </p:txBody>
      </p:sp>
      <p:pic>
        <p:nvPicPr>
          <p:cNvPr id="9" name="Imag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46" y="4221088"/>
            <a:ext cx="2209681" cy="2317470"/>
          </a:xfrm>
          <a:prstGeom prst="rect">
            <a:avLst/>
          </a:prstGeom>
        </p:spPr>
      </p:pic>
      <p:pic>
        <p:nvPicPr>
          <p:cNvPr id="11" name="Image 10" descr="CIUSSS_Centre_Sud_Montreal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6972" y="6105467"/>
            <a:ext cx="1261492" cy="563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923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40040" y="0"/>
            <a:ext cx="8229600" cy="836712"/>
          </a:xfrm>
        </p:spPr>
        <p:txBody>
          <a:bodyPr anchor="b">
            <a:normAutofit/>
          </a:bodyPr>
          <a:lstStyle>
            <a:lvl1pPr algn="l">
              <a:defRPr sz="32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CA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0404" y="1125538"/>
            <a:ext cx="8229600" cy="5000625"/>
          </a:xfrm>
        </p:spPr>
        <p:txBody>
          <a:bodyPr/>
          <a:lstStyle>
            <a:lvl1pPr marL="342900" indent="-342900">
              <a:spcBef>
                <a:spcPts val="1200"/>
              </a:spcBef>
              <a:buClr>
                <a:srgbClr val="003399"/>
              </a:buClr>
              <a:buSzPct val="85000"/>
              <a:buFont typeface="Wingdings" panose="05000000000000000000" pitchFamily="2" charset="2"/>
              <a:buChar char="§"/>
              <a:defRPr sz="28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800100" indent="-342900">
              <a:spcBef>
                <a:spcPts val="1200"/>
              </a:spcBef>
              <a:buClr>
                <a:srgbClr val="003399"/>
              </a:buClr>
              <a:buSzPct val="100000"/>
              <a:buFont typeface="Arial" panose="020B0604020202020204" pitchFamily="34" charset="0"/>
              <a:buChar char="•"/>
              <a:defRPr sz="24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1143000" indent="-228600">
              <a:spcBef>
                <a:spcPts val="1200"/>
              </a:spcBef>
              <a:buClr>
                <a:srgbClr val="003399"/>
              </a:buClr>
              <a:buSzPct val="65000"/>
              <a:buFont typeface="Courier New" panose="02070309020205020404" pitchFamily="49" charset="0"/>
              <a:buChar char="o"/>
              <a:defRPr sz="22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600200" indent="-228600">
              <a:spcBef>
                <a:spcPts val="1200"/>
              </a:spcBef>
              <a:buClr>
                <a:srgbClr val="003399"/>
              </a:buClr>
              <a:buSzPct val="65000"/>
              <a:buFont typeface="Wingdings" panose="05000000000000000000" pitchFamily="2" charset="2"/>
              <a:buChar char="Ø"/>
              <a:defRPr b="1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spcBef>
                <a:spcPts val="1200"/>
              </a:spcBef>
              <a:buClr>
                <a:srgbClr val="003399"/>
              </a:buClr>
              <a:buSzPct val="75000"/>
              <a:defRPr sz="18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86DEF-D269-45CB-94D0-7168E2327116}" type="datetimeFigureOut">
              <a:rPr lang="fr-CA" smtClean="0"/>
              <a:pPr/>
              <a:t>2015-09-25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F5EE9-DB60-48F2-B30D-2056F099D21B}" type="slidenum">
              <a:rPr lang="fr-CA" smtClean="0"/>
              <a:pPr/>
              <a:t>‹N°›</a:t>
            </a:fld>
            <a:endParaRPr lang="fr-CA"/>
          </a:p>
        </p:txBody>
      </p:sp>
      <p:pic>
        <p:nvPicPr>
          <p:cNvPr id="9" name="Imag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46" y="4221088"/>
            <a:ext cx="2209681" cy="2317470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 flipV="1">
            <a:off x="-6796" y="836712"/>
            <a:ext cx="9144000" cy="72008"/>
          </a:xfrm>
          <a:prstGeom prst="rect">
            <a:avLst/>
          </a:prstGeom>
          <a:solidFill>
            <a:srgbClr val="00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537232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-6796" y="1196752"/>
            <a:ext cx="3426668" cy="5661248"/>
          </a:xfrm>
          <a:prstGeom prst="rect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>
              <a:gradFill flip="none" rotWithShape="1">
                <a:gsLst>
                  <a:gs pos="0">
                    <a:schemeClr val="lt1">
                      <a:shade val="30000"/>
                      <a:satMod val="115000"/>
                    </a:schemeClr>
                  </a:gs>
                  <a:gs pos="50000">
                    <a:schemeClr val="lt1">
                      <a:shade val="67500"/>
                      <a:satMod val="115000"/>
                    </a:schemeClr>
                  </a:gs>
                  <a:gs pos="100000">
                    <a:schemeClr val="lt1">
                      <a:shade val="100000"/>
                      <a:satMod val="115000"/>
                    </a:schemeClr>
                  </a:gs>
                </a:gsLst>
                <a:lin ang="2700000" scaled="1"/>
                <a:tileRect/>
              </a:gradFill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851694"/>
          </a:xfrm>
        </p:spPr>
        <p:txBody>
          <a:bodyPr anchor="ctr">
            <a:normAutofit/>
          </a:bodyPr>
          <a:lstStyle>
            <a:lvl1pPr algn="l">
              <a:defRPr sz="20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CA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 marL="342900" indent="-342900">
              <a:buClr>
                <a:srgbClr val="003399"/>
              </a:buClr>
              <a:buSzPct val="75000"/>
              <a:buFont typeface="Wingdings" panose="05000000000000000000" pitchFamily="2" charset="2"/>
              <a:buChar char="§"/>
              <a:defRPr sz="32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914400" indent="-457200">
              <a:buClr>
                <a:srgbClr val="003399"/>
              </a:buClr>
              <a:buFont typeface="Arial" panose="020B0604020202020204" pitchFamily="34" charset="0"/>
              <a:buChar char="•"/>
              <a:defRPr sz="28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1143000" indent="-228600">
              <a:buClr>
                <a:srgbClr val="003399"/>
              </a:buClr>
              <a:buSzPct val="65000"/>
              <a:buFont typeface="Courier New" panose="02070309020205020404" pitchFamily="49" charset="0"/>
              <a:buChar char="o"/>
              <a:defRPr sz="24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600200" indent="-228600">
              <a:buClr>
                <a:srgbClr val="003399"/>
              </a:buClr>
              <a:buSzPct val="75000"/>
              <a:buFont typeface="Wingdings" panose="05000000000000000000" pitchFamily="2" charset="2"/>
              <a:buChar char="Ø"/>
              <a:defRPr sz="20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buClr>
                <a:srgbClr val="003399"/>
              </a:buClr>
              <a:defRPr sz="20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86DEF-D269-45CB-94D0-7168E2327116}" type="datetimeFigureOut">
              <a:rPr lang="fr-CA" smtClean="0"/>
              <a:pPr/>
              <a:t>2015-09-25</a:t>
            </a:fld>
            <a:endParaRPr lang="fr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F5EE9-DB60-48F2-B30D-2056F099D21B}" type="slidenum">
              <a:rPr lang="fr-CA" smtClean="0"/>
              <a:pPr/>
              <a:t>‹N°›</a:t>
            </a:fld>
            <a:endParaRPr lang="fr-CA"/>
          </a:p>
        </p:txBody>
      </p:sp>
      <p:pic>
        <p:nvPicPr>
          <p:cNvPr id="9" name="Imag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46" y="4221088"/>
            <a:ext cx="2209681" cy="2317470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 flipV="1">
            <a:off x="1778" y="1079023"/>
            <a:ext cx="3490102" cy="58863"/>
          </a:xfrm>
          <a:prstGeom prst="rect">
            <a:avLst/>
          </a:prstGeom>
          <a:solidFill>
            <a:srgbClr val="00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968036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 flipV="1">
            <a:off x="-6796" y="836712"/>
            <a:ext cx="9144000" cy="72008"/>
          </a:xfrm>
          <a:prstGeom prst="rect">
            <a:avLst/>
          </a:prstGeom>
          <a:solidFill>
            <a:srgbClr val="00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7" name="Rectangle 6"/>
          <p:cNvSpPr/>
          <p:nvPr userDrawn="1"/>
        </p:nvSpPr>
        <p:spPr>
          <a:xfrm>
            <a:off x="-6796" y="980728"/>
            <a:ext cx="9144000" cy="5877272"/>
          </a:xfrm>
          <a:prstGeom prst="rect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fr-CA">
              <a:gradFill flip="none" rotWithShape="1">
                <a:gsLst>
                  <a:gs pos="0">
                    <a:schemeClr val="lt1">
                      <a:shade val="30000"/>
                      <a:satMod val="115000"/>
                    </a:schemeClr>
                  </a:gs>
                  <a:gs pos="50000">
                    <a:schemeClr val="lt1">
                      <a:shade val="67500"/>
                      <a:satMod val="115000"/>
                    </a:schemeClr>
                  </a:gs>
                  <a:gs pos="100000">
                    <a:schemeClr val="lt1">
                      <a:shade val="100000"/>
                      <a:satMod val="115000"/>
                    </a:schemeClr>
                  </a:gs>
                </a:gsLst>
                <a:lin ang="2700000" scaled="1"/>
                <a:tileRect/>
              </a:gradFill>
            </a:endParaRPr>
          </a:p>
        </p:txBody>
      </p:sp>
      <p:pic>
        <p:nvPicPr>
          <p:cNvPr id="8" name="Imag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46" y="4221088"/>
            <a:ext cx="2209681" cy="231747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8313" y="0"/>
            <a:ext cx="8229600" cy="836712"/>
          </a:xfrm>
        </p:spPr>
        <p:txBody>
          <a:bodyPr anchor="b">
            <a:normAutofit/>
          </a:bodyPr>
          <a:lstStyle>
            <a:lvl1pPr algn="l">
              <a:defRPr sz="32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CA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86DEF-D269-45CB-94D0-7168E2327116}" type="datetimeFigureOut">
              <a:rPr lang="fr-CA" smtClean="0"/>
              <a:pPr/>
              <a:t>2015-09-25</a:t>
            </a:fld>
            <a:endParaRPr lang="fr-CA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F5EE9-DB60-48F2-B30D-2056F099D21B}" type="slidenum">
              <a:rPr lang="fr-CA" smtClean="0"/>
              <a:pPr/>
              <a:t>‹N°›</a:t>
            </a:fld>
            <a:endParaRPr lang="fr-CA"/>
          </a:p>
        </p:txBody>
      </p:sp>
      <p:sp>
        <p:nvSpPr>
          <p:cNvPr id="9" name="Espace réservé du contenu 2"/>
          <p:cNvSpPr>
            <a:spLocks noGrp="1"/>
          </p:cNvSpPr>
          <p:nvPr>
            <p:ph idx="1"/>
          </p:nvPr>
        </p:nvSpPr>
        <p:spPr>
          <a:xfrm>
            <a:off x="468313" y="1125538"/>
            <a:ext cx="3959671" cy="4895750"/>
          </a:xfrm>
        </p:spPr>
        <p:txBody>
          <a:bodyPr/>
          <a:lstStyle>
            <a:lvl1pPr marL="342900" indent="-342900">
              <a:buClr>
                <a:srgbClr val="003399"/>
              </a:buClr>
              <a:buSzPct val="75000"/>
              <a:buFont typeface="Wingdings" panose="05000000000000000000" pitchFamily="2" charset="2"/>
              <a:buChar char="§"/>
              <a:defRPr sz="32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914400" indent="-457200">
              <a:buClr>
                <a:srgbClr val="003399"/>
              </a:buClr>
              <a:buFont typeface="Arial" panose="020B0604020202020204" pitchFamily="34" charset="0"/>
              <a:buChar char="•"/>
              <a:defRPr sz="28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1143000" indent="-228600">
              <a:buClr>
                <a:srgbClr val="003399"/>
              </a:buClr>
              <a:buSzPct val="65000"/>
              <a:buFont typeface="Courier New" panose="02070309020205020404" pitchFamily="49" charset="0"/>
              <a:buChar char="o"/>
              <a:defRPr sz="24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600200" indent="-228600">
              <a:buClr>
                <a:srgbClr val="003399"/>
              </a:buClr>
              <a:buSzPct val="75000"/>
              <a:buFont typeface="Wingdings" panose="05000000000000000000" pitchFamily="2" charset="2"/>
              <a:buChar char="Ø"/>
              <a:defRPr sz="20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buClr>
                <a:srgbClr val="003399"/>
              </a:buClr>
              <a:defRPr sz="20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 dirty="0"/>
          </a:p>
        </p:txBody>
      </p:sp>
      <p:sp>
        <p:nvSpPr>
          <p:cNvPr id="10" name="Espace réservé du contenu 2"/>
          <p:cNvSpPr>
            <a:spLocks noGrp="1"/>
          </p:cNvSpPr>
          <p:nvPr>
            <p:ph idx="13"/>
          </p:nvPr>
        </p:nvSpPr>
        <p:spPr>
          <a:xfrm>
            <a:off x="4716016" y="1132770"/>
            <a:ext cx="3959671" cy="4816510"/>
          </a:xfrm>
        </p:spPr>
        <p:txBody>
          <a:bodyPr/>
          <a:lstStyle>
            <a:lvl1pPr marL="342900" indent="-342900">
              <a:buClr>
                <a:srgbClr val="003399"/>
              </a:buClr>
              <a:buSzPct val="75000"/>
              <a:buFont typeface="Wingdings" panose="05000000000000000000" pitchFamily="2" charset="2"/>
              <a:buChar char="§"/>
              <a:defRPr sz="32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914400" indent="-457200">
              <a:buClr>
                <a:srgbClr val="003399"/>
              </a:buClr>
              <a:buFont typeface="Arial" panose="020B0604020202020204" pitchFamily="34" charset="0"/>
              <a:buChar char="•"/>
              <a:defRPr sz="28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1143000" indent="-228600">
              <a:buClr>
                <a:srgbClr val="003399"/>
              </a:buClr>
              <a:buSzPct val="65000"/>
              <a:buFont typeface="Courier New" panose="02070309020205020404" pitchFamily="49" charset="0"/>
              <a:buChar char="o"/>
              <a:defRPr sz="24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600200" indent="-228600">
              <a:buClr>
                <a:srgbClr val="003399"/>
              </a:buClr>
              <a:buSzPct val="75000"/>
              <a:buFont typeface="Wingdings" panose="05000000000000000000" pitchFamily="2" charset="2"/>
              <a:buChar char="Ø"/>
              <a:defRPr sz="20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buClr>
                <a:srgbClr val="003399"/>
              </a:buClr>
              <a:defRPr sz="20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 dirty="0"/>
          </a:p>
        </p:txBody>
      </p:sp>
      <p:pic>
        <p:nvPicPr>
          <p:cNvPr id="12" name="Image 11" descr="CIUSSS_Centre_Sud_Montreal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6972" y="6105467"/>
            <a:ext cx="1261492" cy="563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663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 flipV="1">
            <a:off x="-6796" y="836712"/>
            <a:ext cx="9144000" cy="72008"/>
          </a:xfrm>
          <a:prstGeom prst="rect">
            <a:avLst/>
          </a:prstGeom>
          <a:solidFill>
            <a:srgbClr val="00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8" name="Imag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46" y="4221088"/>
            <a:ext cx="2209681" cy="231747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8313" y="0"/>
            <a:ext cx="8229600" cy="836712"/>
          </a:xfrm>
        </p:spPr>
        <p:txBody>
          <a:bodyPr anchor="b">
            <a:normAutofit/>
          </a:bodyPr>
          <a:lstStyle>
            <a:lvl1pPr algn="l">
              <a:defRPr sz="32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CA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86DEF-D269-45CB-94D0-7168E2327116}" type="datetimeFigureOut">
              <a:rPr lang="fr-CA" smtClean="0"/>
              <a:pPr/>
              <a:t>2015-09-25</a:t>
            </a:fld>
            <a:endParaRPr lang="fr-CA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F5EE9-DB60-48F2-B30D-2056F099D21B}" type="slidenum">
              <a:rPr lang="fr-CA" smtClean="0"/>
              <a:pPr/>
              <a:t>‹N°›</a:t>
            </a:fld>
            <a:endParaRPr lang="fr-CA"/>
          </a:p>
        </p:txBody>
      </p:sp>
      <p:sp>
        <p:nvSpPr>
          <p:cNvPr id="9" name="Espace réservé du contenu 2"/>
          <p:cNvSpPr>
            <a:spLocks noGrp="1"/>
          </p:cNvSpPr>
          <p:nvPr>
            <p:ph idx="1"/>
          </p:nvPr>
        </p:nvSpPr>
        <p:spPr>
          <a:xfrm>
            <a:off x="468313" y="1125538"/>
            <a:ext cx="3959671" cy="4895750"/>
          </a:xfrm>
        </p:spPr>
        <p:txBody>
          <a:bodyPr/>
          <a:lstStyle>
            <a:lvl1pPr marL="342900" indent="-342900">
              <a:buClr>
                <a:srgbClr val="003399"/>
              </a:buClr>
              <a:buSzPct val="75000"/>
              <a:buFont typeface="Wingdings" panose="05000000000000000000" pitchFamily="2" charset="2"/>
              <a:buChar char="§"/>
              <a:defRPr sz="32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914400" indent="-457200">
              <a:buClr>
                <a:srgbClr val="003399"/>
              </a:buClr>
              <a:buFont typeface="Arial" panose="020B0604020202020204" pitchFamily="34" charset="0"/>
              <a:buChar char="•"/>
              <a:defRPr sz="28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1143000" indent="-228600">
              <a:buClr>
                <a:srgbClr val="003399"/>
              </a:buClr>
              <a:buSzPct val="65000"/>
              <a:buFont typeface="Courier New" panose="02070309020205020404" pitchFamily="49" charset="0"/>
              <a:buChar char="o"/>
              <a:defRPr sz="24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600200" indent="-228600">
              <a:buClr>
                <a:srgbClr val="003399"/>
              </a:buClr>
              <a:buSzPct val="75000"/>
              <a:buFont typeface="Wingdings" panose="05000000000000000000" pitchFamily="2" charset="2"/>
              <a:buChar char="Ø"/>
              <a:defRPr sz="20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buClr>
                <a:srgbClr val="003399"/>
              </a:buClr>
              <a:defRPr sz="20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 dirty="0"/>
          </a:p>
        </p:txBody>
      </p:sp>
      <p:sp>
        <p:nvSpPr>
          <p:cNvPr id="10" name="Espace réservé du contenu 2"/>
          <p:cNvSpPr>
            <a:spLocks noGrp="1"/>
          </p:cNvSpPr>
          <p:nvPr>
            <p:ph idx="13"/>
          </p:nvPr>
        </p:nvSpPr>
        <p:spPr>
          <a:xfrm>
            <a:off x="4716016" y="1132770"/>
            <a:ext cx="3959671" cy="4816510"/>
          </a:xfrm>
        </p:spPr>
        <p:txBody>
          <a:bodyPr/>
          <a:lstStyle>
            <a:lvl1pPr marL="342900" indent="-342900">
              <a:buClr>
                <a:srgbClr val="003399"/>
              </a:buClr>
              <a:buSzPct val="75000"/>
              <a:buFont typeface="Wingdings" panose="05000000000000000000" pitchFamily="2" charset="2"/>
              <a:buChar char="§"/>
              <a:defRPr sz="32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914400" indent="-457200">
              <a:buClr>
                <a:srgbClr val="003399"/>
              </a:buClr>
              <a:buFont typeface="Arial" panose="020B0604020202020204" pitchFamily="34" charset="0"/>
              <a:buChar char="•"/>
              <a:defRPr sz="28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1143000" indent="-228600">
              <a:buClr>
                <a:srgbClr val="003399"/>
              </a:buClr>
              <a:buSzPct val="65000"/>
              <a:buFont typeface="Courier New" panose="02070309020205020404" pitchFamily="49" charset="0"/>
              <a:buChar char="o"/>
              <a:defRPr sz="24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600200" indent="-228600">
              <a:buClr>
                <a:srgbClr val="003399"/>
              </a:buClr>
              <a:buSzPct val="75000"/>
              <a:buFont typeface="Wingdings" panose="05000000000000000000" pitchFamily="2" charset="2"/>
              <a:buChar char="Ø"/>
              <a:defRPr sz="20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buClr>
                <a:srgbClr val="003399"/>
              </a:buClr>
              <a:defRPr sz="20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1058654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46" y="4221088"/>
            <a:ext cx="2209681" cy="231747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CA" dirty="0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smtClean="0"/>
              <a:t>Cliquez sur l'icône pour ajouter une image</a:t>
            </a:r>
            <a:endParaRPr lang="fr-CA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86DEF-D269-45CB-94D0-7168E2327116}" type="datetimeFigureOut">
              <a:rPr lang="fr-CA" smtClean="0"/>
              <a:pPr/>
              <a:t>2015-09-25</a:t>
            </a:fld>
            <a:endParaRPr lang="fr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F5EE9-DB60-48F2-B30D-2056F099D21B}" type="slidenum">
              <a:rPr lang="fr-CA" smtClean="0"/>
              <a:pPr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049631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431C2-1844-43DA-840E-866DE1DAE61F}" type="datetime1">
              <a:rPr lang="fr-CA" smtClean="0"/>
              <a:t>2015-09-25</a:t>
            </a:fld>
            <a:endParaRPr lang="fr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A" smtClean="0"/>
              <a:t>Institut de Réadaptation Gingras-Lindsay de Montréal</a:t>
            </a:r>
            <a:endParaRPr lang="fr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FDCED-EA54-4B11-88A3-5176AB70E477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191324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486DEF-D269-45CB-94D0-7168E2327116}" type="datetimeFigureOut">
              <a:rPr lang="fr-CA" smtClean="0"/>
              <a:pPr/>
              <a:t>2015-09-25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04448" y="5584155"/>
            <a:ext cx="539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8F5EE9-DB60-48F2-B30D-2056F099D21B}" type="slidenum">
              <a:rPr lang="fr-CA" smtClean="0"/>
              <a:pPr/>
              <a:t>‹N°›</a:t>
            </a:fld>
            <a:endParaRPr lang="fr-CA"/>
          </a:p>
        </p:txBody>
      </p:sp>
      <p:pic>
        <p:nvPicPr>
          <p:cNvPr id="9" name="Image 8" descr="CIUSSS_Centre_Sud_Montreal.png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6972" y="6105467"/>
            <a:ext cx="1261492" cy="563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8794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0" r:id="rId2"/>
    <p:sldLayoutId id="2147483658" r:id="rId3"/>
    <p:sldLayoutId id="2147483656" r:id="rId4"/>
    <p:sldLayoutId id="2147483660" r:id="rId5"/>
    <p:sldLayoutId id="2147483661" r:id="rId6"/>
    <p:sldLayoutId id="2147483657" r:id="rId7"/>
    <p:sldLayoutId id="2147483662" r:id="rId8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3.png"/><Relationship Id="rId4" Type="http://schemas.openxmlformats.org/officeDocument/2006/relationships/image" Target="../media/image43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3.png"/><Relationship Id="rId4" Type="http://schemas.openxmlformats.org/officeDocument/2006/relationships/image" Target="../media/image44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3.png"/><Relationship Id="rId4" Type="http://schemas.openxmlformats.org/officeDocument/2006/relationships/image" Target="../media/image45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3.png"/><Relationship Id="rId4" Type="http://schemas.openxmlformats.org/officeDocument/2006/relationships/image" Target="../media/image46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3.png"/><Relationship Id="rId4" Type="http://schemas.openxmlformats.org/officeDocument/2006/relationships/image" Target="../media/image47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3.png"/><Relationship Id="rId4" Type="http://schemas.openxmlformats.org/officeDocument/2006/relationships/image" Target="../media/image48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3.png"/><Relationship Id="rId4" Type="http://schemas.openxmlformats.org/officeDocument/2006/relationships/image" Target="../media/image49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3.png"/><Relationship Id="rId4" Type="http://schemas.openxmlformats.org/officeDocument/2006/relationships/image" Target="../media/image50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3.png"/><Relationship Id="rId4" Type="http://schemas.openxmlformats.org/officeDocument/2006/relationships/image" Target="../media/image51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3.png"/><Relationship Id="rId5" Type="http://schemas.openxmlformats.org/officeDocument/2006/relationships/image" Target="../media/image52.jpeg"/><Relationship Id="rId4" Type="http://schemas.openxmlformats.org/officeDocument/2006/relationships/notesSlide" Target="../notesSlides/notesSlide1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3.png"/><Relationship Id="rId4" Type="http://schemas.openxmlformats.org/officeDocument/2006/relationships/image" Target="../media/image53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3.png"/><Relationship Id="rId4" Type="http://schemas.openxmlformats.org/officeDocument/2006/relationships/image" Target="../media/image54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3.png"/><Relationship Id="rId4" Type="http://schemas.openxmlformats.org/officeDocument/2006/relationships/image" Target="../media/image55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3.png"/><Relationship Id="rId4" Type="http://schemas.openxmlformats.org/officeDocument/2006/relationships/image" Target="../media/image56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3.png"/><Relationship Id="rId4" Type="http://schemas.openxmlformats.org/officeDocument/2006/relationships/image" Target="../media/image57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3.png"/><Relationship Id="rId5" Type="http://schemas.openxmlformats.org/officeDocument/2006/relationships/image" Target="../media/image58.jpeg"/><Relationship Id="rId4" Type="http://schemas.openxmlformats.org/officeDocument/2006/relationships/notesSlide" Target="../notesSlides/notesSlide1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3.png"/><Relationship Id="rId4" Type="http://schemas.openxmlformats.org/officeDocument/2006/relationships/image" Target="../media/image59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3.png"/><Relationship Id="rId4" Type="http://schemas.openxmlformats.org/officeDocument/2006/relationships/image" Target="../media/image60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3.png"/><Relationship Id="rId4" Type="http://schemas.openxmlformats.org/officeDocument/2006/relationships/image" Target="../media/image61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3.png"/><Relationship Id="rId4" Type="http://schemas.openxmlformats.org/officeDocument/2006/relationships/image" Target="../media/image62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3.png"/><Relationship Id="rId4" Type="http://schemas.openxmlformats.org/officeDocument/2006/relationships/image" Target="../media/image6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5" Type="http://schemas.openxmlformats.org/officeDocument/2006/relationships/image" Target="../media/image3.png"/><Relationship Id="rId4" Type="http://schemas.openxmlformats.org/officeDocument/2006/relationships/image" Target="../media/image64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CA" dirty="0" smtClean="0"/>
              <a:t>Évaluation d’un programme d’éducation à distance ISPO catégorie II</a:t>
            </a:r>
            <a:endParaRPr lang="fr-CA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CA" dirty="0" smtClean="0">
                <a:solidFill>
                  <a:srgbClr val="FF0000"/>
                </a:solidFill>
              </a:rPr>
              <a:t>Une première pour Haïti</a:t>
            </a:r>
            <a:endParaRPr lang="fr-CA" dirty="0">
              <a:solidFill>
                <a:srgbClr val="FF0000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A" smtClean="0"/>
              <a:t>Institut de Réadaptation Gingras-Lindsay de Montréal</a:t>
            </a:r>
            <a:endParaRPr lang="fr-CA"/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352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52400" y="273050"/>
            <a:ext cx="6400800" cy="851694"/>
          </a:xfrm>
        </p:spPr>
        <p:txBody>
          <a:bodyPr>
            <a:normAutofit fontScale="90000"/>
          </a:bodyPr>
          <a:lstStyle/>
          <a:p>
            <a:r>
              <a:rPr lang="fr-CA" sz="3200" dirty="0" smtClean="0"/>
              <a:t>ISPO: </a:t>
            </a:r>
            <a:r>
              <a:rPr lang="fr-CA" sz="2200" dirty="0" smtClean="0"/>
              <a:t>International Society of </a:t>
            </a:r>
            <a:r>
              <a:rPr lang="fr-CA" sz="2200" dirty="0" err="1" smtClean="0"/>
              <a:t>Prosthetics</a:t>
            </a:r>
            <a:r>
              <a:rPr lang="fr-CA" sz="2200" dirty="0" smtClean="0"/>
              <a:t> and </a:t>
            </a:r>
            <a:r>
              <a:rPr lang="fr-CA" sz="2200" dirty="0" err="1" smtClean="0"/>
              <a:t>Orthotics</a:t>
            </a:r>
            <a:endParaRPr lang="fr-CA" sz="22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733800" y="1124744"/>
            <a:ext cx="5111750" cy="4829093"/>
          </a:xfrm>
          <a:ln>
            <a:solidFill>
              <a:schemeClr val="accent1"/>
            </a:solidFill>
          </a:ln>
        </p:spPr>
        <p:txBody>
          <a:bodyPr>
            <a:normAutofit fontScale="92500"/>
          </a:bodyPr>
          <a:lstStyle/>
          <a:p>
            <a:endParaRPr lang="fr-CA" sz="2800" dirty="0" smtClean="0"/>
          </a:p>
          <a:p>
            <a:r>
              <a:rPr lang="fr-CA" sz="2800" dirty="0" smtClean="0"/>
              <a:t>C’est un processus volontaire des établissements d’enseignement.</a:t>
            </a:r>
          </a:p>
          <a:p>
            <a:endParaRPr lang="fr-CA" sz="2800" dirty="0" smtClean="0"/>
          </a:p>
          <a:p>
            <a:r>
              <a:rPr lang="fr-CA" sz="2800" dirty="0" smtClean="0"/>
              <a:t>S’ils rencontrent les critères demandés, les programmes et donc les étudiants inscrits et ayant terminé avec succès leur formation, sont accrédités ISPO catégorie I,II ou III, selon le cas.</a:t>
            </a:r>
          </a:p>
          <a:p>
            <a:pPr marL="457200" lvl="1" indent="0">
              <a:buNone/>
            </a:pPr>
            <a:endParaRPr lang="fr-CA" dirty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endParaRPr lang="fr-CA" sz="2400" b="1" dirty="0" smtClean="0"/>
          </a:p>
          <a:p>
            <a:r>
              <a:rPr lang="fr-CA" sz="2800" b="1" dirty="0" smtClean="0"/>
              <a:t>Entre autre, ISPO évalue les programmes de formation des établissements d’enseignement en P&amp;O.</a:t>
            </a:r>
            <a:endParaRPr lang="fr-CA" sz="2800" b="1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A" smtClean="0"/>
              <a:t>Institut de Réadaptation Gingras-Lindsay de Montréal</a:t>
            </a:r>
            <a:endParaRPr lang="fr-CA"/>
          </a:p>
        </p:txBody>
      </p:sp>
      <p:pic>
        <p:nvPicPr>
          <p:cNvPr id="1026" name="Picture 2" descr="https://pbs.twimg.com/profile_images/608199044838653952/c29GqULY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145931"/>
            <a:ext cx="923676" cy="923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8327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smtClean="0"/>
              <a:t>Catégories ISPO</a:t>
            </a:r>
            <a:endParaRPr lang="fr-CA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CA" dirty="0" smtClean="0"/>
              <a:t>Catégorie I: Prothésiste ou orthésiste (ou terme équivalent) ayant 4 ans de formation spécifique qui équivaut à un degré universitaire.</a:t>
            </a:r>
          </a:p>
          <a:p>
            <a:r>
              <a:rPr lang="fr-CA" dirty="0" smtClean="0"/>
              <a:t>Catégorie II: Technicien orthopédique ayant 3 ans de formation spécifique, plus bas qu’un degré universitaire.</a:t>
            </a:r>
          </a:p>
          <a:p>
            <a:r>
              <a:rPr lang="fr-CA" dirty="0" smtClean="0"/>
              <a:t>Catégorie III: Mécanicien (ou travailleur de banc) ayant 2 ans de formation spécifique ou 4 ans d’expérience formative au sein de l’entreprise.</a:t>
            </a:r>
            <a:endParaRPr lang="fr-CA" dirty="0"/>
          </a:p>
        </p:txBody>
      </p:sp>
      <p:pic>
        <p:nvPicPr>
          <p:cNvPr id="4" name="Picture 2" descr="https://pbs.twimg.com/profile_images/608199044838653952/c29GqULY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0"/>
            <a:ext cx="836712" cy="836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5972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2.bp.blogspot.com/-2RcXhbEa2As/Timq9LSGkYI/AAAAAAAAABY/nglJjpuCGVI/s1600/udb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49" r="11216"/>
          <a:stretch/>
        </p:blipFill>
        <p:spPr bwMode="auto">
          <a:xfrm>
            <a:off x="5943600" y="47234"/>
            <a:ext cx="1615762" cy="1578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smtClean="0"/>
              <a:t>L’Université</a:t>
            </a:r>
            <a:endParaRPr lang="fr-CA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0404" y="1125539"/>
            <a:ext cx="8229600" cy="3751262"/>
          </a:xfrm>
        </p:spPr>
        <p:txBody>
          <a:bodyPr/>
          <a:lstStyle/>
          <a:p>
            <a:pPr marL="0" indent="0">
              <a:buNone/>
            </a:pPr>
            <a:endParaRPr lang="fr-CA" dirty="0" smtClean="0"/>
          </a:p>
          <a:p>
            <a:pPr marL="0" indent="0">
              <a:buNone/>
            </a:pPr>
            <a:r>
              <a:rPr lang="fr-CA" dirty="0" smtClean="0"/>
              <a:t>Programme d’éducation à distance en orthèses- prothèses offert par l’université de Don Bosco au </a:t>
            </a:r>
            <a:r>
              <a:rPr lang="fr-CA" dirty="0" err="1" smtClean="0"/>
              <a:t>Savaldor</a:t>
            </a:r>
            <a:endParaRPr lang="fr-CA" dirty="0" smtClean="0"/>
          </a:p>
          <a:p>
            <a:pPr lvl="1"/>
            <a:r>
              <a:rPr lang="fr-CA" dirty="0" smtClean="0"/>
              <a:t>Accréditation catégorie I et II pour les programmes sur le site de l’université </a:t>
            </a:r>
            <a:endParaRPr lang="fr-CA" dirty="0"/>
          </a:p>
          <a:p>
            <a:pPr lvl="1"/>
            <a:r>
              <a:rPr lang="fr-CA" dirty="0" smtClean="0"/>
              <a:t>Accréditation catégorie II pour le programme à distance 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A" smtClean="0"/>
              <a:t>Institut de Réadaptation Gingras-Lindsay de Montréal</a:t>
            </a:r>
            <a:endParaRPr lang="fr-CA"/>
          </a:p>
        </p:txBody>
      </p:sp>
      <p:pic>
        <p:nvPicPr>
          <p:cNvPr id="4" name="Picture 2" descr="http://www.udb.edu.sv/udb/imagescontent/fotosbibliomezaayau00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404" y="4543155"/>
            <a:ext cx="1887665" cy="1961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3896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2.bp.blogspot.com/-2RcXhbEa2As/Timq9LSGkYI/AAAAAAAAABY/nglJjpuCGVI/s1600/udb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49" r="11216"/>
          <a:stretch/>
        </p:blipFill>
        <p:spPr bwMode="auto">
          <a:xfrm>
            <a:off x="7696200" y="33384"/>
            <a:ext cx="784812" cy="766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smtClean="0"/>
              <a:t>Le programme à distance en Haïti</a:t>
            </a:r>
            <a:endParaRPr lang="fr-CA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51520" y="1125539"/>
            <a:ext cx="8640960" cy="2159445"/>
          </a:xfrm>
        </p:spPr>
        <p:txBody>
          <a:bodyPr>
            <a:normAutofit/>
          </a:bodyPr>
          <a:lstStyle/>
          <a:p>
            <a:r>
              <a:rPr lang="fr-CA" sz="3200" dirty="0" smtClean="0"/>
              <a:t>Divisé en 5 modules de 16 semaines sur 3 ½ ans</a:t>
            </a:r>
            <a:endParaRPr lang="fr-CA" dirty="0" smtClean="0">
              <a:solidFill>
                <a:srgbClr val="FF0000"/>
              </a:solidFill>
            </a:endParaRPr>
          </a:p>
          <a:p>
            <a:endParaRPr lang="fr-CA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A" smtClean="0"/>
              <a:t>Institut de Réadaptation Gingras-Lindsay de Montréal</a:t>
            </a:r>
            <a:endParaRPr lang="fr-CA"/>
          </a:p>
        </p:txBody>
      </p:sp>
      <p:sp>
        <p:nvSpPr>
          <p:cNvPr id="8" name="ZoneTexte 7"/>
          <p:cNvSpPr txBox="1"/>
          <p:nvPr/>
        </p:nvSpPr>
        <p:spPr>
          <a:xfrm>
            <a:off x="241732" y="2033718"/>
            <a:ext cx="6336204" cy="374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CA" dirty="0"/>
              <a:t>1. </a:t>
            </a:r>
            <a:r>
              <a:rPr lang="en-CA" dirty="0" err="1"/>
              <a:t>Prothèses</a:t>
            </a:r>
            <a:r>
              <a:rPr lang="en-CA" dirty="0"/>
              <a:t> TT : </a:t>
            </a:r>
            <a:r>
              <a:rPr lang="en-CA" dirty="0" err="1"/>
              <a:t>Différents</a:t>
            </a:r>
            <a:r>
              <a:rPr lang="en-CA" dirty="0"/>
              <a:t> types </a:t>
            </a:r>
            <a:r>
              <a:rPr lang="en-CA" dirty="0" err="1"/>
              <a:t>d’emboîtures</a:t>
            </a:r>
            <a:r>
              <a:rPr lang="en-CA" dirty="0"/>
              <a:t> </a:t>
            </a:r>
          </a:p>
          <a:p>
            <a:pPr>
              <a:lnSpc>
                <a:spcPct val="120000"/>
              </a:lnSpc>
            </a:pPr>
            <a:r>
              <a:rPr lang="en-CA" dirty="0" smtClean="0"/>
              <a:t>    </a:t>
            </a:r>
            <a:r>
              <a:rPr lang="en-CA" dirty="0" err="1"/>
              <a:t>Prothèses</a:t>
            </a:r>
            <a:r>
              <a:rPr lang="en-CA" dirty="0"/>
              <a:t> TF : </a:t>
            </a:r>
            <a:r>
              <a:rPr lang="en-CA" dirty="0" err="1"/>
              <a:t>Emboîtures</a:t>
            </a:r>
            <a:r>
              <a:rPr lang="en-CA" dirty="0"/>
              <a:t> à </a:t>
            </a:r>
            <a:r>
              <a:rPr lang="en-CA" dirty="0" err="1"/>
              <a:t>Ischion</a:t>
            </a:r>
            <a:r>
              <a:rPr lang="en-CA" dirty="0"/>
              <a:t> </a:t>
            </a:r>
            <a:r>
              <a:rPr lang="en-CA" dirty="0" err="1"/>
              <a:t>endigué</a:t>
            </a:r>
            <a:r>
              <a:rPr lang="en-CA" dirty="0"/>
              <a:t> et </a:t>
            </a:r>
            <a:r>
              <a:rPr lang="en-CA" dirty="0" err="1" smtClean="0"/>
              <a:t>quadrilatérales</a:t>
            </a:r>
            <a:r>
              <a:rPr lang="en-CA" dirty="0" smtClean="0"/>
              <a:t> </a:t>
            </a:r>
          </a:p>
          <a:p>
            <a:pPr marL="3228975" indent="-3228975">
              <a:lnSpc>
                <a:spcPct val="120000"/>
              </a:lnSpc>
            </a:pPr>
            <a:r>
              <a:rPr lang="fr-CA" dirty="0" smtClean="0"/>
              <a:t>2</a:t>
            </a:r>
            <a:r>
              <a:rPr lang="fr-CA" dirty="0"/>
              <a:t>. Orthèses </a:t>
            </a:r>
            <a:r>
              <a:rPr lang="fr-CA" dirty="0" err="1"/>
              <a:t>tibio</a:t>
            </a:r>
            <a:r>
              <a:rPr lang="fr-CA" dirty="0"/>
              <a:t>-pédieuses</a:t>
            </a:r>
            <a:r>
              <a:rPr lang="en-CA" dirty="0"/>
              <a:t> (AFO): </a:t>
            </a:r>
            <a:r>
              <a:rPr lang="en-CA" dirty="0" err="1"/>
              <a:t>différents</a:t>
            </a:r>
            <a:r>
              <a:rPr lang="en-CA" dirty="0"/>
              <a:t> design et </a:t>
            </a:r>
            <a:r>
              <a:rPr lang="en-CA" dirty="0" err="1" smtClean="0"/>
              <a:t>composantes</a:t>
            </a:r>
            <a:endParaRPr lang="en-CA" dirty="0"/>
          </a:p>
          <a:p>
            <a:pPr marL="3500438" indent="-3500438">
              <a:lnSpc>
                <a:spcPct val="120000"/>
              </a:lnSpc>
            </a:pPr>
            <a:r>
              <a:rPr lang="en-CA" dirty="0"/>
              <a:t> </a:t>
            </a:r>
            <a:r>
              <a:rPr lang="en-CA" dirty="0" smtClean="0"/>
              <a:t>   </a:t>
            </a:r>
            <a:r>
              <a:rPr lang="en-CA" dirty="0" err="1" smtClean="0"/>
              <a:t>Orthèses</a:t>
            </a:r>
            <a:r>
              <a:rPr lang="en-CA" dirty="0" smtClean="0"/>
              <a:t> </a:t>
            </a:r>
            <a:r>
              <a:rPr lang="en-CA" dirty="0" err="1"/>
              <a:t>cruro</a:t>
            </a:r>
            <a:r>
              <a:rPr lang="en-CA" dirty="0"/>
              <a:t> –</a:t>
            </a:r>
            <a:r>
              <a:rPr lang="en-CA" dirty="0" err="1"/>
              <a:t>pédieuses</a:t>
            </a:r>
            <a:r>
              <a:rPr lang="en-CA" dirty="0"/>
              <a:t> (KAFO): </a:t>
            </a:r>
            <a:r>
              <a:rPr lang="en-CA" dirty="0" err="1"/>
              <a:t>différents</a:t>
            </a:r>
            <a:r>
              <a:rPr lang="en-CA" dirty="0"/>
              <a:t> designs </a:t>
            </a:r>
            <a:r>
              <a:rPr lang="fr-CA" dirty="0"/>
              <a:t>et </a:t>
            </a:r>
            <a:r>
              <a:rPr lang="fr-CA" dirty="0" smtClean="0"/>
              <a:t>          composantes</a:t>
            </a:r>
          </a:p>
          <a:p>
            <a:pPr>
              <a:lnSpc>
                <a:spcPct val="120000"/>
              </a:lnSpc>
            </a:pPr>
            <a:r>
              <a:rPr lang="fr-CA" dirty="0" smtClean="0"/>
              <a:t>3</a:t>
            </a:r>
            <a:r>
              <a:rPr lang="fr-CA" dirty="0"/>
              <a:t>. Orthèses du poignet et de la main </a:t>
            </a:r>
            <a:r>
              <a:rPr lang="en-CA" dirty="0" smtClean="0"/>
              <a:t>: Passives</a:t>
            </a:r>
            <a:r>
              <a:rPr lang="en-CA" dirty="0"/>
              <a:t> (</a:t>
            </a:r>
            <a:r>
              <a:rPr lang="en-CA" dirty="0" err="1"/>
              <a:t>différents</a:t>
            </a:r>
            <a:r>
              <a:rPr lang="en-CA" dirty="0"/>
              <a:t> designs)</a:t>
            </a:r>
            <a:endParaRPr lang="fr-CA" dirty="0"/>
          </a:p>
          <a:p>
            <a:pPr>
              <a:lnSpc>
                <a:spcPct val="120000"/>
              </a:lnSpc>
            </a:pPr>
            <a:r>
              <a:rPr lang="en-CA" dirty="0"/>
              <a:t>    </a:t>
            </a:r>
            <a:r>
              <a:rPr lang="en-CA" dirty="0" err="1" smtClean="0"/>
              <a:t>Orthèses</a:t>
            </a:r>
            <a:r>
              <a:rPr lang="en-CA" dirty="0" smtClean="0"/>
              <a:t> </a:t>
            </a:r>
            <a:r>
              <a:rPr lang="en-CA" dirty="0"/>
              <a:t>du </a:t>
            </a:r>
            <a:r>
              <a:rPr lang="en-CA" dirty="0" err="1"/>
              <a:t>poignet</a:t>
            </a:r>
            <a:r>
              <a:rPr lang="en-CA" dirty="0"/>
              <a:t> et de la main </a:t>
            </a:r>
            <a:r>
              <a:rPr lang="en-CA" dirty="0" smtClean="0"/>
              <a:t>: </a:t>
            </a:r>
            <a:r>
              <a:rPr lang="en-CA" dirty="0" err="1" smtClean="0"/>
              <a:t>Articulées</a:t>
            </a:r>
            <a:r>
              <a:rPr lang="en-CA" dirty="0" smtClean="0"/>
              <a:t> </a:t>
            </a:r>
            <a:r>
              <a:rPr lang="en-CA" dirty="0" err="1" smtClean="0"/>
              <a:t>dynamiques</a:t>
            </a:r>
            <a:r>
              <a:rPr lang="en-CA" dirty="0"/>
              <a:t> </a:t>
            </a:r>
            <a:endParaRPr lang="en-CA" dirty="0" smtClean="0"/>
          </a:p>
          <a:p>
            <a:pPr marL="271463" indent="-271463">
              <a:lnSpc>
                <a:spcPct val="120000"/>
              </a:lnSpc>
            </a:pPr>
            <a:r>
              <a:rPr lang="fr-CA" dirty="0" smtClean="0"/>
              <a:t>4</a:t>
            </a:r>
            <a:r>
              <a:rPr lang="fr-CA" dirty="0"/>
              <a:t>. Prothèses membre supérieur TR et TH esthétiques et </a:t>
            </a:r>
            <a:r>
              <a:rPr lang="fr-CA" dirty="0" smtClean="0"/>
              <a:t>                mécaniques</a:t>
            </a:r>
            <a:r>
              <a:rPr lang="en-CA" dirty="0" smtClean="0"/>
              <a:t> </a:t>
            </a:r>
            <a:endParaRPr lang="fr-CA" dirty="0"/>
          </a:p>
          <a:p>
            <a:pPr>
              <a:lnSpc>
                <a:spcPct val="120000"/>
              </a:lnSpc>
            </a:pPr>
            <a:r>
              <a:rPr lang="fr-CA" dirty="0"/>
              <a:t>5. </a:t>
            </a:r>
            <a:r>
              <a:rPr lang="en-CA" dirty="0" err="1"/>
              <a:t>Différents</a:t>
            </a:r>
            <a:r>
              <a:rPr lang="en-CA" dirty="0"/>
              <a:t> types </a:t>
            </a:r>
            <a:r>
              <a:rPr lang="en-CA" dirty="0" err="1"/>
              <a:t>d’orthèses</a:t>
            </a:r>
            <a:r>
              <a:rPr lang="en-CA" dirty="0"/>
              <a:t> du </a:t>
            </a:r>
            <a:r>
              <a:rPr lang="en-CA" dirty="0" err="1"/>
              <a:t>tronc</a:t>
            </a:r>
            <a:endParaRPr lang="fr-CA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7936" y="2298869"/>
            <a:ext cx="2413812" cy="3218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422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2.bp.blogspot.com/-2RcXhbEa2As/Timq9LSGkYI/AAAAAAAAABY/nglJjpuCGVI/s1600/udb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49" r="11216"/>
          <a:stretch/>
        </p:blipFill>
        <p:spPr bwMode="auto">
          <a:xfrm>
            <a:off x="7696200" y="33384"/>
            <a:ext cx="784812" cy="766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smtClean="0"/>
              <a:t>Le programme à distance en Haïti</a:t>
            </a:r>
            <a:endParaRPr lang="fr-CA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A" smtClean="0"/>
              <a:t>Institut de Réadaptation Gingras-Lindsay de Montréal</a:t>
            </a:r>
            <a:endParaRPr lang="fr-CA"/>
          </a:p>
        </p:txBody>
      </p:sp>
      <p:sp>
        <p:nvSpPr>
          <p:cNvPr id="9" name="Espace réservé du contenu 2"/>
          <p:cNvSpPr>
            <a:spLocks noGrp="1"/>
          </p:cNvSpPr>
          <p:nvPr>
            <p:ph idx="1"/>
          </p:nvPr>
        </p:nvSpPr>
        <p:spPr>
          <a:xfrm>
            <a:off x="251520" y="1322611"/>
            <a:ext cx="4697660" cy="5000625"/>
          </a:xfrm>
        </p:spPr>
        <p:txBody>
          <a:bodyPr>
            <a:normAutofit/>
          </a:bodyPr>
          <a:lstStyle/>
          <a:p>
            <a:r>
              <a:rPr lang="fr-CA" sz="2400" dirty="0" smtClean="0"/>
              <a:t>Le programme se donne en alternance travail-étude dans des cliniques ou les étudiants peuvent </a:t>
            </a:r>
            <a:r>
              <a:rPr lang="fr-CA" sz="2400" dirty="0"/>
              <a:t>être </a:t>
            </a:r>
            <a:r>
              <a:rPr lang="fr-CA" sz="2400" dirty="0" smtClean="0"/>
              <a:t>supervisés.</a:t>
            </a:r>
          </a:p>
          <a:p>
            <a:r>
              <a:rPr lang="fr-CA" sz="2400" dirty="0" smtClean="0"/>
              <a:t>Les </a:t>
            </a:r>
            <a:r>
              <a:rPr lang="fr-CA" sz="2400" dirty="0"/>
              <a:t>superviseurs sont des </a:t>
            </a:r>
            <a:r>
              <a:rPr lang="fr-CA" sz="2400" dirty="0" smtClean="0"/>
              <a:t>prothésistes/orthésistes </a:t>
            </a:r>
            <a:r>
              <a:rPr lang="fr-CA" sz="2400" dirty="0"/>
              <a:t>certifiés ISPO catégorie I et II qui viennent du Salvador ou de </a:t>
            </a:r>
            <a:r>
              <a:rPr lang="fr-CA" sz="2400" dirty="0" smtClean="0"/>
              <a:t>l’Afrique.</a:t>
            </a:r>
            <a:endParaRPr lang="fr-CA" sz="2400" dirty="0"/>
          </a:p>
          <a:p>
            <a:pPr>
              <a:spcBef>
                <a:spcPts val="0"/>
              </a:spcBef>
            </a:pPr>
            <a:r>
              <a:rPr lang="fr-CA" sz="2400" dirty="0" smtClean="0"/>
              <a:t>La majorité des cliniques ont un superviseur</a:t>
            </a:r>
          </a:p>
          <a:p>
            <a:pPr marL="0" indent="0">
              <a:spcBef>
                <a:spcPts val="0"/>
              </a:spcBef>
              <a:buNone/>
            </a:pPr>
            <a:r>
              <a:rPr lang="fr-CA" sz="2400" dirty="0" smtClean="0"/>
              <a:t>     Il arrive qu’un clinicien supervise</a:t>
            </a:r>
          </a:p>
          <a:p>
            <a:pPr marL="0" indent="0">
              <a:spcBef>
                <a:spcPts val="0"/>
              </a:spcBef>
              <a:buNone/>
            </a:pPr>
            <a:r>
              <a:rPr lang="fr-CA" sz="2400" dirty="0" smtClean="0"/>
              <a:t>     plusieurs endroits.</a:t>
            </a:r>
            <a:endParaRPr lang="fr-CA" sz="2400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89" r="14408"/>
          <a:stretch/>
        </p:blipFill>
        <p:spPr>
          <a:xfrm>
            <a:off x="5220072" y="1612267"/>
            <a:ext cx="3744416" cy="3933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066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2.bp.blogspot.com/-2RcXhbEa2As/Timq9LSGkYI/AAAAAAAAABY/nglJjpuCGVI/s1600/udb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49" r="11216"/>
          <a:stretch/>
        </p:blipFill>
        <p:spPr bwMode="auto">
          <a:xfrm>
            <a:off x="7696200" y="33384"/>
            <a:ext cx="784812" cy="766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smtClean="0"/>
              <a:t>Le programme à distance en Haïti</a:t>
            </a:r>
            <a:endParaRPr lang="fr-CA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A" smtClean="0"/>
              <a:t>Institut de Réadaptation Gingras-Lindsay de Montréal</a:t>
            </a:r>
            <a:endParaRPr lang="fr-CA"/>
          </a:p>
        </p:txBody>
      </p:sp>
      <p:sp>
        <p:nvSpPr>
          <p:cNvPr id="9" name="Espace réservé du contenu 2"/>
          <p:cNvSpPr>
            <a:spLocks noGrp="1"/>
          </p:cNvSpPr>
          <p:nvPr>
            <p:ph idx="1"/>
          </p:nvPr>
        </p:nvSpPr>
        <p:spPr>
          <a:xfrm>
            <a:off x="450404" y="1125538"/>
            <a:ext cx="4553644" cy="5000625"/>
          </a:xfrm>
        </p:spPr>
        <p:txBody>
          <a:bodyPr>
            <a:normAutofit/>
          </a:bodyPr>
          <a:lstStyle/>
          <a:p>
            <a:endParaRPr lang="fr-CA" dirty="0" smtClean="0"/>
          </a:p>
          <a:p>
            <a:r>
              <a:rPr lang="fr-CA" sz="2400" dirty="0" smtClean="0"/>
              <a:t>Il </a:t>
            </a:r>
            <a:r>
              <a:rPr lang="fr-CA" sz="2400" dirty="0"/>
              <a:t>y a des séminaires à chaque module qui traitent d’un sujet en particulier.</a:t>
            </a:r>
          </a:p>
          <a:p>
            <a:r>
              <a:rPr lang="fr-CA" sz="2400" dirty="0" smtClean="0"/>
              <a:t>Les </a:t>
            </a:r>
            <a:r>
              <a:rPr lang="fr-CA" sz="2400" dirty="0"/>
              <a:t>étudiants réalisent </a:t>
            </a:r>
            <a:r>
              <a:rPr lang="fr-CA" sz="2400" dirty="0" smtClean="0"/>
              <a:t>des activités et les examens  en ligne. </a:t>
            </a:r>
            <a:endParaRPr lang="fr-CA" sz="2400" dirty="0"/>
          </a:p>
          <a:p>
            <a:r>
              <a:rPr lang="fr-CA" sz="2400" dirty="0" smtClean="0"/>
              <a:t>Évaluation </a:t>
            </a:r>
            <a:r>
              <a:rPr lang="fr-CA" sz="2400" dirty="0"/>
              <a:t>obligatoire à la fin de chaque module par présentation de </a:t>
            </a:r>
            <a:r>
              <a:rPr lang="fr-CA" sz="2400" dirty="0" smtClean="0"/>
              <a:t>cas, </a:t>
            </a:r>
            <a:r>
              <a:rPr lang="fr-CA" sz="2400" dirty="0"/>
              <a:t>semblable à l’évaluation finale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1733" y="2151490"/>
            <a:ext cx="3851920" cy="2888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312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2.bp.blogspot.com/-2RcXhbEa2As/Timq9LSGkYI/AAAAAAAAABY/nglJjpuCGVI/s1600/udb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49" r="11216"/>
          <a:stretch/>
        </p:blipFill>
        <p:spPr bwMode="auto">
          <a:xfrm>
            <a:off x="683568" y="5771978"/>
            <a:ext cx="784812" cy="766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40040" y="0"/>
            <a:ext cx="8239964" cy="836712"/>
          </a:xfrm>
        </p:spPr>
        <p:txBody>
          <a:bodyPr>
            <a:normAutofit fontScale="90000"/>
          </a:bodyPr>
          <a:lstStyle/>
          <a:p>
            <a:r>
              <a:rPr lang="fr-CA" dirty="0" smtClean="0"/>
              <a:t>Représentante de l’université : Karol Hernandez CPO</a:t>
            </a:r>
            <a:endParaRPr lang="fr-CA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A" smtClean="0"/>
              <a:t>Institut de Réadaptation Gingras-Lindsay de Montréal</a:t>
            </a:r>
            <a:endParaRPr lang="fr-CA"/>
          </a:p>
        </p:txBody>
      </p:sp>
      <p:sp>
        <p:nvSpPr>
          <p:cNvPr id="9" name="Espace réservé du contenu 2"/>
          <p:cNvSpPr>
            <a:spLocks noGrp="1"/>
          </p:cNvSpPr>
          <p:nvPr>
            <p:ph idx="1"/>
          </p:nvPr>
        </p:nvSpPr>
        <p:spPr>
          <a:xfrm>
            <a:off x="450404" y="1125538"/>
            <a:ext cx="8229600" cy="5000625"/>
          </a:xfrm>
        </p:spPr>
        <p:txBody>
          <a:bodyPr>
            <a:normAutofit/>
          </a:bodyPr>
          <a:lstStyle/>
          <a:p>
            <a:r>
              <a:rPr lang="fr-CA" dirty="0" smtClean="0"/>
              <a:t>C’est la personne ressource, enseignante, elle </a:t>
            </a:r>
            <a:r>
              <a:rPr lang="fr-CA" dirty="0"/>
              <a:t>est le lien entre UDB et chaque élève</a:t>
            </a:r>
          </a:p>
          <a:p>
            <a:r>
              <a:rPr lang="fr-CA" dirty="0" smtClean="0"/>
              <a:t>Elle visite tous les lieux où il y a des étudiants</a:t>
            </a:r>
          </a:p>
          <a:p>
            <a:r>
              <a:rPr lang="fr-CA" dirty="0" smtClean="0"/>
              <a:t>Elle planifie les activités en ligne </a:t>
            </a:r>
          </a:p>
          <a:p>
            <a:r>
              <a:rPr lang="fr-CA" dirty="0" smtClean="0"/>
              <a:t>Planifie, organise et enseigne lors des modules</a:t>
            </a:r>
          </a:p>
          <a:p>
            <a:r>
              <a:rPr lang="fr-CA" dirty="0" smtClean="0"/>
              <a:t>Supervise les examens en ligne</a:t>
            </a:r>
          </a:p>
          <a:p>
            <a:r>
              <a:rPr lang="fr-CA" dirty="0" smtClean="0"/>
              <a:t>Planifie et organise les évaluations de fin de module</a:t>
            </a:r>
          </a:p>
          <a:p>
            <a:r>
              <a:rPr lang="fr-CA" dirty="0" smtClean="0"/>
              <a:t>Elle a un traducteur à plein temps avec elle.</a:t>
            </a: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720946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2.bp.blogspot.com/-2RcXhbEa2As/Timq9LSGkYI/AAAAAAAAABY/nglJjpuCGVI/s1600/udb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49" r="11216"/>
          <a:stretch/>
        </p:blipFill>
        <p:spPr bwMode="auto">
          <a:xfrm>
            <a:off x="7696200" y="33384"/>
            <a:ext cx="784812" cy="766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smtClean="0"/>
              <a:t>Le programme à distance en Haïti</a:t>
            </a:r>
            <a:endParaRPr lang="fr-CA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51520" y="1125539"/>
            <a:ext cx="8640960" cy="4031653"/>
          </a:xfrm>
        </p:spPr>
        <p:txBody>
          <a:bodyPr>
            <a:normAutofit fontScale="92500" lnSpcReduction="10000"/>
          </a:bodyPr>
          <a:lstStyle/>
          <a:p>
            <a:endParaRPr lang="fr-CA" sz="3400" dirty="0" smtClean="0"/>
          </a:p>
          <a:p>
            <a:r>
              <a:rPr lang="fr-CA" dirty="0" smtClean="0"/>
              <a:t>Certains critères </a:t>
            </a:r>
            <a:r>
              <a:rPr lang="fr-CA" dirty="0"/>
              <a:t>d’admission ont été modifiés pour rencontrer les réalités d’Haïti. </a:t>
            </a:r>
            <a:endParaRPr lang="fr-CA" dirty="0" smtClean="0"/>
          </a:p>
          <a:p>
            <a:pPr lvl="1"/>
            <a:r>
              <a:rPr lang="fr-CA" dirty="0">
                <a:solidFill>
                  <a:srgbClr val="FF0000"/>
                </a:solidFill>
              </a:rPr>
              <a:t>Abolition du critère de 5 ans d’expérience dans le domaine de l’orthèse-prothèse pour accéder au programme</a:t>
            </a:r>
          </a:p>
          <a:p>
            <a:pPr lvl="1"/>
            <a:endParaRPr lang="fr-CA" dirty="0" smtClean="0"/>
          </a:p>
          <a:p>
            <a:r>
              <a:rPr lang="fr-CA" dirty="0" smtClean="0"/>
              <a:t>Certains modules ont été adaptés pour les étudiants qui avaient moins d’expérience et auxquels on ne pouvait donner autant de responsabilités</a:t>
            </a:r>
            <a:endParaRPr lang="fr-CA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A" smtClean="0"/>
              <a:t>Institut de Réadaptation Gingras-Lindsay de Montréal</a:t>
            </a:r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610478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2.bp.blogspot.com/-2RcXhbEa2As/Timq9LSGkYI/AAAAAAAAABY/nglJjpuCGVI/s1600/udb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49" r="11216"/>
          <a:stretch/>
        </p:blipFill>
        <p:spPr bwMode="auto">
          <a:xfrm>
            <a:off x="7696200" y="33384"/>
            <a:ext cx="784812" cy="766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smtClean="0"/>
              <a:t>Le programme à distance en Haïti</a:t>
            </a:r>
            <a:endParaRPr lang="fr-CA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0404" y="1125539"/>
            <a:ext cx="8229600" cy="1007318"/>
          </a:xfrm>
        </p:spPr>
        <p:txBody>
          <a:bodyPr>
            <a:normAutofit fontScale="85000" lnSpcReduction="20000"/>
          </a:bodyPr>
          <a:lstStyle/>
          <a:p>
            <a:r>
              <a:rPr lang="fr-CA" dirty="0" smtClean="0"/>
              <a:t>De 32 étudiants, on a terminé avec 24 qui étaient répartis en 10 organismes à Port-au-Prince</a:t>
            </a:r>
            <a:r>
              <a:rPr lang="fr-CA" dirty="0"/>
              <a:t>, </a:t>
            </a:r>
            <a:r>
              <a:rPr lang="fr-CA" dirty="0" err="1"/>
              <a:t>Léogane</a:t>
            </a:r>
            <a:r>
              <a:rPr lang="fr-CA" dirty="0"/>
              <a:t>, </a:t>
            </a:r>
            <a:r>
              <a:rPr lang="fr-CA" dirty="0" err="1"/>
              <a:t>Titanyen</a:t>
            </a:r>
            <a:r>
              <a:rPr lang="fr-CA" dirty="0"/>
              <a:t>, Cap </a:t>
            </a:r>
            <a:r>
              <a:rPr lang="fr-CA" dirty="0" err="1"/>
              <a:t>Haitien</a:t>
            </a:r>
            <a:r>
              <a:rPr lang="fr-CA" dirty="0"/>
              <a:t> et </a:t>
            </a:r>
            <a:r>
              <a:rPr lang="fr-CA" dirty="0" err="1"/>
              <a:t>Milot</a:t>
            </a:r>
            <a:r>
              <a:rPr lang="fr-CA" dirty="0" smtClean="0"/>
              <a:t>.  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A" smtClean="0"/>
              <a:t>Institut de Réadaptation Gingras-Lindsay de Montréal</a:t>
            </a:r>
            <a:endParaRPr lang="fr-CA"/>
          </a:p>
        </p:txBody>
      </p:sp>
      <p:sp>
        <p:nvSpPr>
          <p:cNvPr id="4" name="ZoneTexte 3"/>
          <p:cNvSpPr txBox="1"/>
          <p:nvPr/>
        </p:nvSpPr>
        <p:spPr>
          <a:xfrm>
            <a:off x="719064" y="2276872"/>
            <a:ext cx="8424936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200" dirty="0"/>
              <a:t>HI/Handicap International: 5 étudiants</a:t>
            </a:r>
          </a:p>
          <a:p>
            <a:r>
              <a:rPr lang="fr-CA" sz="2200" dirty="0"/>
              <a:t>HHH/ Healing Hands for Haïti (Nord américain): 4 étudiants</a:t>
            </a:r>
          </a:p>
          <a:p>
            <a:r>
              <a:rPr lang="fr-CA" sz="2200" dirty="0" err="1"/>
              <a:t>Brac</a:t>
            </a:r>
            <a:r>
              <a:rPr lang="fr-CA" sz="2200" dirty="0"/>
              <a:t>/Bangladesh Rural </a:t>
            </a:r>
            <a:r>
              <a:rPr lang="fr-CA" sz="2200" dirty="0" err="1"/>
              <a:t>Advancement</a:t>
            </a:r>
            <a:r>
              <a:rPr lang="fr-CA" sz="2200" dirty="0"/>
              <a:t> </a:t>
            </a:r>
            <a:r>
              <a:rPr lang="fr-CA" sz="2200" dirty="0" err="1"/>
              <a:t>Committee</a:t>
            </a:r>
            <a:r>
              <a:rPr lang="fr-CA" sz="2200" dirty="0"/>
              <a:t>: </a:t>
            </a:r>
            <a:r>
              <a:rPr lang="fr-CA" sz="2200" dirty="0" smtClean="0"/>
              <a:t>2 </a:t>
            </a:r>
            <a:r>
              <a:rPr lang="fr-CA" sz="2200" dirty="0"/>
              <a:t>étudiants</a:t>
            </a:r>
          </a:p>
          <a:p>
            <a:r>
              <a:rPr lang="fr-CA" sz="2200" dirty="0" err="1"/>
              <a:t>Humedica</a:t>
            </a:r>
            <a:r>
              <a:rPr lang="fr-CA" sz="2200" dirty="0"/>
              <a:t> (Allemagne): 1 étudiant</a:t>
            </a:r>
          </a:p>
          <a:p>
            <a:r>
              <a:rPr lang="fr-CA" sz="2200" dirty="0" err="1"/>
              <a:t>Johanniter</a:t>
            </a:r>
            <a:r>
              <a:rPr lang="fr-CA" sz="2200" dirty="0"/>
              <a:t> (Allemagne): 6 étudiants</a:t>
            </a:r>
          </a:p>
          <a:p>
            <a:r>
              <a:rPr lang="fr-CA" sz="2200" dirty="0" err="1"/>
              <a:t>Hopital</a:t>
            </a:r>
            <a:r>
              <a:rPr lang="fr-CA" sz="2200" dirty="0"/>
              <a:t> </a:t>
            </a:r>
            <a:r>
              <a:rPr lang="fr-CA" sz="2200" dirty="0" err="1"/>
              <a:t>Adventist</a:t>
            </a:r>
            <a:r>
              <a:rPr lang="fr-CA" sz="2200" dirty="0"/>
              <a:t>(International): 1 étudiant</a:t>
            </a:r>
          </a:p>
          <a:p>
            <a:r>
              <a:rPr lang="fr-CA" sz="2200" dirty="0"/>
              <a:t>Mission of Hope (USA?): 1 étudiant</a:t>
            </a:r>
          </a:p>
          <a:p>
            <a:r>
              <a:rPr lang="fr-CA" sz="2200" dirty="0"/>
              <a:t>CRUDEM Centre rural de développement de </a:t>
            </a:r>
            <a:r>
              <a:rPr lang="fr-CA" sz="2200" dirty="0" err="1"/>
              <a:t>Milot</a:t>
            </a:r>
            <a:r>
              <a:rPr lang="fr-CA" sz="2200" dirty="0"/>
              <a:t> (Canada): </a:t>
            </a:r>
            <a:r>
              <a:rPr lang="fr-CA" sz="2200" dirty="0" smtClean="0"/>
              <a:t>2 étudiants</a:t>
            </a:r>
            <a:endParaRPr lang="fr-CA" sz="2200" dirty="0"/>
          </a:p>
          <a:p>
            <a:r>
              <a:rPr lang="fr-CA" sz="2200" dirty="0" err="1"/>
              <a:t>Prosthetic</a:t>
            </a:r>
            <a:r>
              <a:rPr lang="fr-CA" sz="2200" dirty="0"/>
              <a:t> </a:t>
            </a:r>
            <a:r>
              <a:rPr lang="fr-CA" sz="2200" dirty="0" err="1"/>
              <a:t>outreach</a:t>
            </a:r>
            <a:r>
              <a:rPr lang="fr-CA" sz="2200" dirty="0"/>
              <a:t> </a:t>
            </a:r>
            <a:r>
              <a:rPr lang="fr-CA" sz="2200" dirty="0" err="1"/>
              <a:t>foundation</a:t>
            </a:r>
            <a:r>
              <a:rPr lang="fr-CA" sz="2200" dirty="0"/>
              <a:t> (international): 1 étudiant</a:t>
            </a:r>
          </a:p>
          <a:p>
            <a:r>
              <a:rPr lang="fr-CA" sz="2200" dirty="0" err="1"/>
              <a:t>Foundation</a:t>
            </a:r>
            <a:r>
              <a:rPr lang="fr-CA" sz="2200" dirty="0"/>
              <a:t> </a:t>
            </a:r>
            <a:r>
              <a:rPr lang="fr-CA" sz="2200" dirty="0" err="1"/>
              <a:t>Juntos</a:t>
            </a:r>
            <a:r>
              <a:rPr lang="fr-CA" sz="2200" dirty="0"/>
              <a:t> </a:t>
            </a:r>
            <a:r>
              <a:rPr lang="fr-CA" sz="2200" dirty="0" err="1"/>
              <a:t>Mejor</a:t>
            </a:r>
            <a:r>
              <a:rPr lang="fr-CA" sz="2200" dirty="0"/>
              <a:t> (Espagne): 1 étudiant</a:t>
            </a:r>
          </a:p>
          <a:p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3105254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91680" y="5729597"/>
            <a:ext cx="5486400" cy="566738"/>
          </a:xfrm>
        </p:spPr>
        <p:txBody>
          <a:bodyPr/>
          <a:lstStyle/>
          <a:p>
            <a:r>
              <a:rPr lang="fr-CA" dirty="0"/>
              <a:t>Le programme à distance en Haïti</a:t>
            </a:r>
          </a:p>
        </p:txBody>
      </p:sp>
      <p:pic>
        <p:nvPicPr>
          <p:cNvPr id="1026" name="Picture 2" descr="https://upload.wikimedia.org/wikipedia/commons/thumb/8/83/Haiti_topographic_map-fr.png/800px-Haiti_topographic_map-fr.pn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" r="167"/>
          <a:stretch>
            <a:fillRect/>
          </a:stretch>
        </p:blipFill>
        <p:spPr bwMode="auto">
          <a:xfrm>
            <a:off x="827584" y="332656"/>
            <a:ext cx="7477753" cy="5608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ectangle 23"/>
          <p:cNvSpPr/>
          <p:nvPr/>
        </p:nvSpPr>
        <p:spPr>
          <a:xfrm>
            <a:off x="6721375" y="286124"/>
            <a:ext cx="1296144" cy="472698"/>
          </a:xfrm>
          <a:prstGeom prst="wedgeRectCallout">
            <a:avLst>
              <a:gd name="adj1" fmla="val -50726"/>
              <a:gd name="adj2" fmla="val 1707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dirty="0" smtClean="0"/>
              <a:t>Cap Haïtien</a:t>
            </a:r>
            <a:endParaRPr lang="fr-CA" dirty="0"/>
          </a:p>
        </p:txBody>
      </p:sp>
      <p:sp>
        <p:nvSpPr>
          <p:cNvPr id="25" name="Rectangle 24"/>
          <p:cNvSpPr/>
          <p:nvPr/>
        </p:nvSpPr>
        <p:spPr>
          <a:xfrm>
            <a:off x="7178080" y="1484784"/>
            <a:ext cx="706288" cy="450927"/>
          </a:xfrm>
          <a:prstGeom prst="wedgeRectCallout">
            <a:avLst>
              <a:gd name="adj1" fmla="val -98475"/>
              <a:gd name="adj2" fmla="val 3207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dirty="0" err="1" smtClean="0"/>
              <a:t>Milot</a:t>
            </a:r>
            <a:endParaRPr lang="fr-CA" dirty="0"/>
          </a:p>
        </p:txBody>
      </p:sp>
      <p:sp>
        <p:nvSpPr>
          <p:cNvPr id="26" name="Rectangle 25"/>
          <p:cNvSpPr/>
          <p:nvPr/>
        </p:nvSpPr>
        <p:spPr>
          <a:xfrm>
            <a:off x="4062404" y="2852935"/>
            <a:ext cx="1008112" cy="415867"/>
          </a:xfrm>
          <a:prstGeom prst="wedgeRectCallout">
            <a:avLst>
              <a:gd name="adj1" fmla="val 150654"/>
              <a:gd name="adj2" fmla="val 23230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dirty="0" err="1" smtClean="0"/>
              <a:t>Titanyen</a:t>
            </a:r>
            <a:endParaRPr lang="fr-CA" dirty="0"/>
          </a:p>
        </p:txBody>
      </p:sp>
      <p:sp>
        <p:nvSpPr>
          <p:cNvPr id="27" name="Rectangle 26"/>
          <p:cNvSpPr/>
          <p:nvPr/>
        </p:nvSpPr>
        <p:spPr>
          <a:xfrm>
            <a:off x="3131840" y="3933056"/>
            <a:ext cx="1008112" cy="401300"/>
          </a:xfrm>
          <a:prstGeom prst="wedgeRectCallout">
            <a:avLst>
              <a:gd name="adj1" fmla="val 191755"/>
              <a:gd name="adj2" fmla="val 12034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dirty="0" err="1" smtClean="0"/>
              <a:t>Léogâne</a:t>
            </a:r>
            <a:endParaRPr lang="fr-CA" dirty="0"/>
          </a:p>
        </p:txBody>
      </p:sp>
      <p:sp>
        <p:nvSpPr>
          <p:cNvPr id="28" name="Rectangle 27"/>
          <p:cNvSpPr/>
          <p:nvPr/>
        </p:nvSpPr>
        <p:spPr>
          <a:xfrm>
            <a:off x="5875040" y="5544334"/>
            <a:ext cx="1656184" cy="396637"/>
          </a:xfrm>
          <a:prstGeom prst="wedgeRectCallout">
            <a:avLst>
              <a:gd name="adj1" fmla="val -19970"/>
              <a:gd name="adj2" fmla="val -23018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dirty="0" smtClean="0"/>
              <a:t>Port-au-Prince</a:t>
            </a: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3915017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smtClean="0"/>
              <a:t>But du voyage</a:t>
            </a:r>
            <a:endParaRPr lang="fr-CA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fr-CA" dirty="0" smtClean="0"/>
          </a:p>
          <a:p>
            <a:r>
              <a:rPr lang="fr-CA" dirty="0" smtClean="0"/>
              <a:t>Évaluation, pour le compte de ISPO, du programme de formation à distance en orthèse-prothèse de l’université Don Bosco du Salvador donné en Haïti durant 3 ans 1/2. </a:t>
            </a:r>
          </a:p>
          <a:p>
            <a:r>
              <a:rPr lang="fr-CA" dirty="0" smtClean="0"/>
              <a:t>Évaluatrice lors des examens finaux de février 2015</a:t>
            </a:r>
          </a:p>
          <a:p>
            <a:pPr marL="0" indent="0">
              <a:buNone/>
            </a:pPr>
            <a:r>
              <a:rPr lang="fr-CA" dirty="0" smtClean="0"/>
              <a:t> </a:t>
            </a:r>
            <a:endParaRPr lang="fr-CA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A" smtClean="0"/>
              <a:t>Institut de Réadaptation Gingras-Lindsay de Montréal</a:t>
            </a:r>
            <a:endParaRPr lang="fr-CA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264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smtClean="0"/>
              <a:t>Principaux enjeux pour les candidats</a:t>
            </a:r>
            <a:endParaRPr lang="fr-CA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0404" y="1125538"/>
            <a:ext cx="3833564" cy="5230812"/>
          </a:xfrm>
        </p:spPr>
        <p:txBody>
          <a:bodyPr>
            <a:normAutofit fontScale="70000" lnSpcReduction="20000"/>
          </a:bodyPr>
          <a:lstStyle/>
          <a:p>
            <a:r>
              <a:rPr lang="fr-CA" sz="3200" dirty="0" smtClean="0"/>
              <a:t>La langue</a:t>
            </a:r>
            <a:r>
              <a:rPr lang="fr-CA" dirty="0" smtClean="0"/>
              <a:t>: </a:t>
            </a:r>
          </a:p>
          <a:p>
            <a:pPr lvl="1"/>
            <a:r>
              <a:rPr lang="fr-CA" sz="2600" dirty="0" smtClean="0"/>
              <a:t>Beaucoup d’Haïtiens ne parlent pas le français, seulement le créole. Un des critères d’admission au programme de formation était de comprendre et de parler couramment le français</a:t>
            </a:r>
          </a:p>
          <a:p>
            <a:r>
              <a:rPr lang="fr-CA" sz="3200" dirty="0" smtClean="0"/>
              <a:t>Retour à l’école</a:t>
            </a:r>
            <a:r>
              <a:rPr lang="fr-CA" dirty="0" smtClean="0"/>
              <a:t>:</a:t>
            </a:r>
          </a:p>
          <a:p>
            <a:pPr lvl="1"/>
            <a:r>
              <a:rPr lang="fr-CA" sz="2600" dirty="0" smtClean="0"/>
              <a:t>Après plusieurs années de travail pour certains et peu d’</a:t>
            </a:r>
            <a:r>
              <a:rPr lang="fr-CA" sz="2600" dirty="0"/>
              <a:t>é</a:t>
            </a:r>
            <a:r>
              <a:rPr lang="fr-CA" sz="2600" dirty="0" smtClean="0"/>
              <a:t>ducation de base pour d’autres</a:t>
            </a:r>
          </a:p>
          <a:p>
            <a:pPr marL="342900" lvl="1">
              <a:buSzPct val="85000"/>
              <a:buFont typeface="Wingdings" panose="05000000000000000000" pitchFamily="2" charset="2"/>
              <a:buChar char="§"/>
            </a:pPr>
            <a:r>
              <a:rPr lang="fr-CA" sz="3200" dirty="0" smtClean="0"/>
              <a:t>Le transport</a:t>
            </a:r>
            <a:r>
              <a:rPr lang="fr-CA" sz="2900" dirty="0" smtClean="0"/>
              <a:t>: </a:t>
            </a:r>
          </a:p>
          <a:p>
            <a:pPr marL="798513" lvl="2" indent="-349250">
              <a:buSzPct val="90000"/>
              <a:buFont typeface="Arial" panose="020B0604020202020204" pitchFamily="34" charset="0"/>
              <a:buChar char="•"/>
            </a:pPr>
            <a:r>
              <a:rPr lang="fr-CA" sz="2600" dirty="0" smtClean="0"/>
              <a:t>Certains </a:t>
            </a:r>
            <a:r>
              <a:rPr lang="fr-CA" sz="2600" dirty="0"/>
              <a:t>candidats vivaient à l’extérieur de Port-au Prince. Le transport est souvent un enjeux important en Haïti</a:t>
            </a:r>
          </a:p>
          <a:p>
            <a:endParaRPr lang="fr-CA" dirty="0"/>
          </a:p>
          <a:p>
            <a:endParaRPr lang="fr-CA" dirty="0" smtClean="0"/>
          </a:p>
          <a:p>
            <a:pPr lvl="1"/>
            <a:endParaRPr lang="fr-CA" dirty="0" smtClean="0"/>
          </a:p>
          <a:p>
            <a:endParaRPr lang="fr-CA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A" smtClean="0"/>
              <a:t>Institut de Réadaptation Gingras-Lindsay de Montréal</a:t>
            </a:r>
            <a:endParaRPr lang="fr-CA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2132856"/>
            <a:ext cx="4128459" cy="309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4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smtClean="0"/>
              <a:t>Principaux enjeux pour les candidats</a:t>
            </a:r>
            <a:endParaRPr lang="fr-CA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0404" y="1125538"/>
            <a:ext cx="4697660" cy="5230812"/>
          </a:xfrm>
        </p:spPr>
        <p:txBody>
          <a:bodyPr>
            <a:normAutofit fontScale="77500" lnSpcReduction="20000"/>
          </a:bodyPr>
          <a:lstStyle/>
          <a:p>
            <a:r>
              <a:rPr lang="fr-CA" sz="3200" dirty="0" smtClean="0"/>
              <a:t>Le contexte difficile</a:t>
            </a:r>
            <a:r>
              <a:rPr lang="fr-CA" dirty="0" smtClean="0"/>
              <a:t>:</a:t>
            </a:r>
          </a:p>
          <a:p>
            <a:pPr lvl="1"/>
            <a:r>
              <a:rPr lang="fr-CA" sz="2600" dirty="0" smtClean="0"/>
              <a:t>Il y a eu 32 admissions au départ. </a:t>
            </a:r>
          </a:p>
          <a:p>
            <a:pPr lvl="1"/>
            <a:r>
              <a:rPr lang="fr-CA" sz="2600" dirty="0" smtClean="0"/>
              <a:t>24 candidats ont complété les 5 modules. </a:t>
            </a:r>
          </a:p>
          <a:p>
            <a:pPr lvl="1"/>
            <a:r>
              <a:rPr lang="fr-CA" sz="2600" dirty="0" smtClean="0"/>
              <a:t>22 candidats ont siégé aux examens finaux.</a:t>
            </a:r>
          </a:p>
          <a:p>
            <a:pPr lvl="1"/>
            <a:r>
              <a:rPr lang="fr-CA" sz="2600" dirty="0" smtClean="0"/>
              <a:t>1 Candidat a disparu, ne s’est pas rendu aux examens, n’était pas joignable mais avait compléter les 5 modules. L’autre n’a pas rencontré les exigences de passage du dernier module. </a:t>
            </a:r>
          </a:p>
          <a:p>
            <a:r>
              <a:rPr lang="fr-CA" sz="3200" dirty="0" smtClean="0"/>
              <a:t>Trouver du travail</a:t>
            </a:r>
            <a:r>
              <a:rPr lang="fr-CA" dirty="0" smtClean="0"/>
              <a:t>:</a:t>
            </a:r>
          </a:p>
          <a:p>
            <a:pPr lvl="1"/>
            <a:r>
              <a:rPr lang="fr-CA" sz="2600" dirty="0" smtClean="0"/>
              <a:t>Les </a:t>
            </a:r>
            <a:r>
              <a:rPr lang="fr-CA" sz="2600" dirty="0"/>
              <a:t>emplois vont souvent de paire </a:t>
            </a:r>
            <a:r>
              <a:rPr lang="fr-CA" sz="2600" dirty="0" smtClean="0"/>
              <a:t>avec </a:t>
            </a:r>
            <a:r>
              <a:rPr lang="fr-CA" sz="2600" dirty="0"/>
              <a:t>les </a:t>
            </a:r>
            <a:r>
              <a:rPr lang="fr-CA" sz="2600" dirty="0" smtClean="0"/>
              <a:t>subventions</a:t>
            </a:r>
            <a:endParaRPr lang="fr-CA" sz="2600" dirty="0"/>
          </a:p>
          <a:p>
            <a:endParaRPr lang="fr-CA" dirty="0"/>
          </a:p>
          <a:p>
            <a:endParaRPr lang="fr-CA" dirty="0" smtClean="0"/>
          </a:p>
          <a:p>
            <a:pPr lvl="1"/>
            <a:endParaRPr lang="fr-CA" dirty="0" smtClean="0"/>
          </a:p>
          <a:p>
            <a:endParaRPr lang="fr-CA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A" dirty="0" smtClean="0"/>
              <a:t>Institut de Réadaptation Gingras-Lindsay de Montréal</a:t>
            </a:r>
            <a:endParaRPr lang="fr-CA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2336788"/>
            <a:ext cx="3744416" cy="2808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544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152401" y="273050"/>
            <a:ext cx="8839200" cy="851694"/>
          </a:xfrm>
        </p:spPr>
        <p:txBody>
          <a:bodyPr>
            <a:noAutofit/>
          </a:bodyPr>
          <a:lstStyle/>
          <a:p>
            <a:r>
              <a:rPr lang="fr-CA" sz="3200" dirty="0"/>
              <a:t>Lieu de l’examen: Healing Hands for Haïti (HHH)</a:t>
            </a:r>
            <a:br>
              <a:rPr lang="fr-CA" sz="3200" dirty="0"/>
            </a:br>
            <a:endParaRPr lang="fr-CA" sz="3200" dirty="0"/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A" smtClean="0"/>
              <a:t>Institut de Réadaptation Gingras-Lindsay de Montréal</a:t>
            </a:r>
            <a:endParaRPr lang="fr-CA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59" r="13531" b="10315"/>
          <a:stretch/>
        </p:blipFill>
        <p:spPr>
          <a:xfrm>
            <a:off x="4932366" y="2096084"/>
            <a:ext cx="4004175" cy="2557052"/>
          </a:xfrm>
          <a:prstGeom prst="rect">
            <a:avLst/>
          </a:prstGeom>
        </p:spPr>
      </p:pic>
      <p:pic>
        <p:nvPicPr>
          <p:cNvPr id="8" name="Espace réservé du contenu 7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1" y="2096084"/>
            <a:ext cx="4559531" cy="3420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Healing Hands for </a:t>
            </a:r>
            <a:r>
              <a:rPr lang="fr-CA" dirty="0" smtClean="0"/>
              <a:t>Haïti</a:t>
            </a:r>
            <a:endParaRPr lang="fr-CA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0404" y="1125539"/>
            <a:ext cx="8229600" cy="3095550"/>
          </a:xfrm>
        </p:spPr>
        <p:txBody>
          <a:bodyPr>
            <a:normAutofit lnSpcReduction="10000"/>
          </a:bodyPr>
          <a:lstStyle/>
          <a:p>
            <a:r>
              <a:rPr lang="fr-CA" dirty="0" smtClean="0"/>
              <a:t>ONG qui se consacre à la prestation de soins et de formation en médecine physique et en réadaptation aux adultes et enfants d’Haïti ayant des handicaps physiques</a:t>
            </a:r>
          </a:p>
          <a:p>
            <a:r>
              <a:rPr lang="fr-CA" dirty="0" smtClean="0"/>
              <a:t>Existe depuis 1999</a:t>
            </a:r>
          </a:p>
          <a:p>
            <a:r>
              <a:rPr lang="fr-CA" dirty="0" smtClean="0"/>
              <a:t>La meilleure façon de servir les gens d’Haïti est de leur donner les moyens de s’occuper d’eux même</a:t>
            </a:r>
            <a:endParaRPr lang="fr-CA" dirty="0"/>
          </a:p>
        </p:txBody>
      </p:sp>
      <p:pic>
        <p:nvPicPr>
          <p:cNvPr id="4" name="Espace réservé du contenu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82" t="16928" r="12303" b="39038"/>
          <a:stretch/>
        </p:blipFill>
        <p:spPr>
          <a:xfrm>
            <a:off x="450404" y="4221088"/>
            <a:ext cx="5019898" cy="2448271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109638"/>
            <a:ext cx="2257425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917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A" smtClean="0"/>
              <a:t>Institut de Réadaptation Gingras-Lindsay de Montréal</a:t>
            </a:r>
            <a:endParaRPr lang="fr-CA"/>
          </a:p>
        </p:txBody>
      </p:sp>
      <p:sp>
        <p:nvSpPr>
          <p:cNvPr id="5" name="Titre 4"/>
          <p:cNvSpPr txBox="1">
            <a:spLocks noGrp="1"/>
          </p:cNvSpPr>
          <p:nvPr>
            <p:ph type="title"/>
          </p:nvPr>
        </p:nvSpPr>
        <p:spPr>
          <a:xfrm>
            <a:off x="440040" y="128826"/>
            <a:ext cx="502996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4000" dirty="0" smtClean="0"/>
              <a:t>Le centre de formation</a:t>
            </a:r>
            <a:endParaRPr lang="fr-CA" sz="4000" dirty="0"/>
          </a:p>
        </p:txBody>
      </p:sp>
      <p:pic>
        <p:nvPicPr>
          <p:cNvPr id="6" name="Espace réservé du contenu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1004414"/>
            <a:ext cx="3574473" cy="4767349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324" y="4132388"/>
            <a:ext cx="2921519" cy="2191139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324" y="1041945"/>
            <a:ext cx="3898863" cy="2924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016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A" smtClean="0"/>
              <a:t>Institut de Réadaptation Gingras-Lindsay de Montréal</a:t>
            </a:r>
            <a:endParaRPr lang="fr-CA"/>
          </a:p>
        </p:txBody>
      </p:sp>
      <p:sp>
        <p:nvSpPr>
          <p:cNvPr id="5" name="Titre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4000" dirty="0" smtClean="0"/>
              <a:t>La clinique de HHH</a:t>
            </a:r>
            <a:endParaRPr lang="fr-CA" sz="4000" dirty="0"/>
          </a:p>
        </p:txBody>
      </p:sp>
      <p:pic>
        <p:nvPicPr>
          <p:cNvPr id="6" name="Espace réservé du contenu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64" y="1391574"/>
            <a:ext cx="3058336" cy="4076524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068616" y="1818729"/>
            <a:ext cx="3403543" cy="2552657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5709" y="1393286"/>
            <a:ext cx="3189781" cy="4253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015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A" smtClean="0"/>
              <a:t>Institut de Réadaptation Gingras-Lindsay de Montréal</a:t>
            </a:r>
            <a:endParaRPr lang="fr-CA"/>
          </a:p>
        </p:txBody>
      </p:sp>
      <p:sp>
        <p:nvSpPr>
          <p:cNvPr id="5" name="Titre 4"/>
          <p:cNvSpPr txBox="1">
            <a:spLocks noGrp="1"/>
          </p:cNvSpPr>
          <p:nvPr>
            <p:ph type="title"/>
          </p:nvPr>
        </p:nvSpPr>
        <p:spPr>
          <a:xfrm>
            <a:off x="440040" y="128826"/>
            <a:ext cx="487229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4000" dirty="0"/>
              <a:t>Le laboratoire de HHH</a:t>
            </a:r>
          </a:p>
        </p:txBody>
      </p:sp>
      <p:pic>
        <p:nvPicPr>
          <p:cNvPr id="6" name="Espace réservé du contenu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219200"/>
            <a:ext cx="3752475" cy="5000625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1460" y="1210850"/>
            <a:ext cx="2952328" cy="3936438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07" b="18498"/>
          <a:stretch/>
        </p:blipFill>
        <p:spPr>
          <a:xfrm>
            <a:off x="4075879" y="4709987"/>
            <a:ext cx="1856529" cy="1509838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736" y="1210850"/>
            <a:ext cx="1869672" cy="2492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829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A" dirty="0" err="1" smtClean="0"/>
              <a:t>Guest</a:t>
            </a:r>
            <a:r>
              <a:rPr lang="fr-CA" dirty="0" smtClean="0"/>
              <a:t> House de HHH </a:t>
            </a:r>
            <a:endParaRPr lang="fr-CA" sz="2000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052736"/>
            <a:ext cx="6667500" cy="5000625"/>
          </a:xfrm>
        </p:spPr>
      </p:pic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fr-CA" dirty="0" smtClean="0"/>
              <a:t>Institut de Réadaptation Gingras-Lindsay de Montréal</a:t>
            </a: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3521355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smtClean="0"/>
              <a:t>Les examens finaux</a:t>
            </a:r>
            <a:endParaRPr lang="fr-CA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0404" y="1125538"/>
            <a:ext cx="5057700" cy="5000625"/>
          </a:xfrm>
        </p:spPr>
        <p:txBody>
          <a:bodyPr>
            <a:normAutofit fontScale="92500" lnSpcReduction="10000"/>
          </a:bodyPr>
          <a:lstStyle/>
          <a:p>
            <a:endParaRPr lang="fr-CA" dirty="0" smtClean="0"/>
          </a:p>
          <a:p>
            <a:r>
              <a:rPr lang="fr-CA" dirty="0" smtClean="0">
                <a:solidFill>
                  <a:schemeClr val="tx1"/>
                </a:solidFill>
              </a:rPr>
              <a:t>Section Écrite:  3 sections de plus de 3 heures chacune, répartie sur 3 jours </a:t>
            </a:r>
          </a:p>
          <a:p>
            <a:pPr lvl="1">
              <a:spcBef>
                <a:spcPts val="0"/>
              </a:spcBef>
            </a:pPr>
            <a:r>
              <a:rPr lang="fr-CA" dirty="0" smtClean="0">
                <a:solidFill>
                  <a:schemeClr val="tx1"/>
                </a:solidFill>
              </a:rPr>
              <a:t>Pathologie</a:t>
            </a:r>
          </a:p>
          <a:p>
            <a:pPr lvl="1">
              <a:spcBef>
                <a:spcPts val="0"/>
              </a:spcBef>
            </a:pPr>
            <a:r>
              <a:rPr lang="fr-CA" dirty="0" smtClean="0">
                <a:solidFill>
                  <a:schemeClr val="tx1"/>
                </a:solidFill>
              </a:rPr>
              <a:t>Biomécanique</a:t>
            </a:r>
            <a:endParaRPr lang="fr-CA" dirty="0">
              <a:solidFill>
                <a:schemeClr val="tx1"/>
              </a:solidFill>
            </a:endParaRPr>
          </a:p>
          <a:p>
            <a:pPr lvl="1">
              <a:spcBef>
                <a:spcPts val="0"/>
              </a:spcBef>
            </a:pPr>
            <a:r>
              <a:rPr lang="fr-CA" dirty="0" smtClean="0">
                <a:solidFill>
                  <a:schemeClr val="tx1"/>
                </a:solidFill>
              </a:rPr>
              <a:t>Anatomie</a:t>
            </a:r>
          </a:p>
          <a:p>
            <a:pPr lvl="1">
              <a:spcBef>
                <a:spcPts val="0"/>
              </a:spcBef>
            </a:pPr>
            <a:endParaRPr lang="fr-CA" dirty="0">
              <a:solidFill>
                <a:schemeClr val="tx1"/>
              </a:solidFill>
            </a:endParaRPr>
          </a:p>
          <a:p>
            <a:r>
              <a:rPr lang="fr-CA" dirty="0" smtClean="0">
                <a:solidFill>
                  <a:schemeClr val="tx1"/>
                </a:solidFill>
              </a:rPr>
              <a:t>Section Pratique </a:t>
            </a:r>
          </a:p>
          <a:p>
            <a:pPr lvl="1"/>
            <a:r>
              <a:rPr lang="fr-CA" dirty="0" smtClean="0">
                <a:solidFill>
                  <a:schemeClr val="tx1"/>
                </a:solidFill>
              </a:rPr>
              <a:t>Présentation de cas qui s’est déroulé sur 8 jours </a:t>
            </a:r>
          </a:p>
          <a:p>
            <a:pPr lvl="1"/>
            <a:r>
              <a:rPr lang="fr-CA" dirty="0" smtClean="0">
                <a:solidFill>
                  <a:schemeClr val="tx1"/>
                </a:solidFill>
              </a:rPr>
              <a:t>Fabrication sur 2 semaines</a:t>
            </a:r>
            <a:endParaRPr lang="fr-CA" dirty="0">
              <a:solidFill>
                <a:schemeClr val="tx1"/>
              </a:solidFill>
            </a:endParaRPr>
          </a:p>
          <a:p>
            <a:endParaRPr lang="fr-CA" dirty="0" smtClean="0">
              <a:solidFill>
                <a:srgbClr val="FF0000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A" dirty="0" smtClean="0"/>
              <a:t>Institut de Réadaptation Gingras-Lindsay de Montréal</a:t>
            </a:r>
            <a:endParaRPr lang="fr-CA" dirty="0"/>
          </a:p>
        </p:txBody>
      </p:sp>
      <p:pic>
        <p:nvPicPr>
          <p:cNvPr id="11" name="Espace réservé du contenu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05"/>
          <a:stretch/>
        </p:blipFill>
        <p:spPr>
          <a:xfrm>
            <a:off x="5148064" y="2243960"/>
            <a:ext cx="3847479" cy="3330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963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smtClean="0"/>
              <a:t>Les examens finaux/Poids des évaluations</a:t>
            </a:r>
            <a:endParaRPr lang="fr-CA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0404" y="1125538"/>
            <a:ext cx="5569396" cy="5000625"/>
          </a:xfrm>
        </p:spPr>
        <p:txBody>
          <a:bodyPr>
            <a:normAutofit/>
          </a:bodyPr>
          <a:lstStyle/>
          <a:p>
            <a:endParaRPr lang="fr-CA" dirty="0" smtClean="0"/>
          </a:p>
          <a:p>
            <a:r>
              <a:rPr lang="fr-CA" dirty="0" smtClean="0"/>
              <a:t>Section Écrite = 50% de la note finale</a:t>
            </a:r>
          </a:p>
          <a:p>
            <a:pPr lvl="1">
              <a:spcBef>
                <a:spcPts val="0"/>
              </a:spcBef>
            </a:pPr>
            <a:endParaRPr lang="fr-CA" dirty="0"/>
          </a:p>
          <a:p>
            <a:r>
              <a:rPr lang="fr-CA" dirty="0" smtClean="0"/>
              <a:t>Section Pratique = 50 % de la note finale</a:t>
            </a:r>
          </a:p>
          <a:p>
            <a:endParaRPr lang="fr-CA" dirty="0">
              <a:solidFill>
                <a:schemeClr val="tx2">
                  <a:lumMod val="75000"/>
                </a:schemeClr>
              </a:solidFill>
            </a:endParaRPr>
          </a:p>
          <a:p>
            <a:endParaRPr lang="fr-CA" dirty="0" smtClean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A" smtClean="0"/>
              <a:t>Institut de Réadaptation Gingras-Lindsay de Montréal</a:t>
            </a:r>
            <a:endParaRPr lang="fr-CA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201" t="19281" r="11990" b="-8028"/>
          <a:stretch/>
        </p:blipFill>
        <p:spPr>
          <a:xfrm>
            <a:off x="2843808" y="3650977"/>
            <a:ext cx="4104456" cy="2982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025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smtClean="0"/>
              <a:t>Plan de présentation</a:t>
            </a:r>
            <a:endParaRPr lang="fr-CA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fr-CA" smtClean="0"/>
          </a:p>
          <a:p>
            <a:r>
              <a:rPr lang="fr-CA" smtClean="0"/>
              <a:t>Le séisme</a:t>
            </a:r>
          </a:p>
          <a:p>
            <a:r>
              <a:rPr lang="fr-CA" smtClean="0"/>
              <a:t>ISPO</a:t>
            </a:r>
          </a:p>
          <a:p>
            <a:r>
              <a:rPr lang="fr-CA" smtClean="0"/>
              <a:t>Le programme</a:t>
            </a:r>
          </a:p>
          <a:p>
            <a:r>
              <a:rPr lang="fr-CA" smtClean="0"/>
              <a:t>Les examens</a:t>
            </a:r>
          </a:p>
          <a:p>
            <a:r>
              <a:rPr lang="fr-CA" smtClean="0"/>
              <a:t>Les résultats</a:t>
            </a:r>
          </a:p>
          <a:p>
            <a:r>
              <a:rPr lang="fr-CA" smtClean="0"/>
              <a:t>Mes impressions</a:t>
            </a:r>
          </a:p>
          <a:p>
            <a:endParaRPr lang="fr-CA" smtClean="0"/>
          </a:p>
          <a:p>
            <a:endParaRPr lang="fr-CA" smtClean="0"/>
          </a:p>
          <a:p>
            <a:endParaRPr lang="fr-CA" smtClean="0"/>
          </a:p>
          <a:p>
            <a:endParaRPr lang="fr-CA" smtClean="0"/>
          </a:p>
          <a:p>
            <a:endParaRPr lang="fr-CA" dirty="0" smtClean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A" smtClean="0"/>
              <a:t>Institut de Réadaptation Gingras-Lindsay de Montréal</a:t>
            </a:r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577851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smtClean="0"/>
              <a:t>La section Pratique/Fabrication</a:t>
            </a:r>
            <a:endParaRPr lang="fr-CA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0404" y="1125538"/>
            <a:ext cx="4769668" cy="5000625"/>
          </a:xfrm>
        </p:spPr>
        <p:txBody>
          <a:bodyPr>
            <a:normAutofit/>
          </a:bodyPr>
          <a:lstStyle/>
          <a:p>
            <a:endParaRPr lang="fr-CA" sz="2400" dirty="0" smtClean="0"/>
          </a:p>
          <a:p>
            <a:r>
              <a:rPr lang="fr-CA" sz="2400" dirty="0" smtClean="0"/>
              <a:t>Au début de janvier, les candidats ont eu 2 semaines pour réaliser 2 appareils pour 2 patients. Une prothèse et une orthèse de membre inférieur</a:t>
            </a:r>
          </a:p>
          <a:p>
            <a:r>
              <a:rPr lang="fr-CA" sz="2400" dirty="0" smtClean="0"/>
              <a:t>Les patients ont été sélectionnés par les instructeurs selon leur complexité de cas et le hasard a décidé du pairage candidat/patient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A" smtClean="0"/>
              <a:t>Institut de Réadaptation Gingras-Lindsay de Montréal</a:t>
            </a:r>
            <a:endParaRPr lang="fr-CA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1125538"/>
            <a:ext cx="3509794" cy="4679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762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smtClean="0"/>
              <a:t>La section Pratique/Fabrication</a:t>
            </a:r>
            <a:endParaRPr lang="fr-CA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0404" y="1125538"/>
            <a:ext cx="4697660" cy="5000625"/>
          </a:xfrm>
        </p:spPr>
        <p:txBody>
          <a:bodyPr>
            <a:normAutofit fontScale="85000" lnSpcReduction="10000"/>
          </a:bodyPr>
          <a:lstStyle/>
          <a:p>
            <a:r>
              <a:rPr lang="fr-CA" dirty="0" smtClean="0"/>
              <a:t>Les candidats qui ont réalisé une prothèse </a:t>
            </a:r>
            <a:r>
              <a:rPr lang="fr-CA" dirty="0" err="1" smtClean="0"/>
              <a:t>trans</a:t>
            </a:r>
            <a:r>
              <a:rPr lang="fr-CA" dirty="0" smtClean="0"/>
              <a:t>-fémorale ont aussi réalisé une AFO (</a:t>
            </a:r>
            <a:r>
              <a:rPr lang="fr-CA" dirty="0" err="1" smtClean="0"/>
              <a:t>Ankle</a:t>
            </a:r>
            <a:r>
              <a:rPr lang="fr-CA" dirty="0" smtClean="0"/>
              <a:t> Foot </a:t>
            </a:r>
            <a:r>
              <a:rPr lang="fr-CA" dirty="0" err="1" smtClean="0"/>
              <a:t>Orthosis</a:t>
            </a:r>
            <a:r>
              <a:rPr lang="fr-CA" dirty="0" smtClean="0"/>
              <a:t>) et vice versa pour la </a:t>
            </a:r>
            <a:r>
              <a:rPr lang="fr-CA" dirty="0" err="1" smtClean="0"/>
              <a:t>trans</a:t>
            </a:r>
            <a:r>
              <a:rPr lang="fr-CA" dirty="0" smtClean="0"/>
              <a:t>-tibiale et KAFO (</a:t>
            </a:r>
            <a:r>
              <a:rPr lang="fr-CA" dirty="0" err="1" smtClean="0"/>
              <a:t>Knee</a:t>
            </a:r>
            <a:r>
              <a:rPr lang="fr-CA" dirty="0" smtClean="0"/>
              <a:t> </a:t>
            </a:r>
            <a:r>
              <a:rPr lang="fr-CA" dirty="0" err="1" smtClean="0"/>
              <a:t>Ankle</a:t>
            </a:r>
            <a:r>
              <a:rPr lang="fr-CA" dirty="0" smtClean="0"/>
              <a:t> Foot </a:t>
            </a:r>
            <a:r>
              <a:rPr lang="fr-CA" dirty="0" err="1" smtClean="0"/>
              <a:t>Orthosis</a:t>
            </a:r>
            <a:r>
              <a:rPr lang="fr-CA" dirty="0" smtClean="0"/>
              <a:t>)</a:t>
            </a:r>
          </a:p>
          <a:p>
            <a:r>
              <a:rPr lang="fr-CA" dirty="0" smtClean="0"/>
              <a:t>Le temps de fabrication devait être rigoureusement respecté. Les candidats avaient </a:t>
            </a:r>
            <a:r>
              <a:rPr lang="fr-CA" b="1" dirty="0" smtClean="0">
                <a:solidFill>
                  <a:srgbClr val="FF0000"/>
                </a:solidFill>
              </a:rPr>
              <a:t>35</a:t>
            </a:r>
            <a:r>
              <a:rPr lang="fr-CA" b="1" dirty="0" smtClean="0"/>
              <a:t> </a:t>
            </a:r>
            <a:r>
              <a:rPr lang="fr-CA" dirty="0" smtClean="0"/>
              <a:t>heures pour finaliser chacun de leur appareil.</a:t>
            </a:r>
          </a:p>
          <a:p>
            <a:r>
              <a:rPr lang="fr-CA" dirty="0" smtClean="0"/>
              <a:t>La fabrication a été évaluée par les instructeurs sur place. (15%)</a:t>
            </a:r>
            <a:endParaRPr lang="fr-CA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A" smtClean="0"/>
              <a:t>Institut de Réadaptation Gingras-Lindsay de Montréal</a:t>
            </a:r>
            <a:endParaRPr lang="fr-CA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1109539"/>
            <a:ext cx="3489852" cy="4653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057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smtClean="0"/>
              <a:t>Recrutement des patients pour les examens</a:t>
            </a:r>
            <a:endParaRPr lang="fr-CA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0404" y="1125539"/>
            <a:ext cx="8229600" cy="2663502"/>
          </a:xfrm>
        </p:spPr>
        <p:txBody>
          <a:bodyPr>
            <a:normAutofit fontScale="92500" lnSpcReduction="10000"/>
          </a:bodyPr>
          <a:lstStyle/>
          <a:p>
            <a:r>
              <a:rPr lang="fr-CA" sz="2400" dirty="0" smtClean="0"/>
              <a:t>Ce sont des patients qui étaient déjà suivis en clinique</a:t>
            </a:r>
          </a:p>
          <a:p>
            <a:r>
              <a:rPr lang="fr-CA" sz="2400" dirty="0" smtClean="0"/>
              <a:t>En dédommagement, le patient se voyait offrir gratuitement l’appareil réalisé</a:t>
            </a:r>
          </a:p>
          <a:p>
            <a:r>
              <a:rPr lang="fr-CA" sz="2400" dirty="0" smtClean="0"/>
              <a:t>Il fallait tenir compte de </a:t>
            </a:r>
          </a:p>
          <a:p>
            <a:pPr lvl="1">
              <a:spcBef>
                <a:spcPts val="600"/>
              </a:spcBef>
            </a:pPr>
            <a:r>
              <a:rPr lang="fr-CA" sz="2000" dirty="0" smtClean="0"/>
              <a:t>La complexité des cas pour être équitable d’un candidat à l’autre</a:t>
            </a:r>
          </a:p>
          <a:p>
            <a:pPr lvl="1">
              <a:spcBef>
                <a:spcPts val="600"/>
              </a:spcBef>
            </a:pPr>
            <a:r>
              <a:rPr lang="fr-CA" sz="2000" dirty="0" smtClean="0"/>
              <a:t>La capacité du patient à se déplacer pour plusieurs rendez-vous</a:t>
            </a:r>
          </a:p>
          <a:p>
            <a:pPr lvl="1">
              <a:spcBef>
                <a:spcPts val="600"/>
              </a:spcBef>
            </a:pPr>
            <a:r>
              <a:rPr lang="fr-CA" sz="2000" dirty="0" smtClean="0"/>
              <a:t>La volonté de participer à un tel événement</a:t>
            </a:r>
          </a:p>
          <a:p>
            <a:pPr marL="342900" lvl="1" indent="0">
              <a:buNone/>
            </a:pPr>
            <a:endParaRPr lang="fr-CA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3505200" y="6375683"/>
            <a:ext cx="2895600" cy="365125"/>
          </a:xfrm>
        </p:spPr>
        <p:txBody>
          <a:bodyPr/>
          <a:lstStyle/>
          <a:p>
            <a:r>
              <a:rPr lang="fr-CA" dirty="0" smtClean="0"/>
              <a:t>Institut de Réadaptation Gingras-Lindsay de Montréal</a:t>
            </a:r>
            <a:endParaRPr lang="fr-CA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404" y="3838014"/>
            <a:ext cx="3318262" cy="2488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197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A" dirty="0" smtClean="0">
                <a:latin typeface="Calibri" panose="020F0502020204030204" pitchFamily="34" charset="0"/>
              </a:rPr>
              <a:t>Présentation de cas/L’horaire</a:t>
            </a:r>
            <a:endParaRPr lang="fr-CA" dirty="0">
              <a:latin typeface="Calibri" panose="020F0502020204030204" pitchFamily="34" charset="0"/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A" dirty="0" smtClean="0"/>
              <a:t>Institut de Réadaptation Gingras-Lindsay de Montréal</a:t>
            </a:r>
            <a:endParaRPr lang="fr-CA" dirty="0"/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>
          <a:xfrm>
            <a:off x="457200" y="1215343"/>
            <a:ext cx="8229600" cy="4572000"/>
          </a:xfrm>
        </p:spPr>
        <p:txBody>
          <a:bodyPr>
            <a:normAutofit/>
          </a:bodyPr>
          <a:lstStyle/>
          <a:p>
            <a:r>
              <a:rPr lang="fr-CA" sz="2400" dirty="0" smtClean="0"/>
              <a:t>La présentation de chaque cas doit durer une heure </a:t>
            </a:r>
          </a:p>
          <a:p>
            <a:r>
              <a:rPr lang="fr-CA" sz="2400" dirty="0" smtClean="0"/>
              <a:t>L’horaire a été faite de façon à évaluer au maximum 4 candidats par jour</a:t>
            </a:r>
          </a:p>
          <a:p>
            <a:r>
              <a:rPr lang="fr-CA" sz="2400" dirty="0" smtClean="0"/>
              <a:t>La grève des </a:t>
            </a:r>
            <a:r>
              <a:rPr lang="fr-CA" sz="2400" dirty="0" err="1" smtClean="0"/>
              <a:t>taptaps</a:t>
            </a:r>
            <a:r>
              <a:rPr lang="fr-CA" sz="2400" dirty="0" smtClean="0"/>
              <a:t> = arrêt forcé des évaluations et obligation de différer le retour</a:t>
            </a:r>
          </a:p>
          <a:p>
            <a:endParaRPr lang="fr-CA" sz="2400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50" r="60294"/>
          <a:stretch/>
        </p:blipFill>
        <p:spPr>
          <a:xfrm>
            <a:off x="5148064" y="3264408"/>
            <a:ext cx="2088232" cy="3007619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755" y="3501343"/>
            <a:ext cx="3694245" cy="2770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797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78506" y="1143000"/>
            <a:ext cx="8586989" cy="5486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CA" sz="2400" dirty="0">
                <a:latin typeface="Calibri" panose="020F0502020204030204" pitchFamily="34" charset="0"/>
              </a:rPr>
              <a:t>Les candidats présentent leur cas individuellement selon le plan </a:t>
            </a:r>
            <a:r>
              <a:rPr lang="fr-CA" sz="2400" dirty="0" smtClean="0">
                <a:latin typeface="Calibri" panose="020F0502020204030204" pitchFamily="34" charset="0"/>
              </a:rPr>
              <a:t>suivant</a:t>
            </a:r>
          </a:p>
          <a:p>
            <a:pPr marL="342900" lvl="1" indent="0">
              <a:buNone/>
            </a:pPr>
            <a:endParaRPr lang="fr-CA" sz="1600" dirty="0" smtClean="0">
              <a:latin typeface="Calibri" panose="020F0502020204030204" pitchFamily="34" charset="0"/>
            </a:endParaRPr>
          </a:p>
          <a:p>
            <a:pPr marL="342900" lvl="1" indent="0">
              <a:buNone/>
            </a:pPr>
            <a:r>
              <a:rPr lang="fr-CA" sz="1600" dirty="0" smtClean="0">
                <a:latin typeface="Calibri" panose="020F0502020204030204" pitchFamily="34" charset="0"/>
              </a:rPr>
              <a:t>1. Dossier médical: L’anamnèse, diagnostic, attentes du patient, antécédents, etc…</a:t>
            </a:r>
            <a:endParaRPr lang="fr-CA" sz="1600" dirty="0">
              <a:latin typeface="Calibri" panose="020F0502020204030204" pitchFamily="34" charset="0"/>
            </a:endParaRPr>
          </a:p>
          <a:p>
            <a:pPr marL="342900" lvl="1" indent="0">
              <a:buNone/>
            </a:pPr>
            <a:r>
              <a:rPr lang="fr-CA" sz="1600" dirty="0" smtClean="0">
                <a:latin typeface="Calibri" panose="020F0502020204030204" pitchFamily="34" charset="0"/>
              </a:rPr>
              <a:t>2. L’évaluation </a:t>
            </a:r>
            <a:r>
              <a:rPr lang="fr-CA" sz="1600" dirty="0">
                <a:latin typeface="Calibri" panose="020F0502020204030204" pitchFamily="34" charset="0"/>
              </a:rPr>
              <a:t>physique complète du </a:t>
            </a:r>
            <a:r>
              <a:rPr lang="fr-CA" sz="1600" dirty="0" smtClean="0">
                <a:latin typeface="Calibri" panose="020F0502020204030204" pitchFamily="34" charset="0"/>
              </a:rPr>
              <a:t>patient: bilan musculaire et articulaire, évaluation de la peau, sensibilité, douleur etc…</a:t>
            </a:r>
          </a:p>
          <a:p>
            <a:pPr marL="342900" lvl="1" indent="0">
              <a:buNone/>
            </a:pPr>
            <a:r>
              <a:rPr lang="fr-CA" sz="1600" dirty="0" smtClean="0">
                <a:latin typeface="Calibri" panose="020F0502020204030204" pitchFamily="34" charset="0"/>
              </a:rPr>
              <a:t>3. Plan de traitement</a:t>
            </a:r>
          </a:p>
          <a:p>
            <a:pPr marL="342900" lvl="1" indent="0">
              <a:buNone/>
            </a:pPr>
            <a:r>
              <a:rPr lang="fr-CA" sz="1600" dirty="0" smtClean="0">
                <a:latin typeface="Calibri" panose="020F0502020204030204" pitchFamily="34" charset="0"/>
              </a:rPr>
              <a:t>4. Analyse statique et dynamique</a:t>
            </a:r>
            <a:endParaRPr lang="fr-CA" sz="1600" dirty="0">
              <a:latin typeface="Calibri" panose="020F0502020204030204" pitchFamily="34" charset="0"/>
            </a:endParaRPr>
          </a:p>
          <a:p>
            <a:pPr marL="342900" lvl="1" indent="0">
              <a:buNone/>
            </a:pPr>
            <a:r>
              <a:rPr lang="fr-CA" sz="1600" dirty="0" smtClean="0">
                <a:latin typeface="Calibri" panose="020F0502020204030204" pitchFamily="34" charset="0"/>
              </a:rPr>
              <a:t>5. Révision </a:t>
            </a:r>
            <a:r>
              <a:rPr lang="fr-CA" sz="1600" dirty="0">
                <a:latin typeface="Calibri" panose="020F0502020204030204" pitchFamily="34" charset="0"/>
              </a:rPr>
              <a:t>de la peau de l'utilisateur après la marche</a:t>
            </a:r>
          </a:p>
          <a:p>
            <a:pPr marL="342900" lvl="1" indent="0">
              <a:buNone/>
            </a:pPr>
            <a:r>
              <a:rPr lang="fr-CA" sz="1600" dirty="0" smtClean="0">
                <a:latin typeface="Calibri" panose="020F0502020204030204" pitchFamily="34" charset="0"/>
              </a:rPr>
              <a:t>6. Observations finales</a:t>
            </a:r>
          </a:p>
          <a:p>
            <a:pPr marL="342900" lvl="1" indent="0">
              <a:buNone/>
            </a:pPr>
            <a:r>
              <a:rPr lang="fr-CA" dirty="0">
                <a:latin typeface="Calibri" panose="020F0502020204030204" pitchFamily="34" charset="0"/>
              </a:rPr>
              <a:t>	</a:t>
            </a:r>
            <a:endParaRPr lang="fr-CA" sz="1500" dirty="0">
              <a:latin typeface="Calibri" panose="020F0502020204030204" pitchFamily="34" charset="0"/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A" smtClean="0"/>
              <a:t>Institut de Réadaptation Gingras-Lindsay de Montréal</a:t>
            </a:r>
            <a:endParaRPr lang="fr-CA"/>
          </a:p>
        </p:txBody>
      </p:sp>
      <p:sp>
        <p:nvSpPr>
          <p:cNvPr id="6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CA" sz="2700" dirty="0">
                <a:latin typeface="Calibri" panose="020F0502020204030204" pitchFamily="34" charset="0"/>
              </a:rPr>
              <a:t/>
            </a:r>
            <a:br>
              <a:rPr lang="fr-CA" sz="2700" dirty="0">
                <a:latin typeface="Calibri" panose="020F0502020204030204" pitchFamily="34" charset="0"/>
              </a:rPr>
            </a:br>
            <a:r>
              <a:rPr lang="fr-CA" sz="3600" dirty="0">
                <a:latin typeface="Calibri" panose="020F0502020204030204" pitchFamily="34" charset="0"/>
              </a:rPr>
              <a:t>Présentation </a:t>
            </a:r>
            <a:r>
              <a:rPr lang="fr-CA" sz="3600" dirty="0" smtClean="0">
                <a:latin typeface="Calibri" panose="020F0502020204030204" pitchFamily="34" charset="0"/>
              </a:rPr>
              <a:t>de cas/Déroulement des </a:t>
            </a:r>
            <a:r>
              <a:rPr lang="fr-CA" sz="3600" dirty="0">
                <a:latin typeface="Calibri" panose="020F0502020204030204" pitchFamily="34" charset="0"/>
              </a:rPr>
              <a:t>examens 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3198639"/>
            <a:ext cx="3759200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707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78506" y="1143000"/>
            <a:ext cx="8586989" cy="5486400"/>
          </a:xfrm>
        </p:spPr>
        <p:txBody>
          <a:bodyPr>
            <a:normAutofit/>
          </a:bodyPr>
          <a:lstStyle/>
          <a:p>
            <a:r>
              <a:rPr lang="fr-CA" dirty="0" smtClean="0">
                <a:latin typeface="Calibri" panose="020F0502020204030204" pitchFamily="34" charset="0"/>
              </a:rPr>
              <a:t>Panel d’évaluateurs formé de : </a:t>
            </a:r>
          </a:p>
          <a:p>
            <a:pPr lvl="1"/>
            <a:r>
              <a:rPr lang="fr-CA" dirty="0" smtClean="0">
                <a:latin typeface="Calibri" panose="020F0502020204030204" pitchFamily="34" charset="0"/>
              </a:rPr>
              <a:t>Karol </a:t>
            </a:r>
            <a:r>
              <a:rPr lang="fr-CA" dirty="0" err="1" smtClean="0">
                <a:latin typeface="Calibri" panose="020F0502020204030204" pitchFamily="34" charset="0"/>
              </a:rPr>
              <a:t>Hernanadez</a:t>
            </a:r>
            <a:r>
              <a:rPr lang="fr-CA" dirty="0" smtClean="0">
                <a:latin typeface="Calibri" panose="020F0502020204030204" pitchFamily="34" charset="0"/>
              </a:rPr>
              <a:t>, CPO</a:t>
            </a:r>
          </a:p>
          <a:p>
            <a:pPr lvl="1"/>
            <a:r>
              <a:rPr lang="fr-CA" dirty="0" err="1" smtClean="0">
                <a:latin typeface="Calibri" panose="020F0502020204030204" pitchFamily="34" charset="0"/>
              </a:rPr>
              <a:t>Dr.Bernard</a:t>
            </a:r>
            <a:r>
              <a:rPr lang="fr-CA" dirty="0" smtClean="0">
                <a:latin typeface="Calibri" panose="020F0502020204030204" pitchFamily="34" charset="0"/>
              </a:rPr>
              <a:t> </a:t>
            </a:r>
            <a:r>
              <a:rPr lang="fr-CA" dirty="0" err="1" smtClean="0">
                <a:latin typeface="Calibri" panose="020F0502020204030204" pitchFamily="34" charset="0"/>
              </a:rPr>
              <a:t>Nau</a:t>
            </a:r>
            <a:r>
              <a:rPr lang="fr-CA" dirty="0" smtClean="0">
                <a:latin typeface="Calibri" panose="020F0502020204030204" pitchFamily="34" charset="0"/>
              </a:rPr>
              <a:t>, Orthopédiste</a:t>
            </a:r>
          </a:p>
          <a:p>
            <a:pPr lvl="1"/>
            <a:r>
              <a:rPr lang="fr-CA" dirty="0" smtClean="0">
                <a:latin typeface="Calibri" panose="020F0502020204030204" pitchFamily="34" charset="0"/>
              </a:rPr>
              <a:t>Thomas </a:t>
            </a:r>
            <a:r>
              <a:rPr lang="fr-CA" dirty="0" err="1" smtClean="0">
                <a:latin typeface="Calibri" panose="020F0502020204030204" pitchFamily="34" charset="0"/>
              </a:rPr>
              <a:t>Iwalla</a:t>
            </a:r>
            <a:r>
              <a:rPr lang="fr-CA" dirty="0" smtClean="0">
                <a:latin typeface="Calibri" panose="020F0502020204030204" pitchFamily="34" charset="0"/>
              </a:rPr>
              <a:t> CPO</a:t>
            </a:r>
          </a:p>
          <a:p>
            <a:pPr lvl="1"/>
            <a:r>
              <a:rPr lang="fr-CA" dirty="0" smtClean="0">
                <a:latin typeface="Calibri" panose="020F0502020204030204" pitchFamily="34" charset="0"/>
              </a:rPr>
              <a:t>Nathalie </a:t>
            </a:r>
            <a:r>
              <a:rPr lang="fr-CA" dirty="0" err="1" smtClean="0">
                <a:latin typeface="Calibri" panose="020F0502020204030204" pitchFamily="34" charset="0"/>
              </a:rPr>
              <a:t>Anglehart</a:t>
            </a:r>
            <a:r>
              <a:rPr lang="fr-CA" dirty="0" smtClean="0">
                <a:latin typeface="Calibri" panose="020F0502020204030204" pitchFamily="34" charset="0"/>
              </a:rPr>
              <a:t> CO(c)</a:t>
            </a:r>
          </a:p>
          <a:p>
            <a:pPr lvl="1"/>
            <a:r>
              <a:rPr lang="fr-CA" dirty="0" smtClean="0">
                <a:latin typeface="Calibri" panose="020F0502020204030204" pitchFamily="34" charset="0"/>
              </a:rPr>
              <a:t>Catherine Vallée CP(c)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A" smtClean="0"/>
              <a:t>Institut de Réadaptation Gingras-Lindsay de Montréal</a:t>
            </a:r>
            <a:endParaRPr lang="fr-CA"/>
          </a:p>
        </p:txBody>
      </p:sp>
      <p:sp>
        <p:nvSpPr>
          <p:cNvPr id="6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CA" sz="2700" dirty="0">
                <a:latin typeface="Calibri" panose="020F0502020204030204" pitchFamily="34" charset="0"/>
              </a:rPr>
              <a:t/>
            </a:r>
            <a:br>
              <a:rPr lang="fr-CA" sz="2700" dirty="0">
                <a:latin typeface="Calibri" panose="020F0502020204030204" pitchFamily="34" charset="0"/>
              </a:rPr>
            </a:br>
            <a:r>
              <a:rPr lang="fr-CA" sz="3600" dirty="0">
                <a:latin typeface="Calibri" panose="020F0502020204030204" pitchFamily="34" charset="0"/>
              </a:rPr>
              <a:t>Présentation </a:t>
            </a:r>
            <a:r>
              <a:rPr lang="fr-CA" sz="3600" dirty="0" smtClean="0">
                <a:latin typeface="Calibri" panose="020F0502020204030204" pitchFamily="34" charset="0"/>
              </a:rPr>
              <a:t>de cas/Déroulement des </a:t>
            </a:r>
            <a:r>
              <a:rPr lang="fr-CA" sz="3600" dirty="0">
                <a:latin typeface="Calibri" panose="020F0502020204030204" pitchFamily="34" charset="0"/>
              </a:rPr>
              <a:t>examens 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5320" y="2852936"/>
            <a:ext cx="4026024" cy="3019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2367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smtClean="0"/>
              <a:t>Les résultats</a:t>
            </a:r>
            <a:endParaRPr lang="fr-CA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CA" dirty="0" smtClean="0"/>
              <a:t>Les 22 candidats ont réussi leur examen pratique</a:t>
            </a:r>
          </a:p>
          <a:p>
            <a:r>
              <a:rPr lang="fr-CA" dirty="0" smtClean="0"/>
              <a:t>4 candidats doivent reprendre leur examen écrit à l’automne</a:t>
            </a:r>
            <a:endParaRPr lang="fr-CA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A" smtClean="0"/>
              <a:t>Institut de Réadaptation Gingras-Lindsay de Montréal</a:t>
            </a:r>
            <a:endParaRPr lang="fr-CA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61"/>
          <a:stretch/>
        </p:blipFill>
        <p:spPr>
          <a:xfrm>
            <a:off x="3276600" y="2743200"/>
            <a:ext cx="4953000" cy="302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936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smtClean="0"/>
              <a:t>Impressions</a:t>
            </a:r>
            <a:endParaRPr lang="fr-CA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CA" dirty="0" smtClean="0"/>
          </a:p>
          <a:p>
            <a:r>
              <a:rPr lang="fr-CA" dirty="0" smtClean="0"/>
              <a:t>Niveau de compétence clinique très intéressant.</a:t>
            </a:r>
          </a:p>
          <a:p>
            <a:r>
              <a:rPr lang="fr-CA" dirty="0" smtClean="0"/>
              <a:t>Examen très complet. </a:t>
            </a:r>
          </a:p>
          <a:p>
            <a:r>
              <a:rPr lang="fr-CA" dirty="0" smtClean="0"/>
              <a:t>Première profession de la réadaptation à obtenir une reconnaissance internationale.</a:t>
            </a:r>
          </a:p>
          <a:p>
            <a:r>
              <a:rPr lang="fr-CA" dirty="0" smtClean="0"/>
              <a:t>Stagiaire qui a manifesté l’intérêt de venir en stage au Québec. Il devrait arriver au printemps. </a:t>
            </a:r>
          </a:p>
          <a:p>
            <a:endParaRPr lang="fr-CA" dirty="0" smtClean="0"/>
          </a:p>
          <a:p>
            <a:endParaRPr lang="fr-CA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A" dirty="0" smtClean="0"/>
              <a:t>Institut de Réadaptation Gingras-Lindsay de Montréal</a:t>
            </a: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4206062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err="1" smtClean="0"/>
              <a:t>Mèsi</a:t>
            </a:r>
            <a:r>
              <a:rPr lang="fr-CA" dirty="0" smtClean="0"/>
              <a:t> </a:t>
            </a:r>
            <a:r>
              <a:rPr lang="fr-CA" dirty="0" err="1" smtClean="0"/>
              <a:t>anpil</a:t>
            </a:r>
            <a:r>
              <a:rPr lang="fr-CA" dirty="0" smtClean="0"/>
              <a:t>, </a:t>
            </a:r>
            <a:r>
              <a:rPr lang="fr-CA" dirty="0" err="1" smtClean="0"/>
              <a:t>anpil</a:t>
            </a:r>
            <a:r>
              <a:rPr lang="fr-CA" dirty="0" smtClean="0"/>
              <a:t>   (merci beaucoup, beaucoup)</a:t>
            </a:r>
            <a:endParaRPr lang="fr-CA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CA" dirty="0" smtClean="0"/>
          </a:p>
          <a:p>
            <a:r>
              <a:rPr lang="fr-CA" smtClean="0"/>
              <a:t>Tout spécialement </a:t>
            </a:r>
            <a:r>
              <a:rPr lang="fr-CA" dirty="0" smtClean="0"/>
              <a:t>à Nathalie </a:t>
            </a:r>
            <a:r>
              <a:rPr lang="fr-CA" dirty="0" err="1" smtClean="0"/>
              <a:t>Anglehart</a:t>
            </a:r>
            <a:endParaRPr lang="fr-CA" dirty="0" smtClean="0"/>
          </a:p>
          <a:p>
            <a:r>
              <a:rPr lang="fr-CA" dirty="0" smtClean="0"/>
              <a:t>ISPO</a:t>
            </a:r>
          </a:p>
          <a:p>
            <a:r>
              <a:rPr lang="fr-CA" dirty="0" smtClean="0"/>
              <a:t>Handicap International</a:t>
            </a:r>
          </a:p>
          <a:p>
            <a:r>
              <a:rPr lang="fr-CA" dirty="0" smtClean="0"/>
              <a:t>Healing Hands for Haïti</a:t>
            </a:r>
          </a:p>
          <a:p>
            <a:r>
              <a:rPr lang="fr-CA" dirty="0" smtClean="0"/>
              <a:t>L’IRGLM, spécialement Véronique Lavoie</a:t>
            </a:r>
          </a:p>
          <a:p>
            <a:r>
              <a:rPr lang="fr-CA" dirty="0" smtClean="0"/>
              <a:t>Mes collègues pour avoir ‘’supporté’’ mon absence</a:t>
            </a:r>
          </a:p>
          <a:p>
            <a:endParaRPr lang="fr-CA" dirty="0" smtClean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fr-CA" dirty="0" smtClean="0"/>
              <a:t>Institut de Réadaptation Gingras-Lindsay de Montréal</a:t>
            </a: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1138602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2420888"/>
            <a:ext cx="5486400" cy="3384376"/>
          </a:xfrm>
        </p:spPr>
        <p:txBody>
          <a:bodyPr>
            <a:normAutofit/>
          </a:bodyPr>
          <a:lstStyle/>
          <a:p>
            <a:r>
              <a:rPr lang="fr-CA" sz="4800" dirty="0" smtClean="0"/>
              <a:t/>
            </a:r>
            <a:br>
              <a:rPr lang="fr-CA" sz="4800" dirty="0" smtClean="0"/>
            </a:br>
            <a:r>
              <a:rPr lang="fr-CA" sz="4800" dirty="0"/>
              <a:t/>
            </a:r>
            <a:br>
              <a:rPr lang="fr-CA" sz="4800" dirty="0"/>
            </a:br>
            <a:r>
              <a:rPr lang="fr-CA" sz="4800" dirty="0" smtClean="0"/>
              <a:t>Questions?</a:t>
            </a:r>
            <a:endParaRPr lang="fr-CA" sz="4800" dirty="0"/>
          </a:p>
        </p:txBody>
      </p:sp>
      <p:pic>
        <p:nvPicPr>
          <p:cNvPr id="6" name="Espace réservé pour une image  5"/>
          <p:cNvPicPr>
            <a:picLocks noGrp="1" noChangeAspect="1"/>
          </p:cNvPicPr>
          <p:nvPr>
            <p:ph type="pic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69" r="10069"/>
          <a:stretch>
            <a:fillRect/>
          </a:stretch>
        </p:blipFill>
        <p:spPr/>
      </p:pic>
      <p:sp>
        <p:nvSpPr>
          <p:cNvPr id="5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fr-CA" dirty="0" smtClean="0"/>
              <a:t>Institut de Réadaptation Gingras-Lindsay de Montréal</a:t>
            </a:r>
            <a:endParaRPr lang="fr-CA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947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816">
        <p:fade/>
      </p:transition>
    </mc:Choice>
    <mc:Fallback xmlns="">
      <p:transition spd="med" advTm="281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>
          <a:xfrm>
            <a:off x="1792287" y="5642811"/>
            <a:ext cx="5920052" cy="566738"/>
          </a:xfrm>
        </p:spPr>
        <p:txBody>
          <a:bodyPr>
            <a:normAutofit fontScale="90000"/>
          </a:bodyPr>
          <a:lstStyle/>
          <a:p>
            <a:r>
              <a:rPr lang="fr-CA" smtClean="0"/>
              <a:t>Le séisme du 12 janvier 2010 en Haïti fait plus de 500 000 victimes dont environ 300 000 blessés. </a:t>
            </a:r>
            <a:endParaRPr lang="fr-CA" dirty="0"/>
          </a:p>
        </p:txBody>
      </p:sp>
      <p:pic>
        <p:nvPicPr>
          <p:cNvPr id="7" name="Espace réservé pour une image  6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31660" y="656829"/>
            <a:ext cx="6280679" cy="4710509"/>
          </a:xfrm>
          <a:prstGeom prst="rect">
            <a:avLst/>
          </a:prstGeom>
        </p:spPr>
      </p:pic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A" smtClean="0"/>
              <a:t>Institut de Réadaptation Gingras-Lindsay de Montréal</a:t>
            </a:r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804323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476672"/>
            <a:ext cx="7644341" cy="5733256"/>
          </a:xfrm>
          <a:prstGeom prst="rect">
            <a:avLst/>
          </a:prstGeom>
        </p:spPr>
      </p:pic>
      <p:sp>
        <p:nvSpPr>
          <p:cNvPr id="4" name="Espace réservé du pied de page 1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fr-CA" dirty="0" smtClean="0">
                <a:solidFill>
                  <a:schemeClr val="tx1"/>
                </a:solidFill>
              </a:rPr>
              <a:t>Institut de Réadaptation Gingras-Lindsay de Montréal</a:t>
            </a:r>
            <a:endParaRPr lang="fr-CA" dirty="0">
              <a:solidFill>
                <a:schemeClr val="tx1"/>
              </a:solidFill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167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338">
        <p:fade/>
      </p:transition>
    </mc:Choice>
    <mc:Fallback xmlns="">
      <p:transition spd="med" advTm="233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260648"/>
            <a:ext cx="4464496" cy="5952662"/>
          </a:xfrm>
          <a:prstGeom prst="rect">
            <a:avLst/>
          </a:prstGeom>
        </p:spPr>
      </p:pic>
      <p:sp>
        <p:nvSpPr>
          <p:cNvPr id="3" name="Espace réservé du pied de page 1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fr-CA" dirty="0" smtClean="0">
                <a:solidFill>
                  <a:schemeClr val="tx1"/>
                </a:solidFill>
              </a:rPr>
              <a:t>Institut de Réadaptation Gingras-Lindsay de Montréal</a:t>
            </a:r>
            <a:endParaRPr lang="fr-CA" dirty="0">
              <a:solidFill>
                <a:schemeClr val="tx1"/>
              </a:solidFill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569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054">
        <p:fade/>
      </p:transition>
    </mc:Choice>
    <mc:Fallback xmlns="">
      <p:transition spd="med" advTm="205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883"/>
          <a:stretch/>
        </p:blipFill>
        <p:spPr>
          <a:xfrm>
            <a:off x="1714816" y="368242"/>
            <a:ext cx="5714367" cy="5647093"/>
          </a:xfrm>
          <a:prstGeom prst="rect">
            <a:avLst/>
          </a:prstGeom>
        </p:spPr>
      </p:pic>
      <p:sp>
        <p:nvSpPr>
          <p:cNvPr id="3" name="Espace réservé du pied de page 1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fr-CA" dirty="0" smtClean="0">
                <a:solidFill>
                  <a:schemeClr val="tx1"/>
                </a:solidFill>
              </a:rPr>
              <a:t>Institut de Réadaptation Gingras-Lindsay de Montréal</a:t>
            </a:r>
            <a:endParaRPr lang="fr-CA" dirty="0">
              <a:solidFill>
                <a:schemeClr val="tx1"/>
              </a:solidFill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475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294">
        <p:fade/>
      </p:transition>
    </mc:Choice>
    <mc:Fallback xmlns="">
      <p:transition spd="med" advTm="229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820" y="332656"/>
            <a:ext cx="7812360" cy="5859270"/>
          </a:xfrm>
          <a:prstGeom prst="rect">
            <a:avLst/>
          </a:prstGeom>
        </p:spPr>
      </p:pic>
      <p:sp>
        <p:nvSpPr>
          <p:cNvPr id="3" name="Espace réservé du pied de page 1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fr-CA" dirty="0" smtClean="0">
                <a:solidFill>
                  <a:schemeClr val="tx1"/>
                </a:solidFill>
              </a:rPr>
              <a:t>Institut de Réadaptation Gingras-Lindsay de Montréal</a:t>
            </a:r>
            <a:endParaRPr lang="fr-CA" dirty="0">
              <a:solidFill>
                <a:schemeClr val="tx1"/>
              </a:solidFill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812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263">
        <p:fade/>
      </p:transition>
    </mc:Choice>
    <mc:Fallback xmlns="">
      <p:transition spd="med" advTm="226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4017" y="188640"/>
            <a:ext cx="4515966" cy="6021288"/>
          </a:xfrm>
          <a:prstGeom prst="rect">
            <a:avLst/>
          </a:prstGeom>
        </p:spPr>
      </p:pic>
      <p:sp>
        <p:nvSpPr>
          <p:cNvPr id="3" name="Espace réservé du pied de page 1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fr-CA" dirty="0" smtClean="0">
                <a:solidFill>
                  <a:schemeClr val="tx1"/>
                </a:solidFill>
              </a:rPr>
              <a:t>Institut de Réadaptation Gingras-Lindsay de Montréal</a:t>
            </a:r>
            <a:endParaRPr lang="fr-CA" dirty="0">
              <a:solidFill>
                <a:schemeClr val="tx1"/>
              </a:solidFill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102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846">
        <p:fade/>
      </p:transition>
    </mc:Choice>
    <mc:Fallback xmlns="">
      <p:transition spd="med" advTm="184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5352" y="950302"/>
            <a:ext cx="6093296" cy="4569972"/>
          </a:xfrm>
          <a:prstGeom prst="rect">
            <a:avLst/>
          </a:prstGeom>
        </p:spPr>
      </p:pic>
      <p:sp>
        <p:nvSpPr>
          <p:cNvPr id="3" name="Espace réservé du pied de page 1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fr-CA" dirty="0" smtClean="0">
                <a:solidFill>
                  <a:schemeClr val="tx1"/>
                </a:solidFill>
              </a:rPr>
              <a:t>Institut de Réadaptation Gingras-Lindsay de Montréal</a:t>
            </a:r>
            <a:endParaRPr lang="fr-CA" dirty="0">
              <a:solidFill>
                <a:schemeClr val="tx1"/>
              </a:solidFill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246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756">
        <p:fade/>
      </p:transition>
    </mc:Choice>
    <mc:Fallback xmlns="">
      <p:transition spd="med" advTm="175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820" y="260648"/>
            <a:ext cx="7812360" cy="5859270"/>
          </a:xfrm>
          <a:prstGeom prst="rect">
            <a:avLst/>
          </a:prstGeom>
        </p:spPr>
      </p:pic>
      <p:sp>
        <p:nvSpPr>
          <p:cNvPr id="3" name="Espace réservé du pied de page 1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fr-CA" dirty="0" smtClean="0">
                <a:solidFill>
                  <a:schemeClr val="tx1"/>
                </a:solidFill>
              </a:rPr>
              <a:t>Institut de Réadaptation Gingras-Lindsay de Montréal</a:t>
            </a:r>
            <a:endParaRPr lang="fr-CA" dirty="0">
              <a:solidFill>
                <a:schemeClr val="tx1"/>
              </a:solidFill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138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252">
        <p:fade/>
      </p:transition>
    </mc:Choice>
    <mc:Fallback xmlns="">
      <p:transition spd="med" advTm="225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533" y="692696"/>
            <a:ext cx="8400933" cy="5040560"/>
          </a:xfrm>
          <a:prstGeom prst="rect">
            <a:avLst/>
          </a:prstGeom>
        </p:spPr>
      </p:pic>
      <p:sp>
        <p:nvSpPr>
          <p:cNvPr id="3" name="Espace réservé du pied de page 1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fr-CA" dirty="0" smtClean="0">
                <a:solidFill>
                  <a:schemeClr val="tx1"/>
                </a:solidFill>
              </a:rPr>
              <a:t>Institut de Réadaptation Gingras-Lindsay de Montréal</a:t>
            </a:r>
            <a:endParaRPr lang="fr-CA" dirty="0">
              <a:solidFill>
                <a:schemeClr val="tx1"/>
              </a:solidFill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801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769">
        <p:fade/>
      </p:transition>
    </mc:Choice>
    <mc:Fallback xmlns="">
      <p:transition spd="med" advTm="176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A" dirty="0" smtClean="0">
                <a:solidFill>
                  <a:schemeClr val="tx1"/>
                </a:solidFill>
              </a:rPr>
              <a:t>Institut de Réadaptation Gingras-Lindsay de Montréal</a:t>
            </a:r>
            <a:endParaRPr lang="fr-CA" dirty="0">
              <a:solidFill>
                <a:schemeClr val="tx1"/>
              </a:solidFill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750" y="332656"/>
            <a:ext cx="7810500" cy="5857875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563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145">
        <p14:reveal/>
      </p:transition>
    </mc:Choice>
    <mc:Fallback xmlns="">
      <p:transition advClick="0" advTm="214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A" dirty="0" smtClean="0">
                <a:solidFill>
                  <a:schemeClr val="tx1"/>
                </a:solidFill>
              </a:rPr>
              <a:t>Institut de Réadaptation Gingras-Lindsay de Montréal</a:t>
            </a:r>
            <a:endParaRPr lang="fr-CA" dirty="0">
              <a:solidFill>
                <a:schemeClr val="tx1"/>
              </a:solidFill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670" y="298156"/>
            <a:ext cx="7760659" cy="5820494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289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948">
        <p14:reveal/>
      </p:transition>
    </mc:Choice>
    <mc:Fallback xmlns="">
      <p:transition advClick="0" advTm="194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85442" y="5083969"/>
            <a:ext cx="5486400" cy="566738"/>
          </a:xfrm>
        </p:spPr>
        <p:txBody>
          <a:bodyPr>
            <a:normAutofit fontScale="90000"/>
          </a:bodyPr>
          <a:lstStyle/>
          <a:p>
            <a:r>
              <a:rPr lang="fr-CA" smtClean="0"/>
              <a:t>Plus de 5 ans après le séisme, beaucoup de quartiers de Port-au-Prince restent encore à reconstruire.</a:t>
            </a:r>
            <a:endParaRPr lang="fr-CA" dirty="0"/>
          </a:p>
        </p:txBody>
      </p:sp>
      <p:pic>
        <p:nvPicPr>
          <p:cNvPr id="5" name="Espace réservé du contenu 3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>
          <a:xfrm>
            <a:off x="539552" y="404664"/>
            <a:ext cx="5774432" cy="4330824"/>
          </a:xfrm>
        </p:spPr>
      </p:pic>
    </p:spTree>
    <p:extLst>
      <p:ext uri="{BB962C8B-B14F-4D97-AF65-F5344CB8AC3E}">
        <p14:creationId xmlns:p14="http://schemas.microsoft.com/office/powerpoint/2010/main" val="793450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A" dirty="0" smtClean="0">
                <a:solidFill>
                  <a:schemeClr val="tx1"/>
                </a:solidFill>
              </a:rPr>
              <a:t>Institut de Réadaptation Gingras-Lindsay de Montréal</a:t>
            </a:r>
            <a:endParaRPr lang="fr-CA" dirty="0">
              <a:solidFill>
                <a:schemeClr val="tx1"/>
              </a:solidFill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300" y="304800"/>
            <a:ext cx="7899400" cy="592455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260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50">
        <p14:reveal/>
      </p:transition>
    </mc:Choice>
    <mc:Fallback xmlns="">
      <p:transition advClick="0" advTm="205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A" dirty="0" smtClean="0">
                <a:solidFill>
                  <a:schemeClr val="tx1"/>
                </a:solidFill>
              </a:rPr>
              <a:t>Institut de Réadaptation Gingras-Lindsay de Montréal</a:t>
            </a:r>
            <a:endParaRPr lang="fr-CA" dirty="0">
              <a:solidFill>
                <a:schemeClr val="tx1"/>
              </a:solidFill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770" y="260648"/>
            <a:ext cx="7938459" cy="5953844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542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259">
        <p14:reveal/>
      </p:transition>
    </mc:Choice>
    <mc:Fallback xmlns="">
      <p:transition advClick="0" advTm="225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A" dirty="0" smtClean="0">
                <a:solidFill>
                  <a:schemeClr val="tx1"/>
                </a:solidFill>
              </a:rPr>
              <a:t>Institut de Réadaptation Gingras-Lindsay de Montréal</a:t>
            </a:r>
            <a:endParaRPr lang="fr-CA" dirty="0">
              <a:solidFill>
                <a:schemeClr val="tx1"/>
              </a:solidFill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601" y="260648"/>
            <a:ext cx="7922798" cy="5942099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829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339">
        <p14:reveal/>
      </p:transition>
    </mc:Choice>
    <mc:Fallback xmlns="">
      <p:transition advClick="0" advTm="233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A" dirty="0" smtClean="0">
                <a:solidFill>
                  <a:schemeClr val="tx1"/>
                </a:solidFill>
              </a:rPr>
              <a:t>Institut de Réadaptation Gingras-Lindsay de Montréal</a:t>
            </a:r>
            <a:endParaRPr lang="fr-CA" dirty="0">
              <a:solidFill>
                <a:schemeClr val="tx1"/>
              </a:solidFill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601" y="260648"/>
            <a:ext cx="7922798" cy="5942099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695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53">
        <p14:reveal/>
      </p:transition>
    </mc:Choice>
    <mc:Fallback xmlns="">
      <p:transition advClick="0" advTm="205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A" dirty="0" smtClean="0">
                <a:solidFill>
                  <a:schemeClr val="tx1"/>
                </a:solidFill>
              </a:rPr>
              <a:t>Institut de Réadaptation Gingras-Lindsay de Montréal</a:t>
            </a:r>
            <a:endParaRPr lang="fr-CA" dirty="0">
              <a:solidFill>
                <a:schemeClr val="tx1"/>
              </a:solidFill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989" y="332656"/>
            <a:ext cx="7812021" cy="5859016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493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124">
        <p14:reveal/>
      </p:transition>
    </mc:Choice>
    <mc:Fallback xmlns="">
      <p:transition advClick="0" advTm="212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A" dirty="0" smtClean="0">
                <a:solidFill>
                  <a:schemeClr val="tx1"/>
                </a:solidFill>
              </a:rPr>
              <a:t>Institut de Réadaptation Gingras-Lindsay de Montréal</a:t>
            </a:r>
            <a:endParaRPr lang="fr-CA" dirty="0">
              <a:solidFill>
                <a:schemeClr val="tx1"/>
              </a:solidFill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84" y="260648"/>
            <a:ext cx="7927032" cy="5945274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147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59">
        <p14:reveal/>
      </p:transition>
    </mc:Choice>
    <mc:Fallback xmlns="">
      <p:transition advClick="0" advTm="205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A" dirty="0" smtClean="0">
                <a:solidFill>
                  <a:schemeClr val="tx1"/>
                </a:solidFill>
              </a:rPr>
              <a:t>Institut de Réadaptation Gingras-Lindsay de Montréal</a:t>
            </a:r>
            <a:endParaRPr lang="fr-CA" dirty="0">
              <a:solidFill>
                <a:schemeClr val="tx1"/>
              </a:solidFill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376" y="260648"/>
            <a:ext cx="8019247" cy="6014436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026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335">
        <p14:reveal/>
      </p:transition>
    </mc:Choice>
    <mc:Fallback xmlns="">
      <p:transition advClick="0" advTm="233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A" dirty="0" smtClean="0">
                <a:solidFill>
                  <a:schemeClr val="tx1"/>
                </a:solidFill>
              </a:rPr>
              <a:t>Institut de Réadaptation Gingras-Lindsay de Montréal</a:t>
            </a:r>
            <a:endParaRPr lang="fr-CA" dirty="0">
              <a:solidFill>
                <a:schemeClr val="tx1"/>
              </a:solidFill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515" y="260648"/>
            <a:ext cx="7970969" cy="5978227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08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73">
        <p14:reveal/>
      </p:transition>
    </mc:Choice>
    <mc:Fallback xmlns="">
      <p:transition advClick="0" advTm="207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A" dirty="0" smtClean="0">
                <a:solidFill>
                  <a:schemeClr val="tx1"/>
                </a:solidFill>
              </a:rPr>
              <a:t>Institut de Réadaptation Gingras-Lindsay de Montréal</a:t>
            </a:r>
            <a:endParaRPr lang="fr-CA" dirty="0">
              <a:solidFill>
                <a:schemeClr val="tx1"/>
              </a:solidFill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084" y="260648"/>
            <a:ext cx="7969831" cy="5977373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991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2">
        <p14:reveal/>
      </p:transition>
    </mc:Choice>
    <mc:Fallback xmlns="">
      <p:transition advClick="0" advTm="200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A" dirty="0" smtClean="0">
                <a:solidFill>
                  <a:schemeClr val="tx1"/>
                </a:solidFill>
              </a:rPr>
              <a:t>Institut de Réadaptation Gingras-Lindsay de Montréal</a:t>
            </a:r>
            <a:endParaRPr lang="fr-CA" dirty="0">
              <a:solidFill>
                <a:schemeClr val="tx1"/>
              </a:solidFill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304800"/>
            <a:ext cx="7924800" cy="5919141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9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826">
        <p14:reveal/>
      </p:transition>
    </mc:Choice>
    <mc:Fallback xmlns="">
      <p:transition advClick="0" advTm="182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123728" y="4149080"/>
            <a:ext cx="6559624" cy="1944216"/>
          </a:xfrm>
        </p:spPr>
        <p:txBody>
          <a:bodyPr>
            <a:normAutofit/>
          </a:bodyPr>
          <a:lstStyle/>
          <a:p>
            <a:r>
              <a:rPr lang="fr-CA" dirty="0" smtClean="0"/>
              <a:t>Avec l’aide de différents organismes, l’université Don Bosco au Salvador est approchée pour débuter un programme d’éducation à distance en orthèses et prothèses qui da débuté en 2012.</a:t>
            </a:r>
            <a:endParaRPr lang="fr-CA" dirty="0"/>
          </a:p>
        </p:txBody>
      </p:sp>
      <p:pic>
        <p:nvPicPr>
          <p:cNvPr id="6" name="Espace réservé pour une image  5"/>
          <p:cNvPicPr>
            <a:picLocks noGrp="1" noChangeAspect="1"/>
          </p:cNvPicPr>
          <p:nvPr>
            <p:ph type="pic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9552" y="233352"/>
            <a:ext cx="5760640" cy="4320480"/>
          </a:xfrm>
          <a:prstGeom prst="rect">
            <a:avLst/>
          </a:prstGeom>
        </p:spPr>
      </p:pic>
      <p:sp>
        <p:nvSpPr>
          <p:cNvPr id="7" name="Espace réservé du pied de page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A" smtClean="0"/>
              <a:t>Institut de Réadaptation Gingras-Lindsay de Montréal</a:t>
            </a:r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057304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857250"/>
            <a:ext cx="6858000" cy="5143500"/>
          </a:xfrm>
          <a:prstGeom prst="rect">
            <a:avLst/>
          </a:prstGeom>
        </p:spPr>
      </p:pic>
      <p:sp>
        <p:nvSpPr>
          <p:cNvPr id="7" name="Espace réservé du pied de page 1"/>
          <p:cNvSpPr>
            <a:spLocks noGrp="1"/>
          </p:cNvSpPr>
          <p:nvPr>
            <p:ph type="ftr" sz="quarter" idx="11"/>
          </p:nvPr>
        </p:nvSpPr>
        <p:spPr>
          <a:xfrm>
            <a:off x="3124200" y="6340475"/>
            <a:ext cx="2895600" cy="365125"/>
          </a:xfrm>
        </p:spPr>
        <p:txBody>
          <a:bodyPr/>
          <a:lstStyle/>
          <a:p>
            <a:r>
              <a:rPr lang="fr-CA" dirty="0" smtClean="0">
                <a:solidFill>
                  <a:schemeClr val="tx1"/>
                </a:solidFill>
              </a:rPr>
              <a:t>Institut de Réadaptation Gingras-Lindsay de Montréal</a:t>
            </a:r>
            <a:endParaRPr lang="fr-CA" dirty="0">
              <a:solidFill>
                <a:schemeClr val="tx1"/>
              </a:solidFill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45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998">
        <p14:reveal/>
      </p:transition>
    </mc:Choice>
    <mc:Fallback xmlns="">
      <p:transition advClick="0" advTm="199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440040" y="0"/>
            <a:ext cx="8229600" cy="908720"/>
          </a:xfrm>
        </p:spPr>
        <p:txBody>
          <a:bodyPr>
            <a:noAutofit/>
          </a:bodyPr>
          <a:lstStyle/>
          <a:p>
            <a:r>
              <a:rPr lang="fr-CA" sz="2700" dirty="0" smtClean="0"/>
              <a:t>‘’Sois lent à te faire des amis et sois encore plus lent à t’en défaire’’   </a:t>
            </a:r>
            <a:r>
              <a:rPr lang="fr-CA" sz="1600" dirty="0" smtClean="0"/>
              <a:t>Auteur inconnu</a:t>
            </a:r>
            <a:endParaRPr lang="fr-CA" sz="1600" dirty="0"/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CA" dirty="0" smtClean="0"/>
          </a:p>
          <a:p>
            <a:endParaRPr lang="fr-CA" sz="2400" dirty="0" smtClean="0"/>
          </a:p>
          <a:p>
            <a:r>
              <a:rPr lang="fr-CA" sz="2400" dirty="0" smtClean="0"/>
              <a:t>C’est </a:t>
            </a:r>
            <a:r>
              <a:rPr lang="fr-CA" sz="2400" dirty="0"/>
              <a:t>une collègue de classe et amie orthésiste (</a:t>
            </a:r>
            <a:r>
              <a:rPr lang="fr-CA" sz="2400" dirty="0" smtClean="0"/>
              <a:t>Nathalie </a:t>
            </a:r>
            <a:r>
              <a:rPr lang="fr-CA" sz="2400" dirty="0" err="1" smtClean="0"/>
              <a:t>Anglehart</a:t>
            </a:r>
            <a:r>
              <a:rPr lang="fr-CA" sz="2400" dirty="0" smtClean="0"/>
              <a:t> CO(c)) qui</a:t>
            </a:r>
            <a:r>
              <a:rPr lang="fr-CA" sz="2400" dirty="0"/>
              <a:t>, connaissant mon penchant pour l’éducation, les voyages et les </a:t>
            </a:r>
            <a:r>
              <a:rPr lang="fr-CA" sz="2400" dirty="0" smtClean="0"/>
              <a:t>découvertes, </a:t>
            </a:r>
            <a:r>
              <a:rPr lang="fr-CA" sz="2400" dirty="0"/>
              <a:t>m’annonce qu’elle donne mon nom à ISPO pour une éventuelle évaluation </a:t>
            </a:r>
            <a:r>
              <a:rPr lang="fr-CA" sz="2400" dirty="0" smtClean="0"/>
              <a:t>en Haïti en 2015.</a:t>
            </a:r>
            <a:endParaRPr lang="fr-CA" sz="2400" dirty="0"/>
          </a:p>
          <a:p>
            <a:r>
              <a:rPr lang="fr-CA" sz="2400" dirty="0" smtClean="0"/>
              <a:t>Avant d’avoir le temps de dire ‘’ouf’’ ISPO me contacte en </a:t>
            </a:r>
            <a:r>
              <a:rPr lang="fr-CA" sz="2400" dirty="0"/>
              <a:t>janvier pour </a:t>
            </a:r>
            <a:r>
              <a:rPr lang="fr-CA" sz="2400" dirty="0" smtClean="0"/>
              <a:t>un départ </a:t>
            </a:r>
            <a:r>
              <a:rPr lang="fr-CA" sz="2400" dirty="0"/>
              <a:t>en février. </a:t>
            </a:r>
          </a:p>
        </p:txBody>
      </p:sp>
    </p:spTree>
    <p:extLst>
      <p:ext uri="{BB962C8B-B14F-4D97-AF65-F5344CB8AC3E}">
        <p14:creationId xmlns:p14="http://schemas.microsoft.com/office/powerpoint/2010/main" val="2720987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52400" y="273050"/>
            <a:ext cx="6400800" cy="851694"/>
          </a:xfrm>
        </p:spPr>
        <p:txBody>
          <a:bodyPr>
            <a:normAutofit fontScale="90000"/>
          </a:bodyPr>
          <a:lstStyle/>
          <a:p>
            <a:r>
              <a:rPr lang="fr-CA" sz="3200" dirty="0" smtClean="0"/>
              <a:t>ISPO: </a:t>
            </a:r>
            <a:r>
              <a:rPr lang="fr-CA" sz="2200" dirty="0" smtClean="0"/>
              <a:t>International Society of </a:t>
            </a:r>
            <a:r>
              <a:rPr lang="fr-CA" sz="2200" dirty="0" err="1" smtClean="0"/>
              <a:t>Prosthetics</a:t>
            </a:r>
            <a:r>
              <a:rPr lang="fr-CA" sz="2200" dirty="0" smtClean="0"/>
              <a:t> and </a:t>
            </a:r>
            <a:r>
              <a:rPr lang="fr-CA" sz="2200" dirty="0" err="1" smtClean="0"/>
              <a:t>Orthotics</a:t>
            </a:r>
            <a:endParaRPr lang="fr-CA" sz="22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733800" y="1124744"/>
            <a:ext cx="5111750" cy="4829093"/>
          </a:xfrm>
          <a:ln>
            <a:solidFill>
              <a:schemeClr val="accent1"/>
            </a:solidFill>
          </a:ln>
        </p:spPr>
        <p:txBody>
          <a:bodyPr>
            <a:normAutofit fontScale="85000" lnSpcReduction="20000"/>
          </a:bodyPr>
          <a:lstStyle/>
          <a:p>
            <a:endParaRPr lang="fr-CA" dirty="0" smtClean="0"/>
          </a:p>
          <a:p>
            <a:r>
              <a:rPr lang="fr-CA" sz="3300" dirty="0" smtClean="0"/>
              <a:t>COMMENT ?</a:t>
            </a:r>
          </a:p>
          <a:p>
            <a:pPr lvl="1"/>
            <a:r>
              <a:rPr lang="fr-CA" sz="2400" dirty="0" smtClean="0"/>
              <a:t>En assurant </a:t>
            </a:r>
            <a:r>
              <a:rPr lang="fr-CA" sz="2400" dirty="0"/>
              <a:t>des soins de qualité et l'éducation des professionnels pour le bénéfice des patients à travers le </a:t>
            </a:r>
            <a:r>
              <a:rPr lang="fr-CA" sz="2400" dirty="0" smtClean="0"/>
              <a:t>monde</a:t>
            </a:r>
          </a:p>
          <a:p>
            <a:pPr lvl="1"/>
            <a:r>
              <a:rPr lang="fr-CA" sz="2400" dirty="0" smtClean="0"/>
              <a:t>En faisant </a:t>
            </a:r>
            <a:r>
              <a:rPr lang="fr-CA" sz="2400" dirty="0"/>
              <a:t>la promotion de la recherche et de la pratique fondée sur des </a:t>
            </a:r>
            <a:r>
              <a:rPr lang="fr-CA" sz="2400" dirty="0" smtClean="0"/>
              <a:t>données probantes</a:t>
            </a:r>
          </a:p>
          <a:p>
            <a:pPr lvl="1"/>
            <a:r>
              <a:rPr lang="fr-CA" sz="2400" dirty="0" smtClean="0"/>
              <a:t>En facilitant </a:t>
            </a:r>
            <a:r>
              <a:rPr lang="fr-CA" sz="2400" dirty="0"/>
              <a:t>le développement de technologies innovantes et </a:t>
            </a:r>
            <a:r>
              <a:rPr lang="fr-CA" sz="2400" dirty="0" smtClean="0"/>
              <a:t>adéquates</a:t>
            </a:r>
          </a:p>
          <a:p>
            <a:pPr lvl="1"/>
            <a:r>
              <a:rPr lang="fr-CA" sz="2400" dirty="0" smtClean="0"/>
              <a:t>En faisant </a:t>
            </a:r>
            <a:r>
              <a:rPr lang="fr-CA" sz="2400" dirty="0"/>
              <a:t>la promotion de la collaboration </a:t>
            </a:r>
            <a:r>
              <a:rPr lang="fr-CA" sz="2400" dirty="0" smtClean="0"/>
              <a:t>internationale</a:t>
            </a:r>
          </a:p>
          <a:p>
            <a:pPr lvl="1"/>
            <a:r>
              <a:rPr lang="fr-CA" sz="2400" dirty="0" smtClean="0"/>
              <a:t>En favorisant </a:t>
            </a:r>
            <a:r>
              <a:rPr lang="fr-CA" sz="2400" dirty="0"/>
              <a:t>l'échange, la connaissance de haute qualité et </a:t>
            </a:r>
            <a:r>
              <a:rPr lang="fr-CA" sz="2400" dirty="0" smtClean="0"/>
              <a:t>le </a:t>
            </a:r>
            <a:r>
              <a:rPr lang="fr-CA" sz="2400" dirty="0"/>
              <a:t>réseautage.</a:t>
            </a:r>
          </a:p>
          <a:p>
            <a:pPr marL="457200" lvl="1" indent="0">
              <a:buNone/>
            </a:pPr>
            <a:endParaRPr lang="fr-CA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fr-CA" sz="2400" b="1" dirty="0"/>
              <a:t>Organisation mondiale qui vise à améliorer la qualité de vie des personnes </a:t>
            </a:r>
            <a:r>
              <a:rPr lang="fr-CA" sz="2400" b="1" dirty="0" smtClean="0"/>
              <a:t>susceptibles de bénéficier </a:t>
            </a:r>
            <a:r>
              <a:rPr lang="fr-CA" sz="2400" b="1" dirty="0"/>
              <a:t>de </a:t>
            </a:r>
            <a:r>
              <a:rPr lang="fr-CA" sz="2400" b="1" dirty="0" smtClean="0"/>
              <a:t>prothèses, d’orthèses, et d’aides à la mobilité</a:t>
            </a:r>
            <a:endParaRPr lang="fr-CA" sz="2400" b="1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A" smtClean="0"/>
              <a:t>Institut de Réadaptation Gingras-Lindsay de Montréal</a:t>
            </a:r>
            <a:endParaRPr lang="fr-CA"/>
          </a:p>
        </p:txBody>
      </p:sp>
      <p:pic>
        <p:nvPicPr>
          <p:cNvPr id="1026" name="Picture 2" descr="https://pbs.twimg.com/profile_images/608199044838653952/c29GqULY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160219"/>
            <a:ext cx="923676" cy="923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7770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52400" y="273050"/>
            <a:ext cx="6400800" cy="851694"/>
          </a:xfrm>
        </p:spPr>
        <p:txBody>
          <a:bodyPr>
            <a:normAutofit fontScale="90000"/>
          </a:bodyPr>
          <a:lstStyle/>
          <a:p>
            <a:r>
              <a:rPr lang="fr-CA" sz="3200" dirty="0" smtClean="0"/>
              <a:t>ISPO: </a:t>
            </a:r>
            <a:r>
              <a:rPr lang="fr-CA" sz="2200" dirty="0" smtClean="0"/>
              <a:t>International Society of </a:t>
            </a:r>
            <a:r>
              <a:rPr lang="fr-CA" sz="2200" dirty="0" err="1" smtClean="0"/>
              <a:t>Prosthetics</a:t>
            </a:r>
            <a:r>
              <a:rPr lang="fr-CA" sz="2200" dirty="0" smtClean="0"/>
              <a:t> and </a:t>
            </a:r>
            <a:r>
              <a:rPr lang="fr-CA" sz="2200" dirty="0" err="1" smtClean="0"/>
              <a:t>Orthotics</a:t>
            </a:r>
            <a:endParaRPr lang="fr-CA" sz="22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733800" y="1124744"/>
            <a:ext cx="5111750" cy="4829093"/>
          </a:xfrm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endParaRPr lang="fr-CA" dirty="0" smtClean="0"/>
          </a:p>
          <a:p>
            <a:pPr marL="457200" lvl="1" indent="0">
              <a:buNone/>
            </a:pPr>
            <a:endParaRPr lang="fr-CA" dirty="0" smtClean="0"/>
          </a:p>
          <a:p>
            <a:pPr marL="457200" lvl="1" indent="0">
              <a:buNone/>
            </a:pPr>
            <a:r>
              <a:rPr lang="fr-CA" dirty="0" smtClean="0"/>
              <a:t>Selon </a:t>
            </a:r>
            <a:r>
              <a:rPr lang="fr-CA" dirty="0"/>
              <a:t>le rapport 2015, ISPO a effectué 41 visites de consultation ou d’évaluation en 2013-2014 et 2015</a:t>
            </a:r>
          </a:p>
          <a:p>
            <a:pPr marL="457200" lvl="1" indent="0">
              <a:buNone/>
            </a:pPr>
            <a:endParaRPr lang="fr-CA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1"/>
            <a:ext cx="3008313" cy="3342839"/>
          </a:xfrm>
        </p:spPr>
        <p:txBody>
          <a:bodyPr>
            <a:normAutofit lnSpcReduction="10000"/>
          </a:bodyPr>
          <a:lstStyle/>
          <a:p>
            <a:endParaRPr lang="fr-CA" sz="2400" b="1" dirty="0" smtClean="0"/>
          </a:p>
          <a:p>
            <a:r>
              <a:rPr lang="fr-CA" sz="2800" b="1" dirty="0" smtClean="0"/>
              <a:t>ISPO applique les recommandations et transmet les valeurs de l’Organisation Mondiale de la Santé (OMS)</a:t>
            </a:r>
            <a:endParaRPr lang="fr-CA" sz="2800" b="1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A" smtClean="0"/>
              <a:t>Institut de Réadaptation Gingras-Lindsay de Montréal</a:t>
            </a:r>
            <a:endParaRPr lang="fr-CA"/>
          </a:p>
        </p:txBody>
      </p:sp>
      <p:pic>
        <p:nvPicPr>
          <p:cNvPr id="1026" name="Picture 2" descr="https://pbs.twimg.com/profile_images/608199044838653952/c29GqULY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145931"/>
            <a:ext cx="923676" cy="923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://www.ispo-france.com/images/integration/slider/slider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260" y="4870097"/>
            <a:ext cx="5843079" cy="1394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6815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dele_PPT_CIUSSS_Centre_Est_de-lIle-de-Montreal95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Modele_PPT_CIUSSS_Centre_Est_de-lIle-de-Montreal95</Template>
  <TotalTime>913</TotalTime>
  <Words>1902</Words>
  <Application>Microsoft Office PowerPoint</Application>
  <PresentationFormat>Affichage à l'écran (4:3)</PresentationFormat>
  <Paragraphs>274</Paragraphs>
  <Slides>60</Slides>
  <Notes>12</Notes>
  <HiddenSlides>0</HiddenSlides>
  <MMClips>24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60</vt:i4>
      </vt:variant>
    </vt:vector>
  </HeadingPairs>
  <TitlesOfParts>
    <vt:vector size="65" baseType="lpstr">
      <vt:lpstr>Arial</vt:lpstr>
      <vt:lpstr>Calibri</vt:lpstr>
      <vt:lpstr>Courier New</vt:lpstr>
      <vt:lpstr>Wingdings</vt:lpstr>
      <vt:lpstr>Modele_PPT_CIUSSS_Centre_Est_de-lIle-de-Montreal95</vt:lpstr>
      <vt:lpstr>Évaluation d’un programme d’éducation à distance ISPO catégorie II</vt:lpstr>
      <vt:lpstr>But du voyage</vt:lpstr>
      <vt:lpstr>Plan de présentation</vt:lpstr>
      <vt:lpstr>Le séisme du 12 janvier 2010 en Haïti fait plus de 500 000 victimes dont environ 300 000 blessés. </vt:lpstr>
      <vt:lpstr>Plus de 5 ans après le séisme, beaucoup de quartiers de Port-au-Prince restent encore à reconstruire.</vt:lpstr>
      <vt:lpstr>Avec l’aide de différents organismes, l’université Don Bosco au Salvador est approchée pour débuter un programme d’éducation à distance en orthèses et prothèses qui da débuté en 2012.</vt:lpstr>
      <vt:lpstr>‘’Sois lent à te faire des amis et sois encore plus lent à t’en défaire’’   Auteur inconnu</vt:lpstr>
      <vt:lpstr>ISPO: International Society of Prosthetics and Orthotics</vt:lpstr>
      <vt:lpstr>ISPO: International Society of Prosthetics and Orthotics</vt:lpstr>
      <vt:lpstr>ISPO: International Society of Prosthetics and Orthotics</vt:lpstr>
      <vt:lpstr>Catégories ISPO</vt:lpstr>
      <vt:lpstr>L’Université</vt:lpstr>
      <vt:lpstr>Le programme à distance en Haïti</vt:lpstr>
      <vt:lpstr>Le programme à distance en Haïti</vt:lpstr>
      <vt:lpstr>Le programme à distance en Haïti</vt:lpstr>
      <vt:lpstr>Représentante de l’université : Karol Hernandez CPO</vt:lpstr>
      <vt:lpstr>Le programme à distance en Haïti</vt:lpstr>
      <vt:lpstr>Le programme à distance en Haïti</vt:lpstr>
      <vt:lpstr>Le programme à distance en Haïti</vt:lpstr>
      <vt:lpstr>Principaux enjeux pour les candidats</vt:lpstr>
      <vt:lpstr>Principaux enjeux pour les candidats</vt:lpstr>
      <vt:lpstr>Lieu de l’examen: Healing Hands for Haïti (HHH) </vt:lpstr>
      <vt:lpstr>Healing Hands for Haïti</vt:lpstr>
      <vt:lpstr>Le centre de formation</vt:lpstr>
      <vt:lpstr>La clinique de HHH</vt:lpstr>
      <vt:lpstr>Le laboratoire de HHH</vt:lpstr>
      <vt:lpstr>Guest House de HHH </vt:lpstr>
      <vt:lpstr>Les examens finaux</vt:lpstr>
      <vt:lpstr>Les examens finaux/Poids des évaluations</vt:lpstr>
      <vt:lpstr>La section Pratique/Fabrication</vt:lpstr>
      <vt:lpstr>La section Pratique/Fabrication</vt:lpstr>
      <vt:lpstr>Recrutement des patients pour les examens</vt:lpstr>
      <vt:lpstr>Présentation de cas/L’horaire</vt:lpstr>
      <vt:lpstr> Présentation de cas/Déroulement des examens </vt:lpstr>
      <vt:lpstr> Présentation de cas/Déroulement des examens </vt:lpstr>
      <vt:lpstr>Les résultats</vt:lpstr>
      <vt:lpstr>Impressions</vt:lpstr>
      <vt:lpstr>Mèsi anpil, anpil   (merci beaucoup, beaucoup)</vt:lpstr>
      <vt:lpstr>  Questions?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Martine.Dubois</dc:creator>
  <cp:lastModifiedBy>Catherine</cp:lastModifiedBy>
  <cp:revision>83</cp:revision>
  <dcterms:created xsi:type="dcterms:W3CDTF">2015-04-13T19:04:42Z</dcterms:created>
  <dcterms:modified xsi:type="dcterms:W3CDTF">2015-09-25T16:27:49Z</dcterms:modified>
</cp:coreProperties>
</file>