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3"/>
  </p:handoutMasterIdLst>
  <p:sldIdLst>
    <p:sldId id="256" r:id="rId2"/>
    <p:sldId id="286" r:id="rId3"/>
    <p:sldId id="257" r:id="rId4"/>
    <p:sldId id="284" r:id="rId5"/>
    <p:sldId id="258" r:id="rId6"/>
    <p:sldId id="259" r:id="rId7"/>
    <p:sldId id="287" r:id="rId8"/>
    <p:sldId id="288" r:id="rId9"/>
    <p:sldId id="260" r:id="rId10"/>
    <p:sldId id="262" r:id="rId11"/>
    <p:sldId id="263" r:id="rId12"/>
    <p:sldId id="264" r:id="rId13"/>
    <p:sldId id="265" r:id="rId14"/>
    <p:sldId id="267" r:id="rId15"/>
    <p:sldId id="270" r:id="rId16"/>
    <p:sldId id="280" r:id="rId17"/>
    <p:sldId id="277" r:id="rId18"/>
    <p:sldId id="266" r:id="rId19"/>
    <p:sldId id="275" r:id="rId20"/>
    <p:sldId id="272" r:id="rId21"/>
    <p:sldId id="273" r:id="rId22"/>
    <p:sldId id="269" r:id="rId23"/>
    <p:sldId id="274" r:id="rId24"/>
    <p:sldId id="282" r:id="rId25"/>
    <p:sldId id="278" r:id="rId26"/>
    <p:sldId id="279" r:id="rId27"/>
    <p:sldId id="281" r:id="rId28"/>
    <p:sldId id="271" r:id="rId29"/>
    <p:sldId id="276" r:id="rId30"/>
    <p:sldId id="268" r:id="rId31"/>
    <p:sldId id="285" r:id="rId3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Christine Laroque" initials="ML" lastIdx="1" clrIdx="0">
    <p:extLst>
      <p:ext uri="{19B8F6BF-5375-455C-9EA6-DF929625EA0E}">
        <p15:presenceInfo xmlns:p15="http://schemas.microsoft.com/office/powerpoint/2012/main" userId="S-1-5-21-1208688758-835029763-1089939560-5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7T15:21:44.926" idx="1">
    <p:pos x="7221" y="1361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D928C-3AD7-4A88-A0E4-E8F15FA953A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5F655A7-C57E-4C8E-A3E2-55A391DD0D2F}">
      <dgm:prSet phldrT="[Texte]"/>
      <dgm:spPr/>
      <dgm:t>
        <a:bodyPr/>
        <a:lstStyle/>
        <a:p>
          <a:r>
            <a:rPr lang="fr-CA" dirty="0" smtClean="0"/>
            <a:t>Physiologique</a:t>
          </a:r>
          <a:endParaRPr lang="fr-CA" dirty="0"/>
        </a:p>
      </dgm:t>
    </dgm:pt>
    <dgm:pt modelId="{255F09C4-432B-437D-8327-DFCA42818199}" type="parTrans" cxnId="{BB162F52-D713-435F-848C-61AF26B64EA3}">
      <dgm:prSet/>
      <dgm:spPr/>
      <dgm:t>
        <a:bodyPr/>
        <a:lstStyle/>
        <a:p>
          <a:endParaRPr lang="fr-CA"/>
        </a:p>
      </dgm:t>
    </dgm:pt>
    <dgm:pt modelId="{55242873-501B-40E2-8ED3-9184E01EA9AB}" type="sibTrans" cxnId="{BB162F52-D713-435F-848C-61AF26B64EA3}">
      <dgm:prSet/>
      <dgm:spPr/>
      <dgm:t>
        <a:bodyPr/>
        <a:lstStyle/>
        <a:p>
          <a:endParaRPr lang="fr-CA"/>
        </a:p>
      </dgm:t>
    </dgm:pt>
    <dgm:pt modelId="{273BB966-265B-4403-AA38-BFB67A6274C8}">
      <dgm:prSet phldrT="[Texte]"/>
      <dgm:spPr/>
      <dgm:t>
        <a:bodyPr/>
        <a:lstStyle/>
        <a:p>
          <a:r>
            <a:rPr lang="fr-CA" dirty="0" smtClean="0"/>
            <a:t>Sociologique</a:t>
          </a:r>
          <a:endParaRPr lang="fr-CA" dirty="0"/>
        </a:p>
      </dgm:t>
    </dgm:pt>
    <dgm:pt modelId="{5198C21B-0871-4494-84DE-0681C9E07231}" type="parTrans" cxnId="{0E07655D-60F3-4778-A699-86281E7D6A35}">
      <dgm:prSet/>
      <dgm:spPr/>
      <dgm:t>
        <a:bodyPr/>
        <a:lstStyle/>
        <a:p>
          <a:endParaRPr lang="fr-CA"/>
        </a:p>
      </dgm:t>
    </dgm:pt>
    <dgm:pt modelId="{6D7E80A2-252D-4F90-833C-51F27AC16A3B}" type="sibTrans" cxnId="{0E07655D-60F3-4778-A699-86281E7D6A35}">
      <dgm:prSet/>
      <dgm:spPr/>
      <dgm:t>
        <a:bodyPr/>
        <a:lstStyle/>
        <a:p>
          <a:endParaRPr lang="fr-CA"/>
        </a:p>
      </dgm:t>
    </dgm:pt>
    <dgm:pt modelId="{121ABBB8-8F81-4A5A-8B89-D02A11A127C5}">
      <dgm:prSet phldrT="[Texte]"/>
      <dgm:spPr/>
      <dgm:t>
        <a:bodyPr/>
        <a:lstStyle/>
        <a:p>
          <a:r>
            <a:rPr lang="fr-CA" dirty="0" smtClean="0"/>
            <a:t>Psychologique</a:t>
          </a:r>
          <a:endParaRPr lang="fr-CA" dirty="0"/>
        </a:p>
      </dgm:t>
    </dgm:pt>
    <dgm:pt modelId="{51DB8EAF-3CCC-4CA9-AD22-979FDA24EFF1}" type="parTrans" cxnId="{650D5CFD-9562-416B-8ECC-3C75E6C8A9A7}">
      <dgm:prSet/>
      <dgm:spPr/>
      <dgm:t>
        <a:bodyPr/>
        <a:lstStyle/>
        <a:p>
          <a:endParaRPr lang="fr-CA"/>
        </a:p>
      </dgm:t>
    </dgm:pt>
    <dgm:pt modelId="{6310C57B-2318-4B15-BBC5-4630D1EF7054}" type="sibTrans" cxnId="{650D5CFD-9562-416B-8ECC-3C75E6C8A9A7}">
      <dgm:prSet/>
      <dgm:spPr/>
      <dgm:t>
        <a:bodyPr/>
        <a:lstStyle/>
        <a:p>
          <a:endParaRPr lang="fr-CA"/>
        </a:p>
      </dgm:t>
    </dgm:pt>
    <dgm:pt modelId="{FB6F4204-217C-44A2-90F2-6D80E7878957}" type="pres">
      <dgm:prSet presAssocID="{C5DD928C-3AD7-4A88-A0E4-E8F15FA953AA}" presName="compositeShape" presStyleCnt="0">
        <dgm:presLayoutVars>
          <dgm:chMax val="7"/>
          <dgm:dir/>
          <dgm:resizeHandles val="exact"/>
        </dgm:presLayoutVars>
      </dgm:prSet>
      <dgm:spPr/>
    </dgm:pt>
    <dgm:pt modelId="{83C45AE9-B16B-4ABA-AE09-70B6D3A67730}" type="pres">
      <dgm:prSet presAssocID="{75F655A7-C57E-4C8E-A3E2-55A391DD0D2F}" presName="circ1" presStyleLbl="vennNode1" presStyleIdx="0" presStyleCnt="3"/>
      <dgm:spPr/>
      <dgm:t>
        <a:bodyPr/>
        <a:lstStyle/>
        <a:p>
          <a:endParaRPr lang="fr-CA"/>
        </a:p>
      </dgm:t>
    </dgm:pt>
    <dgm:pt modelId="{40F6CB98-4865-4E1B-AEA0-4510A138AD78}" type="pres">
      <dgm:prSet presAssocID="{75F655A7-C57E-4C8E-A3E2-55A391DD0D2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0D93ECD-6C36-4E17-B543-BECD99DA1E60}" type="pres">
      <dgm:prSet presAssocID="{273BB966-265B-4403-AA38-BFB67A6274C8}" presName="circ2" presStyleLbl="vennNode1" presStyleIdx="1" presStyleCnt="3"/>
      <dgm:spPr/>
      <dgm:t>
        <a:bodyPr/>
        <a:lstStyle/>
        <a:p>
          <a:endParaRPr lang="fr-CA"/>
        </a:p>
      </dgm:t>
    </dgm:pt>
    <dgm:pt modelId="{FD069D98-445B-4313-A044-DD1635DB0000}" type="pres">
      <dgm:prSet presAssocID="{273BB966-265B-4403-AA38-BFB67A6274C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FDC9B50-424B-47F3-B042-A7F6CAAC210C}" type="pres">
      <dgm:prSet presAssocID="{121ABBB8-8F81-4A5A-8B89-D02A11A127C5}" presName="circ3" presStyleLbl="vennNode1" presStyleIdx="2" presStyleCnt="3"/>
      <dgm:spPr/>
      <dgm:t>
        <a:bodyPr/>
        <a:lstStyle/>
        <a:p>
          <a:endParaRPr lang="fr-CA"/>
        </a:p>
      </dgm:t>
    </dgm:pt>
    <dgm:pt modelId="{59899BF4-E83A-4184-B6C8-942E02F110C9}" type="pres">
      <dgm:prSet presAssocID="{121ABBB8-8F81-4A5A-8B89-D02A11A127C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AF9EBF1F-3327-4A65-8F0B-717AA900CD43}" type="presOf" srcId="{121ABBB8-8F81-4A5A-8B89-D02A11A127C5}" destId="{59899BF4-E83A-4184-B6C8-942E02F110C9}" srcOrd="1" destOrd="0" presId="urn:microsoft.com/office/officeart/2005/8/layout/venn1"/>
    <dgm:cxn modelId="{FF893E3E-74C3-499B-A6F9-A42E9B573C85}" type="presOf" srcId="{273BB966-265B-4403-AA38-BFB67A6274C8}" destId="{FD069D98-445B-4313-A044-DD1635DB0000}" srcOrd="1" destOrd="0" presId="urn:microsoft.com/office/officeart/2005/8/layout/venn1"/>
    <dgm:cxn modelId="{0E07655D-60F3-4778-A699-86281E7D6A35}" srcId="{C5DD928C-3AD7-4A88-A0E4-E8F15FA953AA}" destId="{273BB966-265B-4403-AA38-BFB67A6274C8}" srcOrd="1" destOrd="0" parTransId="{5198C21B-0871-4494-84DE-0681C9E07231}" sibTransId="{6D7E80A2-252D-4F90-833C-51F27AC16A3B}"/>
    <dgm:cxn modelId="{6BB7276D-E3E4-44D7-B814-25875E8F8589}" type="presOf" srcId="{75F655A7-C57E-4C8E-A3E2-55A391DD0D2F}" destId="{83C45AE9-B16B-4ABA-AE09-70B6D3A67730}" srcOrd="0" destOrd="0" presId="urn:microsoft.com/office/officeart/2005/8/layout/venn1"/>
    <dgm:cxn modelId="{277D1CA9-6503-43F9-976B-B7DF2B7FFED4}" type="presOf" srcId="{121ABBB8-8F81-4A5A-8B89-D02A11A127C5}" destId="{AFDC9B50-424B-47F3-B042-A7F6CAAC210C}" srcOrd="0" destOrd="0" presId="urn:microsoft.com/office/officeart/2005/8/layout/venn1"/>
    <dgm:cxn modelId="{BB162F52-D713-435F-848C-61AF26B64EA3}" srcId="{C5DD928C-3AD7-4A88-A0E4-E8F15FA953AA}" destId="{75F655A7-C57E-4C8E-A3E2-55A391DD0D2F}" srcOrd="0" destOrd="0" parTransId="{255F09C4-432B-437D-8327-DFCA42818199}" sibTransId="{55242873-501B-40E2-8ED3-9184E01EA9AB}"/>
    <dgm:cxn modelId="{650D5CFD-9562-416B-8ECC-3C75E6C8A9A7}" srcId="{C5DD928C-3AD7-4A88-A0E4-E8F15FA953AA}" destId="{121ABBB8-8F81-4A5A-8B89-D02A11A127C5}" srcOrd="2" destOrd="0" parTransId="{51DB8EAF-3CCC-4CA9-AD22-979FDA24EFF1}" sibTransId="{6310C57B-2318-4B15-BBC5-4630D1EF7054}"/>
    <dgm:cxn modelId="{8CF74628-AA49-4F84-85E3-0436FE7FD0FB}" type="presOf" srcId="{75F655A7-C57E-4C8E-A3E2-55A391DD0D2F}" destId="{40F6CB98-4865-4E1B-AEA0-4510A138AD78}" srcOrd="1" destOrd="0" presId="urn:microsoft.com/office/officeart/2005/8/layout/venn1"/>
    <dgm:cxn modelId="{F32F9C6B-DB03-44AD-8513-932B22491B1E}" type="presOf" srcId="{273BB966-265B-4403-AA38-BFB67A6274C8}" destId="{E0D93ECD-6C36-4E17-B543-BECD99DA1E60}" srcOrd="0" destOrd="0" presId="urn:microsoft.com/office/officeart/2005/8/layout/venn1"/>
    <dgm:cxn modelId="{47F33EEC-4A0F-4238-BB3A-5D03F7170D1F}" type="presOf" srcId="{C5DD928C-3AD7-4A88-A0E4-E8F15FA953AA}" destId="{FB6F4204-217C-44A2-90F2-6D80E7878957}" srcOrd="0" destOrd="0" presId="urn:microsoft.com/office/officeart/2005/8/layout/venn1"/>
    <dgm:cxn modelId="{DB6DBE99-C592-4E23-9ADC-2F6FE277D1D0}" type="presParOf" srcId="{FB6F4204-217C-44A2-90F2-6D80E7878957}" destId="{83C45AE9-B16B-4ABA-AE09-70B6D3A67730}" srcOrd="0" destOrd="0" presId="urn:microsoft.com/office/officeart/2005/8/layout/venn1"/>
    <dgm:cxn modelId="{2D833588-9C97-4B5B-B023-14B217F40CC4}" type="presParOf" srcId="{FB6F4204-217C-44A2-90F2-6D80E7878957}" destId="{40F6CB98-4865-4E1B-AEA0-4510A138AD78}" srcOrd="1" destOrd="0" presId="urn:microsoft.com/office/officeart/2005/8/layout/venn1"/>
    <dgm:cxn modelId="{F0A6F07A-AD78-4A52-B869-20AEBF54C35C}" type="presParOf" srcId="{FB6F4204-217C-44A2-90F2-6D80E7878957}" destId="{E0D93ECD-6C36-4E17-B543-BECD99DA1E60}" srcOrd="2" destOrd="0" presId="urn:microsoft.com/office/officeart/2005/8/layout/venn1"/>
    <dgm:cxn modelId="{B2350A71-45E4-4A83-B46F-B349D2674A2B}" type="presParOf" srcId="{FB6F4204-217C-44A2-90F2-6D80E7878957}" destId="{FD069D98-445B-4313-A044-DD1635DB0000}" srcOrd="3" destOrd="0" presId="urn:microsoft.com/office/officeart/2005/8/layout/venn1"/>
    <dgm:cxn modelId="{09AC11DB-9852-4403-9712-12E324F06D90}" type="presParOf" srcId="{FB6F4204-217C-44A2-90F2-6D80E7878957}" destId="{AFDC9B50-424B-47F3-B042-A7F6CAAC210C}" srcOrd="4" destOrd="0" presId="urn:microsoft.com/office/officeart/2005/8/layout/venn1"/>
    <dgm:cxn modelId="{28A5E6CA-A52B-4F6F-BBFA-4F0BC6821E53}" type="presParOf" srcId="{FB6F4204-217C-44A2-90F2-6D80E7878957}" destId="{59899BF4-E83A-4184-B6C8-942E02F110C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45AE9-B16B-4ABA-AE09-70B6D3A67730}">
      <dsp:nvSpPr>
        <dsp:cNvPr id="0" name=""/>
        <dsp:cNvSpPr/>
      </dsp:nvSpPr>
      <dsp:spPr>
        <a:xfrm>
          <a:off x="3133724" y="48517"/>
          <a:ext cx="2328862" cy="2328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Physiologique</a:t>
          </a:r>
          <a:endParaRPr lang="fr-CA" sz="1700" kern="1200" dirty="0"/>
        </a:p>
      </dsp:txBody>
      <dsp:txXfrm>
        <a:off x="3444239" y="456068"/>
        <a:ext cx="1707832" cy="1047987"/>
      </dsp:txXfrm>
    </dsp:sp>
    <dsp:sp modelId="{E0D93ECD-6C36-4E17-B543-BECD99DA1E60}">
      <dsp:nvSpPr>
        <dsp:cNvPr id="0" name=""/>
        <dsp:cNvSpPr/>
      </dsp:nvSpPr>
      <dsp:spPr>
        <a:xfrm>
          <a:off x="3974056" y="1504056"/>
          <a:ext cx="2328862" cy="2328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Sociologique</a:t>
          </a:r>
          <a:endParaRPr lang="fr-CA" sz="1700" kern="1200" dirty="0"/>
        </a:p>
      </dsp:txBody>
      <dsp:txXfrm>
        <a:off x="4686299" y="2105679"/>
        <a:ext cx="1397317" cy="1280874"/>
      </dsp:txXfrm>
    </dsp:sp>
    <dsp:sp modelId="{AFDC9B50-424B-47F3-B042-A7F6CAAC210C}">
      <dsp:nvSpPr>
        <dsp:cNvPr id="0" name=""/>
        <dsp:cNvSpPr/>
      </dsp:nvSpPr>
      <dsp:spPr>
        <a:xfrm>
          <a:off x="2293393" y="1504056"/>
          <a:ext cx="2328862" cy="2328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Psychologique</a:t>
          </a:r>
          <a:endParaRPr lang="fr-CA" sz="1700" kern="1200" dirty="0"/>
        </a:p>
      </dsp:txBody>
      <dsp:txXfrm>
        <a:off x="2512694" y="2105679"/>
        <a:ext cx="1397317" cy="1280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3382F-5A20-466F-8AE0-CB4A0839E9B0}" type="datetimeFigureOut">
              <a:rPr lang="fr-CA" smtClean="0"/>
              <a:t>2015-09-25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45FA-04BE-4DC4-96E1-BE19A14FADE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898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o/" TargetMode="External"/><Relationship Id="rId2" Type="http://schemas.openxmlformats.org/officeDocument/2006/relationships/hyperlink" Target="http://equilibre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quilibre.ca/nos-campagnes/journee-internationale-sans-diete/" TargetMode="External"/><Relationship Id="rId4" Type="http://schemas.openxmlformats.org/officeDocument/2006/relationships/hyperlink" Target="http://www.cspinet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stelle.lehoux.irglm@ssss.gouv.qc.ca" TargetMode="External"/><Relationship Id="rId2" Type="http://schemas.openxmlformats.org/officeDocument/2006/relationships/hyperlink" Target="mailto:mariechristine.larocque.irglm@ssss.gouv.qc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0569" y="3879737"/>
            <a:ext cx="7766936" cy="1646302"/>
          </a:xfrm>
        </p:spPr>
        <p:txBody>
          <a:bodyPr/>
          <a:lstStyle/>
          <a:p>
            <a:r>
              <a:rPr lang="fr-CA" dirty="0"/>
              <a:t/>
            </a:r>
            <a:br>
              <a:rPr lang="fr-CA" dirty="0"/>
            </a:br>
            <a:r>
              <a:rPr lang="fr-CA" dirty="0"/>
              <a:t>Ateliers de groupes offerts à la clientèle amputée : La Relation avec les aliments, pourquoi et comment ? 	</a:t>
            </a:r>
            <a:br>
              <a:rPr lang="fr-CA" dirty="0"/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4137" y="4977590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Marie Christine Larocque, </a:t>
            </a:r>
            <a:r>
              <a:rPr lang="fr-CA" dirty="0" err="1" smtClean="0"/>
              <a:t>M.Ps</a:t>
            </a:r>
            <a:r>
              <a:rPr lang="fr-CA" dirty="0"/>
              <a:t>.</a:t>
            </a:r>
            <a:endParaRPr lang="fr-CA" dirty="0" smtClean="0"/>
          </a:p>
          <a:p>
            <a:r>
              <a:rPr lang="fr-CA" dirty="0" smtClean="0"/>
              <a:t>Estelle Le Houx, </a:t>
            </a:r>
            <a:r>
              <a:rPr lang="fr-CA" dirty="0" err="1" smtClean="0"/>
              <a:t>Dt.P</a:t>
            </a:r>
            <a:r>
              <a:rPr lang="fr-CA" dirty="0" smtClean="0"/>
              <a:t>, MBA</a:t>
            </a:r>
          </a:p>
          <a:p>
            <a:r>
              <a:rPr lang="fr-CA" dirty="0" smtClean="0"/>
              <a:t>CIUSSS </a:t>
            </a:r>
            <a:r>
              <a:rPr lang="fr-CA" dirty="0" err="1" smtClean="0"/>
              <a:t>Centre-Sud-de-l’Île-de</a:t>
            </a:r>
            <a:r>
              <a:rPr lang="fr-CA" dirty="0" err="1"/>
              <a:t>-</a:t>
            </a:r>
            <a:r>
              <a:rPr lang="fr-CA" dirty="0" err="1" smtClean="0"/>
              <a:t>Montréal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11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de pleine conscience avec les chips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21" y="2134227"/>
            <a:ext cx="6995593" cy="4068865"/>
          </a:xfrm>
        </p:spPr>
      </p:pic>
    </p:spTree>
    <p:extLst>
      <p:ext uri="{BB962C8B-B14F-4D97-AF65-F5344CB8AC3E}">
        <p14:creationId xmlns:p14="http://schemas.microsoft.com/office/powerpoint/2010/main" val="25264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15" y="1930400"/>
            <a:ext cx="5511114" cy="447623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de pleine conscience avec les chips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893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de pleine conscience avec les chips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47" y="1373877"/>
            <a:ext cx="4238367" cy="6158373"/>
          </a:xfrm>
        </p:spPr>
      </p:pic>
    </p:spTree>
    <p:extLst>
      <p:ext uri="{BB962C8B-B14F-4D97-AF65-F5344CB8AC3E}">
        <p14:creationId xmlns:p14="http://schemas.microsoft.com/office/powerpoint/2010/main" val="12644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8934" y="2746721"/>
            <a:ext cx="7451904" cy="1223113"/>
          </a:xfrm>
        </p:spPr>
        <p:txBody>
          <a:bodyPr>
            <a:normAutofit fontScale="90000"/>
          </a:bodyPr>
          <a:lstStyle/>
          <a:p>
            <a:r>
              <a:rPr lang="fr-CA" sz="8000" dirty="0" smtClean="0"/>
              <a:t>Vos réactions</a:t>
            </a:r>
            <a:endParaRPr lang="fr-CA" sz="8000" dirty="0"/>
          </a:p>
        </p:txBody>
      </p:sp>
    </p:spTree>
    <p:extLst>
      <p:ext uri="{BB962C8B-B14F-4D97-AF65-F5344CB8AC3E}">
        <p14:creationId xmlns:p14="http://schemas.microsoft.com/office/powerpoint/2010/main" val="15767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accent4"/>
                </a:solidFill>
              </a:rPr>
              <a:t>Description de l’atelier</a:t>
            </a:r>
            <a:endParaRPr lang="fr-CA" dirty="0">
              <a:solidFill>
                <a:schemeClr val="accent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Atelier mensuel</a:t>
            </a:r>
          </a:p>
          <a:p>
            <a:r>
              <a:rPr lang="fr-CA" dirty="0" smtClean="0"/>
              <a:t>Groupes de 4 à 12 patients </a:t>
            </a:r>
          </a:p>
          <a:p>
            <a:r>
              <a:rPr lang="fr-CA" dirty="0" smtClean="0"/>
              <a:t>Ouverture aux membres de la famille</a:t>
            </a:r>
          </a:p>
          <a:p>
            <a:r>
              <a:rPr lang="fr-CA" dirty="0" smtClean="0"/>
              <a:t>Patients diabétiques ou non</a:t>
            </a:r>
          </a:p>
          <a:p>
            <a:r>
              <a:rPr lang="fr-CA" dirty="0" smtClean="0"/>
              <a:t>Exercice de pleine conscience avec chips ou chocolat</a:t>
            </a:r>
          </a:p>
          <a:p>
            <a:r>
              <a:rPr lang="fr-CA" dirty="0" smtClean="0"/>
              <a:t>Retour sur l’expérience </a:t>
            </a:r>
          </a:p>
          <a:p>
            <a:r>
              <a:rPr lang="fr-CA" dirty="0" smtClean="0"/>
              <a:t>Animation autour de sujets connexes (sel ou sucre)</a:t>
            </a:r>
          </a:p>
          <a:p>
            <a:r>
              <a:rPr lang="fr-CA" dirty="0" smtClean="0"/>
              <a:t>Remise de documentation </a:t>
            </a:r>
          </a:p>
          <a:p>
            <a:r>
              <a:rPr lang="fr-CA" dirty="0" smtClean="0"/>
              <a:t>Appel à l’action</a:t>
            </a:r>
          </a:p>
        </p:txBody>
      </p:sp>
    </p:spTree>
    <p:extLst>
      <p:ext uri="{BB962C8B-B14F-4D97-AF65-F5344CB8AC3E}">
        <p14:creationId xmlns:p14="http://schemas.microsoft.com/office/powerpoint/2010/main" val="39117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Objectifs de l’atelier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75817"/>
          </a:xfrm>
        </p:spPr>
        <p:txBody>
          <a:bodyPr>
            <a:normAutofit/>
          </a:bodyPr>
          <a:lstStyle/>
          <a:p>
            <a:r>
              <a:rPr lang="fr-CA" dirty="0" smtClean="0"/>
              <a:t>Explorer, Expérimenter</a:t>
            </a:r>
          </a:p>
          <a:p>
            <a:r>
              <a:rPr lang="fr-CA" dirty="0" smtClean="0"/>
              <a:t>Favoriser l’intégration de l’information</a:t>
            </a:r>
          </a:p>
          <a:p>
            <a:r>
              <a:rPr lang="fr-CA" dirty="0" smtClean="0"/>
              <a:t>Outiller, stimuler la responsabilisation</a:t>
            </a:r>
          </a:p>
          <a:p>
            <a:r>
              <a:rPr lang="fr-CA" dirty="0" smtClean="0"/>
              <a:t>Réduire la consommation de gras et de sel</a:t>
            </a:r>
          </a:p>
          <a:p>
            <a:r>
              <a:rPr lang="fr-CA" dirty="0" smtClean="0"/>
              <a:t>Réduire la consommation de sucre simple</a:t>
            </a:r>
          </a:p>
          <a:p>
            <a:r>
              <a:rPr lang="fr-CA" dirty="0" smtClean="0"/>
              <a:t>Améliorer </a:t>
            </a:r>
            <a:r>
              <a:rPr lang="fr-CA" dirty="0"/>
              <a:t>l</a:t>
            </a:r>
            <a:r>
              <a:rPr lang="fr-CA" dirty="0" smtClean="0"/>
              <a:t>es </a:t>
            </a:r>
            <a:r>
              <a:rPr lang="fr-CA" dirty="0" smtClean="0"/>
              <a:t>habitudes de vie</a:t>
            </a:r>
          </a:p>
          <a:p>
            <a:r>
              <a:rPr lang="fr-CA" dirty="0" smtClean="0"/>
              <a:t>Gérer mieux </a:t>
            </a:r>
            <a:r>
              <a:rPr lang="fr-CA" dirty="0" smtClean="0"/>
              <a:t>la glycémie (favorise la guérison des plaies)</a:t>
            </a:r>
          </a:p>
        </p:txBody>
      </p:sp>
    </p:spTree>
    <p:extLst>
      <p:ext uri="{BB962C8B-B14F-4D97-AF65-F5344CB8AC3E}">
        <p14:creationId xmlns:p14="http://schemas.microsoft.com/office/powerpoint/2010/main" val="14534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accent4"/>
                </a:solidFill>
              </a:rPr>
              <a:t>Pourquoi un atelier sur la relation avec les aliments?</a:t>
            </a:r>
            <a:endParaRPr lang="fr-CA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95606"/>
          </a:xfrm>
        </p:spPr>
        <p:txBody>
          <a:bodyPr/>
          <a:lstStyle/>
          <a:p>
            <a:r>
              <a:rPr lang="fr-CA" dirty="0" smtClean="0"/>
              <a:t>Constat	</a:t>
            </a:r>
          </a:p>
          <a:p>
            <a:pPr lvl="1"/>
            <a:r>
              <a:rPr lang="fr-CA" dirty="0" smtClean="0"/>
              <a:t>Les patients diabétiques n’ont pas le profil de l’ensemble des diabétiques</a:t>
            </a:r>
          </a:p>
          <a:p>
            <a:pPr lvl="2"/>
            <a:r>
              <a:rPr lang="fr-CA" dirty="0" smtClean="0"/>
              <a:t>Faible connaissance sur le diabète</a:t>
            </a:r>
          </a:p>
          <a:p>
            <a:pPr lvl="2"/>
            <a:r>
              <a:rPr lang="fr-CA" dirty="0" smtClean="0"/>
              <a:t>Plus ou moins bon contrôle du diabète</a:t>
            </a:r>
          </a:p>
          <a:p>
            <a:pPr lvl="2"/>
            <a:r>
              <a:rPr lang="fr-CA" dirty="0" smtClean="0"/>
              <a:t>Mode de vie peu approprié à leur condition</a:t>
            </a:r>
          </a:p>
          <a:p>
            <a:pPr marL="914400" lvl="2" indent="0">
              <a:buNone/>
            </a:pPr>
            <a:endParaRPr lang="fr-CA" sz="1600" dirty="0" smtClean="0"/>
          </a:p>
          <a:p>
            <a:pPr marL="914400" lvl="2" indent="0">
              <a:buNone/>
            </a:pPr>
            <a:r>
              <a:rPr lang="fr-CA" sz="1600" dirty="0" smtClean="0"/>
              <a:t>Et ce, malgré l’accès aux cours gratuits, des brochures...</a:t>
            </a:r>
          </a:p>
          <a:p>
            <a:pPr marL="914400" lvl="2" indent="0">
              <a:buNone/>
            </a:pPr>
            <a:endParaRPr lang="fr-CA" sz="1600" dirty="0"/>
          </a:p>
          <a:p>
            <a:pPr marL="914400" lvl="2" indent="0">
              <a:buNone/>
            </a:pPr>
            <a:r>
              <a:rPr lang="fr-CA" sz="1600" dirty="0" smtClean="0"/>
              <a:t>Pourquoi?</a:t>
            </a:r>
          </a:p>
          <a:p>
            <a:pPr marL="914400" lvl="2" indent="0">
              <a:buNone/>
            </a:pPr>
            <a:endParaRPr lang="fr-CA" sz="1600" dirty="0" smtClean="0"/>
          </a:p>
          <a:p>
            <a:pPr marL="914400" lvl="2" indent="0">
              <a:buNone/>
            </a:pPr>
            <a:r>
              <a:rPr lang="fr-CA" sz="1600" dirty="0" smtClean="0"/>
              <a:t>L’approche traditionnelle aurait eu peu d’impact sur eux</a:t>
            </a:r>
          </a:p>
        </p:txBody>
      </p:sp>
    </p:spTree>
    <p:extLst>
      <p:ext uri="{BB962C8B-B14F-4D97-AF65-F5344CB8AC3E}">
        <p14:creationId xmlns:p14="http://schemas.microsoft.com/office/powerpoint/2010/main" val="23233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accent4"/>
                </a:solidFill>
              </a:rPr>
              <a:t>Profil de la clientèle</a:t>
            </a:r>
            <a:r>
              <a:rPr lang="fr-CA" dirty="0" smtClean="0"/>
              <a:t>	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&gt; 80% diabétiques</a:t>
            </a:r>
          </a:p>
          <a:p>
            <a:r>
              <a:rPr lang="fr-CA" dirty="0" smtClean="0"/>
              <a:t>Plus faible scolarité</a:t>
            </a:r>
          </a:p>
          <a:p>
            <a:r>
              <a:rPr lang="fr-CA" dirty="0" smtClean="0"/>
              <a:t>Milieu socio-économique plus faible</a:t>
            </a:r>
          </a:p>
          <a:p>
            <a:r>
              <a:rPr lang="fr-CA" dirty="0" smtClean="0"/>
              <a:t>Plus d’hommes que de femmes (ratio: 4:1)</a:t>
            </a:r>
          </a:p>
          <a:p>
            <a:r>
              <a:rPr lang="fr-CA" dirty="0" smtClean="0"/>
              <a:t>Âge moyen des femmes plus élevé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31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accent4"/>
                </a:solidFill>
              </a:rPr>
              <a:t>Pourquoi un atelier sur la relation avec les aliments?</a:t>
            </a:r>
            <a:endParaRPr lang="fr-CA" dirty="0">
              <a:solidFill>
                <a:schemeClr val="accent4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362131"/>
              </p:ext>
            </p:extLst>
          </p:nvPr>
        </p:nvGraphicFramePr>
        <p:xfrm>
          <a:off x="677334" y="245680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549888" y="1930400"/>
            <a:ext cx="685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Les 3 composantes de l’acte alimentaire</a:t>
            </a:r>
            <a:endParaRPr lang="fr-CA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484161" y="6536912"/>
            <a:ext cx="312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 smtClean="0"/>
              <a:t>Cf</a:t>
            </a:r>
            <a:r>
              <a:rPr lang="fr-CA" sz="1400" dirty="0" smtClean="0"/>
              <a:t> Programme Choisir de maigrir?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18046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droite 16"/>
          <p:cNvSpPr/>
          <p:nvPr/>
        </p:nvSpPr>
        <p:spPr>
          <a:xfrm>
            <a:off x="3606800" y="1257300"/>
            <a:ext cx="2525182" cy="52387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 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    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     </a:t>
            </a:r>
            <a:endParaRPr lang="fr-CA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273300" y="2781570"/>
            <a:ext cx="774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273300" y="3863076"/>
            <a:ext cx="774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273300" y="4917962"/>
            <a:ext cx="774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886200" y="2874294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EXPLORER</a:t>
            </a:r>
            <a:endParaRPr lang="fr-CA" dirty="0"/>
          </a:p>
        </p:txBody>
      </p:sp>
      <p:sp>
        <p:nvSpPr>
          <p:cNvPr id="15" name="ZoneTexte 14"/>
          <p:cNvSpPr txBox="1"/>
          <p:nvPr/>
        </p:nvSpPr>
        <p:spPr>
          <a:xfrm>
            <a:off x="3761316" y="3716264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COMPRENDRE</a:t>
            </a:r>
            <a:endParaRPr lang="fr-CA" dirty="0"/>
          </a:p>
        </p:txBody>
      </p:sp>
      <p:sp>
        <p:nvSpPr>
          <p:cNvPr id="16" name="ZoneTexte 15"/>
          <p:cNvSpPr txBox="1"/>
          <p:nvPr/>
        </p:nvSpPr>
        <p:spPr>
          <a:xfrm>
            <a:off x="3867150" y="454863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ACTUALISER</a:t>
            </a:r>
            <a:endParaRPr lang="fr-CA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4508500" y="3341132"/>
            <a:ext cx="0" cy="3751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521200" y="4085596"/>
            <a:ext cx="0" cy="3751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224058" y="2195816"/>
            <a:ext cx="3559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●Prise de décision éclairée</a:t>
            </a:r>
          </a:p>
          <a:p>
            <a:r>
              <a:rPr lang="fr-CA" dirty="0"/>
              <a:t>● </a:t>
            </a:r>
            <a:r>
              <a:rPr lang="fr-CA" dirty="0" smtClean="0"/>
              <a:t>Plan d’action</a:t>
            </a:r>
          </a:p>
          <a:p>
            <a:r>
              <a:rPr lang="fr-CA" dirty="0"/>
              <a:t>● </a:t>
            </a:r>
            <a:r>
              <a:rPr lang="fr-CA" dirty="0" smtClean="0"/>
              <a:t>Qualité de vie améliorée</a:t>
            </a:r>
          </a:p>
          <a:p>
            <a:endParaRPr lang="fr-CA" dirty="0" smtClean="0"/>
          </a:p>
          <a:p>
            <a:r>
              <a:rPr lang="fr-CA" dirty="0" smtClean="0">
                <a:sym typeface="Webdings" panose="05030102010509060703" pitchFamily="18" charset="2"/>
              </a:rPr>
              <a:t></a:t>
            </a:r>
            <a:r>
              <a:rPr lang="fr-CA" dirty="0" smtClean="0"/>
              <a:t>Relation améliorée avec la                 	   nourriture</a:t>
            </a:r>
          </a:p>
          <a:p>
            <a:r>
              <a:rPr lang="fr-CA" dirty="0">
                <a:sym typeface="Webdings" panose="05030102010509060703" pitchFamily="18" charset="2"/>
              </a:rPr>
              <a:t> </a:t>
            </a:r>
            <a:r>
              <a:rPr lang="fr-CA" dirty="0" smtClean="0"/>
              <a:t>Relation améliorée avec le 	   	   corps</a:t>
            </a:r>
          </a:p>
          <a:p>
            <a:r>
              <a:rPr lang="fr-CA" dirty="0">
                <a:sym typeface="Webdings" panose="05030102010509060703" pitchFamily="18" charset="2"/>
              </a:rPr>
              <a:t> </a:t>
            </a:r>
            <a:r>
              <a:rPr lang="fr-CA" dirty="0" smtClean="0"/>
              <a:t>Plus grande efficacité 	   	   	   personnelle</a:t>
            </a:r>
          </a:p>
          <a:p>
            <a:r>
              <a:rPr lang="fr-CA" dirty="0">
                <a:sym typeface="Webdings" panose="05030102010509060703" pitchFamily="18" charset="2"/>
              </a:rPr>
              <a:t> </a:t>
            </a:r>
            <a:r>
              <a:rPr lang="fr-CA" dirty="0" smtClean="0"/>
              <a:t>Plus grande estime de soi</a:t>
            </a:r>
          </a:p>
          <a:p>
            <a:r>
              <a:rPr lang="fr-CA" dirty="0">
                <a:sym typeface="Webdings" panose="05030102010509060703" pitchFamily="18" charset="2"/>
              </a:rPr>
              <a:t> </a:t>
            </a:r>
            <a:r>
              <a:rPr lang="fr-CA" dirty="0" smtClean="0"/>
              <a:t>Comportements de santé 	 	   améliorés</a:t>
            </a:r>
          </a:p>
          <a:p>
            <a:r>
              <a:rPr lang="fr-CA" dirty="0">
                <a:sym typeface="Webdings" panose="05030102010509060703" pitchFamily="18" charset="2"/>
              </a:rPr>
              <a:t> </a:t>
            </a:r>
            <a:r>
              <a:rPr lang="fr-CA" dirty="0" smtClean="0"/>
              <a:t>Satisfaction dans la vie</a:t>
            </a:r>
            <a:endParaRPr lang="fr-CA" dirty="0"/>
          </a:p>
        </p:txBody>
      </p:sp>
      <p:sp>
        <p:nvSpPr>
          <p:cNvPr id="24" name="ZoneTexte 23"/>
          <p:cNvSpPr txBox="1"/>
          <p:nvPr/>
        </p:nvSpPr>
        <p:spPr>
          <a:xfrm>
            <a:off x="761988" y="2974013"/>
            <a:ext cx="17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Observation, expérimentation, partage d’expériences</a:t>
            </a:r>
            <a:endParaRPr lang="fr-CA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826787" y="3997473"/>
            <a:ext cx="17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Information, développement d’habiletés</a:t>
            </a:r>
            <a:endParaRPr lang="fr-CA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854064" y="5052358"/>
            <a:ext cx="17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Être apprécié dans le groupe, clarification des valeurs</a:t>
            </a:r>
            <a:endParaRPr lang="fr-CA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761988" y="4666975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Affectif</a:t>
            </a:r>
            <a:endParaRPr lang="fr-CA" dirty="0"/>
          </a:p>
        </p:txBody>
      </p:sp>
      <p:sp>
        <p:nvSpPr>
          <p:cNvPr id="28" name="ZoneTexte 27"/>
          <p:cNvSpPr txBox="1"/>
          <p:nvPr/>
        </p:nvSpPr>
        <p:spPr>
          <a:xfrm>
            <a:off x="741479" y="3658159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Cognitif</a:t>
            </a:r>
            <a:endParaRPr lang="fr-CA" dirty="0"/>
          </a:p>
        </p:txBody>
      </p:sp>
      <p:sp>
        <p:nvSpPr>
          <p:cNvPr id="29" name="ZoneTexte 28"/>
          <p:cNvSpPr txBox="1"/>
          <p:nvPr/>
        </p:nvSpPr>
        <p:spPr>
          <a:xfrm>
            <a:off x="702134" y="2585074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Expérientiel</a:t>
            </a:r>
            <a:endParaRPr lang="fr-CA" dirty="0"/>
          </a:p>
        </p:txBody>
      </p:sp>
      <p:sp>
        <p:nvSpPr>
          <p:cNvPr id="30" name="ZoneTexte 29"/>
          <p:cNvSpPr txBox="1"/>
          <p:nvPr/>
        </p:nvSpPr>
        <p:spPr>
          <a:xfrm>
            <a:off x="484161" y="6536912"/>
            <a:ext cx="312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 smtClean="0"/>
              <a:t>Cf</a:t>
            </a:r>
            <a:r>
              <a:rPr lang="fr-CA" sz="1400" dirty="0" smtClean="0"/>
              <a:t> Programme Choisir de maigrir?</a:t>
            </a:r>
            <a:endParaRPr lang="fr-CA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914511" y="687103"/>
            <a:ext cx="14192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CA" dirty="0" smtClean="0"/>
          </a:p>
          <a:p>
            <a:pPr algn="ctr"/>
            <a:r>
              <a:rPr lang="fr-CA" dirty="0" smtClean="0"/>
              <a:t>Intrants</a:t>
            </a:r>
          </a:p>
          <a:p>
            <a:pPr algn="ctr"/>
            <a:endParaRPr lang="fr-CA" dirty="0"/>
          </a:p>
        </p:txBody>
      </p:sp>
      <p:sp>
        <p:nvSpPr>
          <p:cNvPr id="33" name="ZoneTexte 32"/>
          <p:cNvSpPr txBox="1"/>
          <p:nvPr/>
        </p:nvSpPr>
        <p:spPr>
          <a:xfrm>
            <a:off x="6847866" y="675499"/>
            <a:ext cx="14192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CA" dirty="0" smtClean="0"/>
          </a:p>
          <a:p>
            <a:pPr algn="ctr"/>
            <a:r>
              <a:rPr lang="fr-CA" dirty="0" smtClean="0"/>
              <a:t>Extrants</a:t>
            </a:r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19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832" y="189470"/>
            <a:ext cx="8452887" cy="63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Avantages du groupe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Lieu </a:t>
            </a:r>
            <a:r>
              <a:rPr lang="fr-CA" dirty="0"/>
              <a:t>de partage, d’échanges avec les </a:t>
            </a:r>
            <a:r>
              <a:rPr lang="fr-CA" dirty="0" smtClean="0"/>
              <a:t>pairs</a:t>
            </a:r>
          </a:p>
          <a:p>
            <a:r>
              <a:rPr lang="fr-CA" dirty="0" smtClean="0"/>
              <a:t>Développer un sentiment d’appartenance</a:t>
            </a:r>
          </a:p>
          <a:p>
            <a:r>
              <a:rPr lang="fr-CA" dirty="0" smtClean="0"/>
              <a:t>Moins menaçant, moins personnel</a:t>
            </a:r>
          </a:p>
          <a:p>
            <a:r>
              <a:rPr lang="fr-CA" dirty="0" err="1" smtClean="0"/>
              <a:t>Empowerment</a:t>
            </a:r>
            <a:endParaRPr lang="fr-CA" dirty="0" smtClean="0"/>
          </a:p>
          <a:p>
            <a:r>
              <a:rPr lang="fr-CA" dirty="0" smtClean="0"/>
              <a:t>Augmenter l’estime de soi avec le regard approbateur des pairs</a:t>
            </a:r>
            <a:endParaRPr lang="fr-CA" dirty="0"/>
          </a:p>
          <a:p>
            <a:r>
              <a:rPr lang="fr-CA" dirty="0" smtClean="0"/>
              <a:t>Éviter les répétitions pour les intervenants</a:t>
            </a:r>
          </a:p>
          <a:p>
            <a:r>
              <a:rPr lang="fr-CA" dirty="0"/>
              <a:t>Accélérer la prise en charge en individuel</a:t>
            </a:r>
          </a:p>
          <a:p>
            <a:r>
              <a:rPr lang="fr-CA" dirty="0" smtClean="0"/>
              <a:t>Tous </a:t>
            </a:r>
            <a:r>
              <a:rPr lang="fr-CA" dirty="0" smtClean="0"/>
              <a:t>sur le même </a:t>
            </a:r>
            <a:r>
              <a:rPr lang="fr-CA" dirty="0" smtClean="0"/>
              <a:t>niveau </a:t>
            </a:r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539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Difficultés du groupe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Ponctualité</a:t>
            </a:r>
          </a:p>
          <a:p>
            <a:r>
              <a:rPr lang="fr-CA" dirty="0" smtClean="0"/>
              <a:t>Dérapages</a:t>
            </a:r>
          </a:p>
          <a:p>
            <a:r>
              <a:rPr lang="fr-CA" dirty="0" smtClean="0"/>
              <a:t>Demande de la flexibilité chez les animateurs</a:t>
            </a:r>
          </a:p>
          <a:p>
            <a:r>
              <a:rPr lang="fr-CA" dirty="0" smtClean="0"/>
              <a:t>Ne convient pas à tous les patients: trouble sévère de l’alimentation, déficit cognitif important, certains troubles de la personnalité et /ou psychiatriques</a:t>
            </a:r>
          </a:p>
          <a:p>
            <a:r>
              <a:rPr lang="fr-CA" dirty="0" smtClean="0"/>
              <a:t>Multilinguisme</a:t>
            </a:r>
          </a:p>
          <a:p>
            <a:r>
              <a:rPr lang="fr-CA" dirty="0" smtClean="0"/>
              <a:t>Clientèle majoritairement masculine</a:t>
            </a:r>
          </a:p>
        </p:txBody>
      </p:sp>
    </p:spTree>
    <p:extLst>
      <p:ext uri="{BB962C8B-B14F-4D97-AF65-F5344CB8AC3E}">
        <p14:creationId xmlns:p14="http://schemas.microsoft.com/office/powerpoint/2010/main" val="34345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accent4"/>
                </a:solidFill>
              </a:rPr>
              <a:t>Thèmes abordés</a:t>
            </a:r>
            <a:endParaRPr lang="fr-CA" dirty="0">
              <a:solidFill>
                <a:schemeClr val="accent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25562"/>
          </a:xfrm>
        </p:spPr>
        <p:txBody>
          <a:bodyPr>
            <a:normAutofit/>
          </a:bodyPr>
          <a:lstStyle/>
          <a:p>
            <a:r>
              <a:rPr lang="fr-CA" dirty="0" smtClean="0"/>
              <a:t>Les bénéfices de manger en pleine conscience</a:t>
            </a:r>
          </a:p>
          <a:p>
            <a:r>
              <a:rPr lang="fr-CA" dirty="0" smtClean="0"/>
              <a:t>La sensation de faim et de satiété</a:t>
            </a:r>
          </a:p>
          <a:p>
            <a:r>
              <a:rPr lang="fr-CA" dirty="0" smtClean="0"/>
              <a:t>Les bienfaits du sucre et du sel dans notre alimentation</a:t>
            </a:r>
          </a:p>
          <a:p>
            <a:r>
              <a:rPr lang="fr-CA" dirty="0" smtClean="0"/>
              <a:t>Les habitudes alimentaires </a:t>
            </a:r>
          </a:p>
          <a:p>
            <a:r>
              <a:rPr lang="fr-CA" dirty="0" smtClean="0"/>
              <a:t>Les alternatives au sucre et au sel</a:t>
            </a:r>
          </a:p>
          <a:p>
            <a:r>
              <a:rPr lang="fr-CA" dirty="0" smtClean="0"/>
              <a:t>L’environnement alimentaire, le plaisir de cuisinier et de partager</a:t>
            </a:r>
          </a:p>
          <a:p>
            <a:r>
              <a:rPr lang="fr-CA" dirty="0" smtClean="0"/>
              <a:t>La publicité</a:t>
            </a:r>
          </a:p>
          <a:p>
            <a:r>
              <a:rPr lang="fr-CA" dirty="0" smtClean="0"/>
              <a:t>Les étiquettes nutritionnelles</a:t>
            </a:r>
          </a:p>
          <a:p>
            <a:r>
              <a:rPr lang="fr-CA" dirty="0" smtClean="0"/>
              <a:t>La capacité de faire des choix</a:t>
            </a:r>
          </a:p>
          <a:p>
            <a:r>
              <a:rPr lang="fr-CA" dirty="0" smtClean="0"/>
              <a:t>Variation de la glycémie lors d’activité physique</a:t>
            </a:r>
          </a:p>
          <a:p>
            <a:r>
              <a:rPr lang="fr-CA" dirty="0" smtClean="0"/>
              <a:t>L’index glycémique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40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observés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Échanges constructifs et personnels sur leur réalité</a:t>
            </a:r>
          </a:p>
          <a:p>
            <a:r>
              <a:rPr lang="fr-CA" dirty="0" smtClean="0"/>
              <a:t>Prise de conscience des réflexes alimentaires</a:t>
            </a:r>
          </a:p>
          <a:p>
            <a:r>
              <a:rPr lang="fr-CA" dirty="0" smtClean="0"/>
              <a:t>Intérêt pour la composition des aliments et leur valeur nutritionnelle</a:t>
            </a:r>
          </a:p>
          <a:p>
            <a:r>
              <a:rPr lang="fr-CA" dirty="0" smtClean="0"/>
              <a:t>Questions ouvertes</a:t>
            </a:r>
          </a:p>
          <a:p>
            <a:r>
              <a:rPr lang="fr-CA" dirty="0" smtClean="0"/>
              <a:t>Clarification</a:t>
            </a:r>
          </a:p>
          <a:p>
            <a:r>
              <a:rPr lang="fr-CA" dirty="0" smtClean="0"/>
              <a:t>Observations</a:t>
            </a:r>
          </a:p>
          <a:p>
            <a:r>
              <a:rPr lang="fr-CA" dirty="0" smtClean="0"/>
              <a:t>Découvertes</a:t>
            </a:r>
          </a:p>
          <a:p>
            <a:r>
              <a:rPr lang="fr-CA" dirty="0" smtClean="0"/>
              <a:t>Rire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25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accent4"/>
                </a:solidFill>
              </a:rPr>
              <a:t>Pour en savoir plus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Diab</a:t>
            </a:r>
            <a:r>
              <a:rPr lang="fr-CA" dirty="0" smtClean="0"/>
              <a:t> à Table</a:t>
            </a:r>
            <a:br>
              <a:rPr lang="fr-CA" dirty="0" smtClean="0"/>
            </a:br>
            <a:r>
              <a:rPr lang="fr-CA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Programme d’éducation thérapeutique centré sur le comportement alimentaire</a:t>
            </a:r>
          </a:p>
          <a:p>
            <a:r>
              <a:rPr lang="fr-CA" dirty="0" smtClean="0"/>
              <a:t>Unité mobile d’éducation thérapeutique pour les diabétiques à Dijon, France</a:t>
            </a:r>
          </a:p>
          <a:p>
            <a:r>
              <a:rPr lang="fr-CA" dirty="0" smtClean="0"/>
              <a:t>Petite étude parue dans la revue Soins, mars 2013</a:t>
            </a:r>
          </a:p>
          <a:p>
            <a:r>
              <a:rPr lang="fr-CA" dirty="0" smtClean="0"/>
              <a:t>10 patients</a:t>
            </a:r>
          </a:p>
          <a:p>
            <a:r>
              <a:rPr lang="fr-CA" dirty="0" smtClean="0"/>
              <a:t>Exercices de pleine conscience</a:t>
            </a:r>
          </a:p>
          <a:p>
            <a:r>
              <a:rPr lang="fr-CA" dirty="0" smtClean="0"/>
              <a:t>Rencontres de groupes</a:t>
            </a:r>
          </a:p>
          <a:p>
            <a:r>
              <a:rPr lang="fr-CA" dirty="0" smtClean="0"/>
              <a:t>Résultats similaires à ceux du programme Choisir de maigrir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31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accent4"/>
                </a:solidFill>
              </a:rPr>
              <a:t>Pour en savoir plus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Approche du programme </a:t>
            </a:r>
            <a:br>
              <a:rPr lang="fr-CA" dirty="0" smtClean="0"/>
            </a:br>
            <a:r>
              <a:rPr lang="fr-CA" dirty="0" smtClean="0"/>
              <a:t>"</a:t>
            </a:r>
            <a:r>
              <a:rPr lang="fr-CA" i="1" dirty="0" smtClean="0"/>
              <a:t>Choisir de maigrir</a:t>
            </a:r>
            <a:r>
              <a:rPr lang="fr-CA" dirty="0"/>
              <a:t>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84696"/>
            <a:ext cx="8596668" cy="3880773"/>
          </a:xfrm>
        </p:spPr>
        <p:txBody>
          <a:bodyPr/>
          <a:lstStyle/>
          <a:p>
            <a:r>
              <a:rPr lang="fr-CA" dirty="0" smtClean="0"/>
              <a:t>Programme élaboré dans les années 1980 au CLSC Rosemont</a:t>
            </a:r>
          </a:p>
          <a:p>
            <a:r>
              <a:rPr lang="fr-CA" dirty="0"/>
              <a:t>I</a:t>
            </a:r>
            <a:r>
              <a:rPr lang="fr-CA" dirty="0" smtClean="0"/>
              <a:t>ntervenir efficacement sur la problématique du poids</a:t>
            </a:r>
          </a:p>
          <a:p>
            <a:r>
              <a:rPr lang="fr-CA" dirty="0" smtClean="0"/>
              <a:t>Ateliers en groupes où sont discutés tous les facteurs influents sur le poids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76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accent4"/>
                </a:solidFill>
              </a:rPr>
              <a:t>Pour en savoir plus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Approche du programme </a:t>
            </a:r>
            <a:br>
              <a:rPr lang="fr-CA" dirty="0" smtClean="0"/>
            </a:br>
            <a:r>
              <a:rPr lang="fr-CA" dirty="0" smtClean="0"/>
              <a:t>"</a:t>
            </a:r>
            <a:r>
              <a:rPr lang="fr-CA" i="1" dirty="0" smtClean="0"/>
              <a:t>Choisir de maigrir</a:t>
            </a:r>
            <a:r>
              <a:rPr lang="fr-CA" dirty="0"/>
              <a:t>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62394"/>
            <a:ext cx="8596668" cy="3880773"/>
          </a:xfrm>
        </p:spPr>
        <p:txBody>
          <a:bodyPr/>
          <a:lstStyle/>
          <a:p>
            <a:r>
              <a:rPr lang="fr-CA" dirty="0" smtClean="0"/>
              <a:t>Validé par 2 études:</a:t>
            </a:r>
          </a:p>
          <a:p>
            <a:pPr lvl="1"/>
            <a:r>
              <a:rPr lang="fr-CA" dirty="0" smtClean="0"/>
              <a:t>Évaluation du programme sujet de thèse de doctorat en 2005 à l’Université de Montréal de Lyne </a:t>
            </a:r>
            <a:r>
              <a:rPr lang="fr-CA" dirty="0" err="1" smtClean="0"/>
              <a:t>Mongeau</a:t>
            </a:r>
            <a:r>
              <a:rPr lang="fr-CA" dirty="0" smtClean="0"/>
              <a:t>, nutritionniste</a:t>
            </a:r>
          </a:p>
          <a:p>
            <a:pPr lvl="2"/>
            <a:r>
              <a:rPr lang="fr-CA" dirty="0" smtClean="0"/>
              <a:t>N: 184 femmes, le programme a permis une amélioration notable et soutenue telles la satisfaction à son image corporelle, la réduction de manger en réaction à ses émotions, l’estime de soi et des connaissances concernant la gestion du poids.  </a:t>
            </a:r>
            <a:r>
              <a:rPr lang="fr-CA" u="sng" dirty="0" smtClean="0"/>
              <a:t>Les résultats ont été constatés indifféremment du niveau de scolarité, de l’âge, de la </a:t>
            </a:r>
            <a:r>
              <a:rPr lang="fr-CA" u="sng" dirty="0" err="1" smtClean="0"/>
              <a:t>professionet</a:t>
            </a:r>
            <a:r>
              <a:rPr lang="fr-CA" u="sng" dirty="0" smtClean="0"/>
              <a:t> de l’IMC</a:t>
            </a:r>
          </a:p>
          <a:p>
            <a:pPr lvl="2"/>
            <a:endParaRPr lang="fr-CA" u="sng" dirty="0" smtClean="0"/>
          </a:p>
          <a:p>
            <a:pPr lvl="1"/>
            <a:r>
              <a:rPr lang="fr-CA" dirty="0" smtClean="0"/>
              <a:t>Étude comparative de participantes du programme « Choisir de maigrir«  avec un groupe témoin.  Équipe de l’Université Laval dont Simone Lemieux </a:t>
            </a:r>
            <a:r>
              <a:rPr lang="fr-CA" dirty="0" err="1" smtClean="0"/>
              <a:t>Ph.D</a:t>
            </a:r>
            <a:r>
              <a:rPr lang="fr-CA" dirty="0" smtClean="0"/>
              <a:t>. et Véronique Provencher </a:t>
            </a:r>
            <a:r>
              <a:rPr lang="fr-CA" dirty="0" err="1" smtClean="0"/>
              <a:t>Ph.D</a:t>
            </a:r>
            <a:r>
              <a:rPr lang="fr-CA" dirty="0" smtClean="0"/>
              <a:t>.</a:t>
            </a:r>
          </a:p>
          <a:p>
            <a:pPr lvl="2"/>
            <a:r>
              <a:rPr lang="fr-CA" dirty="0" smtClean="0"/>
              <a:t>Diminution notable de la susceptibilité à la faim</a:t>
            </a:r>
          </a:p>
          <a:p>
            <a:pPr lvl="2"/>
            <a:r>
              <a:rPr lang="fr-CA" dirty="0" smtClean="0"/>
              <a:t>Consensus dans la littérature scientifique actuelle</a:t>
            </a:r>
            <a:endParaRPr lang="fr-CA" dirty="0"/>
          </a:p>
          <a:p>
            <a:pPr marL="45720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21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accent4"/>
                </a:solidFill>
              </a:rPr>
              <a:t>Ce que l’on utilise du programme « Choisir de maigrir"</a:t>
            </a:r>
            <a:endParaRPr lang="fr-CA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1"/>
                </a:solidFill>
              </a:rPr>
              <a:t>Les exercices de pleine conscience (chips, chocolat)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Éventuellement les exercices sur l’image corporelle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L’équipe multidisciplinaire (nutritionniste et intervenante psychosociale) ainsi qu’un spécialiste en activité physique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L’approche expérientielle, cognitive et affective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Éventuellement une étude sur ces approches avec la clientèle diabétique</a:t>
            </a:r>
          </a:p>
        </p:txBody>
      </p:sp>
    </p:spTree>
    <p:extLst>
      <p:ext uri="{BB962C8B-B14F-4D97-AF65-F5344CB8AC3E}">
        <p14:creationId xmlns:p14="http://schemas.microsoft.com/office/powerpoint/2010/main" val="29701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Le programme </a:t>
            </a:r>
            <a:r>
              <a:rPr lang="fr-CA" i="1" dirty="0" smtClean="0"/>
              <a:t>Choisir de maigrir? Pour mieux intervenir sur le poids et la santé, </a:t>
            </a:r>
            <a:r>
              <a:rPr lang="fr-CA" dirty="0" smtClean="0"/>
              <a:t>Fannie </a:t>
            </a:r>
            <a:r>
              <a:rPr lang="fr-CA" dirty="0" err="1" smtClean="0"/>
              <a:t>Dagenais</a:t>
            </a:r>
            <a:r>
              <a:rPr lang="fr-CA" dirty="0" smtClean="0"/>
              <a:t>, </a:t>
            </a:r>
            <a:r>
              <a:rPr lang="fr-CA" dirty="0" err="1" smtClean="0"/>
              <a:t>Dt.P</a:t>
            </a:r>
            <a:r>
              <a:rPr lang="fr-CA" dirty="0" smtClean="0"/>
              <a:t>. </a:t>
            </a:r>
            <a:r>
              <a:rPr lang="fr-CA" dirty="0" err="1" smtClean="0"/>
              <a:t>M.Sc</a:t>
            </a:r>
            <a:r>
              <a:rPr lang="fr-CA" dirty="0" smtClean="0"/>
              <a:t>., Lucie Laurin, Nutrition Science en évolution/Volume 5, numéro 3, Hiver 2008</a:t>
            </a:r>
          </a:p>
          <a:p>
            <a:r>
              <a:rPr lang="fr-CA" dirty="0" err="1" smtClean="0"/>
              <a:t>Diab</a:t>
            </a:r>
            <a:r>
              <a:rPr lang="fr-CA" dirty="0" smtClean="0"/>
              <a:t> à Table, </a:t>
            </a:r>
            <a:r>
              <a:rPr lang="fr-CA" i="1" dirty="0" smtClean="0"/>
              <a:t>un programme d’éducation thérapeutique centré sur le comportement alimentaire, </a:t>
            </a:r>
            <a:r>
              <a:rPr lang="fr-CA" dirty="0" smtClean="0"/>
              <a:t>SOINS no 773, mars 2013</a:t>
            </a:r>
          </a:p>
          <a:p>
            <a:r>
              <a:rPr lang="fr-CA" dirty="0" smtClean="0"/>
              <a:t>Les préférences pour le gras, le salé et le sucré.  Pourquoi et comment les mesurer?  Lettre scientifique no 20, conférence mai 2015, Pascal </a:t>
            </a:r>
            <a:r>
              <a:rPr lang="fr-CA" dirty="0" err="1" smtClean="0"/>
              <a:t>Schlinc</a:t>
            </a:r>
            <a:r>
              <a:rPr lang="fr-CA" dirty="0" smtClean="0"/>
              <a:t>, directeur de recherche à l’INRA ,Lyon</a:t>
            </a:r>
          </a:p>
          <a:p>
            <a:r>
              <a:rPr lang="fr-CA" dirty="0" smtClean="0"/>
              <a:t>Manger avec sa tête ou selon ses sens: Perceptions et comportements alimentaires, Karine Gravel, Thèse de doctorat, Université Laval, 2013</a:t>
            </a:r>
          </a:p>
          <a:p>
            <a:r>
              <a:rPr lang="fr-CA" dirty="0" smtClean="0"/>
              <a:t>Food illusions, </a:t>
            </a:r>
            <a:r>
              <a:rPr lang="fr-CA" dirty="0" err="1" smtClean="0"/>
              <a:t>Why</a:t>
            </a:r>
            <a:r>
              <a:rPr lang="fr-CA" dirty="0" smtClean="0"/>
              <a:t>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eat</a:t>
            </a:r>
            <a:r>
              <a:rPr lang="fr-CA" dirty="0" smtClean="0"/>
              <a:t> more </a:t>
            </a:r>
            <a:r>
              <a:rPr lang="fr-CA" dirty="0" err="1" smtClean="0"/>
              <a:t>than</a:t>
            </a:r>
            <a:r>
              <a:rPr lang="fr-CA" dirty="0" smtClean="0"/>
              <a:t>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think</a:t>
            </a:r>
            <a:r>
              <a:rPr lang="fr-CA" dirty="0" smtClean="0"/>
              <a:t>, Brian </a:t>
            </a:r>
            <a:r>
              <a:rPr lang="fr-CA" dirty="0" err="1" smtClean="0"/>
              <a:t>Wansink</a:t>
            </a:r>
            <a:r>
              <a:rPr lang="fr-CA" dirty="0" smtClean="0"/>
              <a:t>, Nutrition Action </a:t>
            </a:r>
            <a:r>
              <a:rPr lang="fr-CA" dirty="0" err="1" smtClean="0"/>
              <a:t>Healthletter</a:t>
            </a:r>
            <a:r>
              <a:rPr lang="fr-CA" dirty="0" smtClean="0"/>
              <a:t>, mars 2004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17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13659"/>
            <a:ext cx="8596668" cy="5902036"/>
          </a:xfrm>
        </p:spPr>
        <p:txBody>
          <a:bodyPr>
            <a:normAutofit fontScale="85000" lnSpcReduction="20000"/>
          </a:bodyPr>
          <a:lstStyle/>
          <a:p>
            <a:r>
              <a:rPr lang="fr-CA" sz="2100" dirty="0" smtClean="0"/>
              <a:t>In </a:t>
            </a:r>
            <a:r>
              <a:rPr lang="fr-CA" sz="2100" dirty="0" err="1" smtClean="0"/>
              <a:t>your</a:t>
            </a:r>
            <a:r>
              <a:rPr lang="fr-CA" sz="2100" dirty="0" smtClean="0"/>
              <a:t> face, How the Food </a:t>
            </a:r>
            <a:r>
              <a:rPr lang="fr-CA" sz="2100" dirty="0" err="1"/>
              <a:t>I</a:t>
            </a:r>
            <a:r>
              <a:rPr lang="fr-CA" sz="2100" dirty="0" err="1" smtClean="0"/>
              <a:t>ndustry</a:t>
            </a:r>
            <a:r>
              <a:rPr lang="fr-CA" sz="2100" dirty="0" smtClean="0"/>
              <a:t> drives us to </a:t>
            </a:r>
            <a:r>
              <a:rPr lang="fr-CA" sz="2100" dirty="0" err="1" smtClean="0"/>
              <a:t>eat</a:t>
            </a:r>
            <a:r>
              <a:rPr lang="fr-CA" sz="2100" dirty="0" smtClean="0"/>
              <a:t>, Kelly </a:t>
            </a:r>
            <a:r>
              <a:rPr lang="fr-CA" sz="2100" dirty="0" err="1" smtClean="0"/>
              <a:t>Brownell</a:t>
            </a:r>
            <a:r>
              <a:rPr lang="fr-CA" sz="2100" dirty="0" smtClean="0"/>
              <a:t>, Nutrition Action, </a:t>
            </a:r>
            <a:r>
              <a:rPr lang="fr-CA" sz="2100" dirty="0" err="1" smtClean="0"/>
              <a:t>Healthletter</a:t>
            </a:r>
            <a:r>
              <a:rPr lang="fr-CA" sz="2100" dirty="0" smtClean="0"/>
              <a:t>, mai 2010</a:t>
            </a:r>
          </a:p>
          <a:p>
            <a:r>
              <a:rPr lang="fr-CA" sz="2100" dirty="0" smtClean="0"/>
              <a:t>Rosenzweig, S., </a:t>
            </a:r>
            <a:r>
              <a:rPr lang="fr-CA" sz="2100" dirty="0" err="1" smtClean="0"/>
              <a:t>Reibel</a:t>
            </a:r>
            <a:r>
              <a:rPr lang="fr-CA" sz="2100" dirty="0" smtClean="0"/>
              <a:t>, D.K., </a:t>
            </a:r>
            <a:r>
              <a:rPr lang="fr-CA" sz="2100" dirty="0" err="1" smtClean="0"/>
              <a:t>Greeson</a:t>
            </a:r>
            <a:r>
              <a:rPr lang="fr-CA" sz="2100" dirty="0" smtClean="0"/>
              <a:t>, J.M., </a:t>
            </a:r>
            <a:r>
              <a:rPr lang="fr-CA" sz="2100" dirty="0" err="1" smtClean="0"/>
              <a:t>Edman</a:t>
            </a:r>
            <a:r>
              <a:rPr lang="fr-CA" sz="2100" dirty="0" smtClean="0"/>
              <a:t> J.S, </a:t>
            </a:r>
            <a:r>
              <a:rPr lang="fr-CA" sz="2100" dirty="0" err="1" smtClean="0"/>
              <a:t>Jasser</a:t>
            </a:r>
            <a:r>
              <a:rPr lang="fr-CA" sz="2100" dirty="0" smtClean="0"/>
              <a:t>, S.A, </a:t>
            </a:r>
            <a:r>
              <a:rPr lang="fr-CA" sz="2100" dirty="0" err="1" smtClean="0"/>
              <a:t>McMearty</a:t>
            </a:r>
            <a:r>
              <a:rPr lang="fr-CA" sz="2100" dirty="0" smtClean="0"/>
              <a:t>, K.D., Goldstein, B.J. </a:t>
            </a:r>
            <a:r>
              <a:rPr lang="fr-CA" sz="2100" i="1" dirty="0" err="1" smtClean="0"/>
              <a:t>Mindfulness-Based</a:t>
            </a:r>
            <a:r>
              <a:rPr lang="fr-CA" sz="2100" i="1" dirty="0" smtClean="0"/>
              <a:t> Stress </a:t>
            </a:r>
            <a:r>
              <a:rPr lang="fr-CA" sz="2100" i="1" dirty="0" err="1" smtClean="0"/>
              <a:t>Reduction</a:t>
            </a:r>
            <a:r>
              <a:rPr lang="fr-CA" sz="2100" i="1" dirty="0" smtClean="0"/>
              <a:t> </a:t>
            </a:r>
            <a:r>
              <a:rPr lang="fr-CA" sz="2100" i="1" dirty="0" err="1" smtClean="0"/>
              <a:t>is</a:t>
            </a:r>
            <a:r>
              <a:rPr lang="fr-CA" sz="2100" i="1" dirty="0" smtClean="0"/>
              <a:t> </a:t>
            </a:r>
            <a:r>
              <a:rPr lang="fr-CA" sz="2100" i="1" dirty="0" err="1" smtClean="0"/>
              <a:t>associated</a:t>
            </a:r>
            <a:r>
              <a:rPr lang="fr-CA" sz="2100" i="1" dirty="0" smtClean="0"/>
              <a:t> </a:t>
            </a:r>
            <a:r>
              <a:rPr lang="fr-CA" sz="2100" i="1" dirty="0" err="1" smtClean="0"/>
              <a:t>with</a:t>
            </a:r>
            <a:r>
              <a:rPr lang="fr-CA" sz="2100" i="1" dirty="0" smtClean="0"/>
              <a:t> </a:t>
            </a:r>
            <a:r>
              <a:rPr lang="fr-CA" sz="2100" i="1" dirty="0" err="1" smtClean="0"/>
              <a:t>improved</a:t>
            </a:r>
            <a:r>
              <a:rPr lang="fr-CA" sz="2100" i="1" dirty="0" smtClean="0"/>
              <a:t> </a:t>
            </a:r>
            <a:r>
              <a:rPr lang="fr-CA" sz="2100" i="1" dirty="0" err="1" smtClean="0"/>
              <a:t>glycemic</a:t>
            </a:r>
            <a:r>
              <a:rPr lang="fr-CA" sz="2100" i="1" dirty="0" smtClean="0"/>
              <a:t> control in type 2 </a:t>
            </a:r>
            <a:r>
              <a:rPr lang="fr-CA" sz="2100" i="1" dirty="0" err="1" smtClean="0"/>
              <a:t>diabetes</a:t>
            </a:r>
            <a:r>
              <a:rPr lang="fr-CA" sz="2100" i="1" dirty="0" smtClean="0"/>
              <a:t> </a:t>
            </a:r>
            <a:r>
              <a:rPr lang="fr-CA" sz="2100" i="1" dirty="0" err="1" smtClean="0"/>
              <a:t>mellitus</a:t>
            </a:r>
            <a:r>
              <a:rPr lang="fr-CA" sz="2100" i="1" dirty="0" smtClean="0"/>
              <a:t>: A pilot </a:t>
            </a:r>
            <a:r>
              <a:rPr lang="fr-CA" sz="2100" i="1" dirty="0" err="1" smtClean="0"/>
              <a:t>study</a:t>
            </a:r>
            <a:r>
              <a:rPr lang="fr-CA" sz="2100" i="1" dirty="0" smtClean="0"/>
              <a:t>: </a:t>
            </a:r>
            <a:r>
              <a:rPr lang="fr-CA" sz="2100" dirty="0" err="1" smtClean="0"/>
              <a:t>Altern</a:t>
            </a:r>
            <a:r>
              <a:rPr lang="fr-CA" sz="2100" dirty="0" smtClean="0"/>
              <a:t> </a:t>
            </a:r>
            <a:r>
              <a:rPr lang="fr-CA" sz="2100" dirty="0" err="1" smtClean="0"/>
              <a:t>Ther</a:t>
            </a:r>
            <a:r>
              <a:rPr lang="fr-CA" sz="2100" dirty="0" smtClean="0"/>
              <a:t> </a:t>
            </a:r>
            <a:r>
              <a:rPr lang="fr-CA" sz="2100" dirty="0" err="1" smtClean="0"/>
              <a:t>Health</a:t>
            </a:r>
            <a:r>
              <a:rPr lang="fr-CA" sz="2100" dirty="0" smtClean="0"/>
              <a:t> Med. 2007;13 (5):36-38.</a:t>
            </a:r>
          </a:p>
          <a:p>
            <a:endParaRPr lang="fr-CA" sz="2100" dirty="0"/>
          </a:p>
          <a:p>
            <a:r>
              <a:rPr lang="fr-CA" sz="2100" dirty="0" smtClean="0"/>
              <a:t>Site internet:</a:t>
            </a:r>
          </a:p>
          <a:p>
            <a:pPr lvl="1"/>
            <a:r>
              <a:rPr lang="fr-CA" sz="2100" dirty="0" smtClean="0">
                <a:hlinkClick r:id="rId2"/>
              </a:rPr>
              <a:t>http://equilibre.ca</a:t>
            </a:r>
            <a:endParaRPr lang="fr-CA" sz="2100" dirty="0" smtClean="0"/>
          </a:p>
          <a:p>
            <a:pPr lvl="1"/>
            <a:r>
              <a:rPr lang="fr-CA" sz="2100" dirty="0" smtClean="0">
                <a:hlinkClick r:id="rId3"/>
              </a:rPr>
              <a:t>http://extenso</a:t>
            </a:r>
            <a:r>
              <a:rPr lang="fr-CA" sz="2100" dirty="0"/>
              <a:t> </a:t>
            </a:r>
            <a:r>
              <a:rPr lang="fr-CA" sz="2100" dirty="0" smtClean="0"/>
              <a:t>(site d’informations sur la nutrition de l’Université de Montréal)</a:t>
            </a:r>
          </a:p>
          <a:p>
            <a:pPr lvl="1"/>
            <a:r>
              <a:rPr lang="fr-CA" sz="2100" dirty="0" smtClean="0">
                <a:hlinkClick r:id="rId4"/>
              </a:rPr>
              <a:t>http://www.cspinet.org</a:t>
            </a:r>
            <a:r>
              <a:rPr lang="fr-CA" sz="2100" dirty="0" smtClean="0"/>
              <a:t> (Centre for Science in the Public </a:t>
            </a:r>
            <a:r>
              <a:rPr lang="fr-CA" sz="2100" dirty="0" err="1" smtClean="0"/>
              <a:t>Interest</a:t>
            </a:r>
            <a:r>
              <a:rPr lang="fr-CA" sz="2100" dirty="0" smtClean="0"/>
              <a:t>)</a:t>
            </a:r>
          </a:p>
          <a:p>
            <a:pPr lvl="1"/>
            <a:r>
              <a:rPr lang="fr-CA" sz="2100" dirty="0" smtClean="0">
                <a:hlinkClick r:id="rId5"/>
              </a:rPr>
              <a:t>http://www.equilibre.ca/nos-campagnes/journee-internationale-sans-diete/</a:t>
            </a:r>
            <a:r>
              <a:rPr lang="fr-CA" sz="2100" dirty="0" smtClean="0"/>
              <a:t>                                                Audio avec Hélène </a:t>
            </a:r>
            <a:r>
              <a:rPr lang="fr-CA" sz="2100" dirty="0" err="1" smtClean="0"/>
              <a:t>Laurendeau</a:t>
            </a:r>
            <a:r>
              <a:rPr lang="fr-CA" sz="2100" dirty="0" smtClean="0"/>
              <a:t>, nutritionniste </a:t>
            </a:r>
          </a:p>
          <a:p>
            <a:endParaRPr lang="fr-CA" sz="2100" dirty="0"/>
          </a:p>
          <a:p>
            <a:r>
              <a:rPr lang="fr-CA" sz="2100" dirty="0"/>
              <a:t>Remerciement:</a:t>
            </a:r>
          </a:p>
          <a:p>
            <a:pPr lvl="1"/>
            <a:r>
              <a:rPr lang="fr-CA" sz="2100" dirty="0"/>
              <a:t>Marie </a:t>
            </a:r>
            <a:r>
              <a:rPr lang="fr-CA" sz="2100" dirty="0" err="1"/>
              <a:t>Watiez</a:t>
            </a:r>
            <a:r>
              <a:rPr lang="fr-CA" sz="2100" dirty="0"/>
              <a:t>, </a:t>
            </a:r>
            <a:r>
              <a:rPr lang="fr-CA" sz="2100" dirty="0" err="1"/>
              <a:t>Ph.D</a:t>
            </a:r>
            <a:r>
              <a:rPr lang="fr-CA" sz="2100" dirty="0"/>
              <a:t>., psychosociologue de l’alimentation, Sésame consultant</a:t>
            </a:r>
          </a:p>
          <a:p>
            <a:pPr lvl="1"/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50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Déclaration d’intérêt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550407"/>
            <a:ext cx="7881098" cy="4092109"/>
          </a:xfrm>
        </p:spPr>
      </p:pic>
    </p:spTree>
    <p:extLst>
      <p:ext uri="{BB962C8B-B14F-4D97-AF65-F5344CB8AC3E}">
        <p14:creationId xmlns:p14="http://schemas.microsoft.com/office/powerpoint/2010/main" val="42338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Documentation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6242552" y="349389"/>
            <a:ext cx="2471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Mélanges  </a:t>
            </a:r>
            <a:r>
              <a:rPr lang="fr-CA" dirty="0" smtClean="0"/>
              <a:t>aromatiques- Guide </a:t>
            </a:r>
            <a:r>
              <a:rPr lang="fr-CA" dirty="0"/>
              <a:t>d’alimentation pour personnes </a:t>
            </a:r>
            <a:r>
              <a:rPr lang="fr-CA" dirty="0" smtClean="0"/>
              <a:t>dialysées</a:t>
            </a:r>
          </a:p>
          <a:p>
            <a:r>
              <a:rPr lang="fr-CA" dirty="0"/>
              <a:t>L’index </a:t>
            </a:r>
            <a:r>
              <a:rPr lang="fr-CA" dirty="0" smtClean="0"/>
              <a:t>glycémique- Association </a:t>
            </a:r>
            <a:r>
              <a:rPr lang="fr-CA" dirty="0"/>
              <a:t>Canadienne du </a:t>
            </a:r>
            <a:r>
              <a:rPr lang="fr-CA" dirty="0" smtClean="0"/>
              <a:t>diabète</a:t>
            </a:r>
          </a:p>
          <a:p>
            <a:r>
              <a:rPr lang="fr-CA" dirty="0"/>
              <a:t>L’hypertension artérielle- </a:t>
            </a:r>
            <a:r>
              <a:rPr lang="fr-CA" dirty="0" smtClean="0"/>
              <a:t>Fondation </a:t>
            </a:r>
            <a:r>
              <a:rPr lang="fr-CA" dirty="0"/>
              <a:t>des maladies du </a:t>
            </a:r>
            <a:r>
              <a:rPr lang="fr-CA" dirty="0" smtClean="0"/>
              <a:t>cœur</a:t>
            </a:r>
          </a:p>
          <a:p>
            <a:r>
              <a:rPr lang="fr-CA" dirty="0"/>
              <a:t>Sucre et Édulcorants- </a:t>
            </a:r>
            <a:r>
              <a:rPr lang="fr-CA" dirty="0" smtClean="0"/>
              <a:t>Association canadienne </a:t>
            </a:r>
            <a:r>
              <a:rPr lang="fr-CA" dirty="0"/>
              <a:t>du diabète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38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915" y="2259981"/>
            <a:ext cx="6537506" cy="2044390"/>
          </a:xfrm>
        </p:spPr>
        <p:txBody>
          <a:bodyPr>
            <a:noAutofit/>
          </a:bodyPr>
          <a:lstStyle/>
          <a:p>
            <a:pPr algn="ctr"/>
            <a:r>
              <a:rPr lang="fr-CA" sz="6600" dirty="0" smtClean="0"/>
              <a:t>Commentaires</a:t>
            </a:r>
            <a:br>
              <a:rPr lang="fr-CA" sz="6600" dirty="0" smtClean="0"/>
            </a:br>
            <a:r>
              <a:rPr lang="fr-CA" sz="6600" dirty="0" smtClean="0"/>
              <a:t>Questions</a:t>
            </a:r>
            <a:endParaRPr lang="fr-CA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291" y="5015302"/>
            <a:ext cx="5154754" cy="2768249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Marie Christine Larocque, </a:t>
            </a:r>
            <a:r>
              <a:rPr lang="fr-CA" dirty="0" err="1" smtClean="0"/>
              <a:t>M.Ps</a:t>
            </a:r>
            <a:r>
              <a:rPr lang="fr-CA" dirty="0" smtClean="0"/>
              <a:t>.</a:t>
            </a:r>
          </a:p>
          <a:p>
            <a:pPr marL="0" indent="0" algn="ctr">
              <a:buNone/>
            </a:pPr>
            <a:r>
              <a:rPr lang="fr-CA" dirty="0" smtClean="0">
                <a:hlinkClick r:id="rId2"/>
              </a:rPr>
              <a:t>mariechristine.larocque.irglm@ssss.gouv.qc.ca</a:t>
            </a:r>
            <a:endParaRPr lang="fr-CA" dirty="0" smtClean="0"/>
          </a:p>
          <a:p>
            <a:pPr marL="0" indent="0" algn="ctr">
              <a:buNone/>
            </a:pPr>
            <a:r>
              <a:rPr lang="fr-CA" dirty="0" smtClean="0"/>
              <a:t>Estelle Le Houx, </a:t>
            </a:r>
            <a:r>
              <a:rPr lang="fr-CA" dirty="0" err="1" smtClean="0"/>
              <a:t>Dt.P</a:t>
            </a:r>
            <a:r>
              <a:rPr lang="fr-CA" dirty="0" smtClean="0"/>
              <a:t>., MBA</a:t>
            </a:r>
          </a:p>
          <a:p>
            <a:pPr marL="0" indent="0" algn="ctr">
              <a:buNone/>
            </a:pPr>
            <a:r>
              <a:rPr lang="fr-CA" dirty="0" smtClean="0">
                <a:hlinkClick r:id="rId3"/>
              </a:rPr>
              <a:t>estelle.lehoux.irglm@ssss.gouv.qc.ca</a:t>
            </a: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915" y="255112"/>
            <a:ext cx="6143718" cy="46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1586359"/>
            <a:ext cx="6797613" cy="48298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Déclaration d’intérêt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73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de pleine conscience avec les chips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0" y="2054719"/>
            <a:ext cx="3810000" cy="28575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164260"/>
            <a:ext cx="2962275" cy="36004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980" y="4912219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de pleine conscience avec les chips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854" y="2024643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de pleine conscience avec les chips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52" y="1930400"/>
            <a:ext cx="4472452" cy="44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de pleine conscience avec les chips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7" y="1930400"/>
            <a:ext cx="4807808" cy="44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de pleine conscience avec les chips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70" y="1549508"/>
            <a:ext cx="5393037" cy="5049000"/>
          </a:xfrm>
        </p:spPr>
      </p:pic>
    </p:spTree>
    <p:extLst>
      <p:ext uri="{BB962C8B-B14F-4D97-AF65-F5344CB8AC3E}">
        <p14:creationId xmlns:p14="http://schemas.microsoft.com/office/powerpoint/2010/main" val="40546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729</TotalTime>
  <Words>1027</Words>
  <Application>Microsoft Office PowerPoint</Application>
  <PresentationFormat>Widescreen</PresentationFormat>
  <Paragraphs>184</Paragraphs>
  <Slides>31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Trebuchet MS</vt:lpstr>
      <vt:lpstr>Webdings</vt:lpstr>
      <vt:lpstr>Wingdings 3</vt:lpstr>
      <vt:lpstr>Facette</vt:lpstr>
      <vt:lpstr> Ateliers de groupes offerts à la clientèle amputée : La Relation avec les aliments, pourquoi et comment ?   </vt:lpstr>
      <vt:lpstr>PowerPoint Presentation</vt:lpstr>
      <vt:lpstr>Déclaration d’intérêt</vt:lpstr>
      <vt:lpstr>Déclaration d’intérêt</vt:lpstr>
      <vt:lpstr>Exercice de pleine conscience avec les chips</vt:lpstr>
      <vt:lpstr>Exercice de pleine conscience avec les chips</vt:lpstr>
      <vt:lpstr>Exercice de pleine conscience avec les chips</vt:lpstr>
      <vt:lpstr>Exercice de pleine conscience avec les chips</vt:lpstr>
      <vt:lpstr>Exercice de pleine conscience avec les chips</vt:lpstr>
      <vt:lpstr>Exercice de pleine conscience avec les chips</vt:lpstr>
      <vt:lpstr>Exercice de pleine conscience avec les chips</vt:lpstr>
      <vt:lpstr>Exercice de pleine conscience avec les chips</vt:lpstr>
      <vt:lpstr>Vos réactions</vt:lpstr>
      <vt:lpstr>Description de l’atelier</vt:lpstr>
      <vt:lpstr>Objectifs de l’atelier</vt:lpstr>
      <vt:lpstr>Pourquoi un atelier sur la relation avec les aliments?</vt:lpstr>
      <vt:lpstr>Profil de la clientèle </vt:lpstr>
      <vt:lpstr>Pourquoi un atelier sur la relation avec les aliments?</vt:lpstr>
      <vt:lpstr>PowerPoint Presentation</vt:lpstr>
      <vt:lpstr>Avantages du groupe</vt:lpstr>
      <vt:lpstr>Difficultés du groupe</vt:lpstr>
      <vt:lpstr>Thèmes abordés</vt:lpstr>
      <vt:lpstr>Résultats observés</vt:lpstr>
      <vt:lpstr>Pour en savoir plus  Diab à Table  </vt:lpstr>
      <vt:lpstr>Pour en savoir plus  Approche du programme  "Choisir de maigrir"</vt:lpstr>
      <vt:lpstr>Pour en savoir plus  Approche du programme  "Choisir de maigrir"</vt:lpstr>
      <vt:lpstr>Ce que l’on utilise du programme « Choisir de maigrir"</vt:lpstr>
      <vt:lpstr>Références</vt:lpstr>
      <vt:lpstr>Références</vt:lpstr>
      <vt:lpstr>Documentation</vt:lpstr>
      <vt:lpstr>Commentaires Questions</vt:lpstr>
    </vt:vector>
  </TitlesOfParts>
  <Company>IRGLM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groupes offerts à la clientèle amputée : La Relation avec les aliments, pourquoi et comment ?</dc:title>
  <dc:creator>Marie-Christine Laroque</dc:creator>
  <cp:lastModifiedBy>Marie Christine Larocque</cp:lastModifiedBy>
  <cp:revision>71</cp:revision>
  <cp:lastPrinted>2015-09-22T23:48:00Z</cp:lastPrinted>
  <dcterms:created xsi:type="dcterms:W3CDTF">2015-08-07T19:08:16Z</dcterms:created>
  <dcterms:modified xsi:type="dcterms:W3CDTF">2015-09-26T03:12:56Z</dcterms:modified>
</cp:coreProperties>
</file>