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6"/>
  </p:notesMasterIdLst>
  <p:sldIdLst>
    <p:sldId id="256" r:id="rId2"/>
    <p:sldId id="312" r:id="rId3"/>
    <p:sldId id="311" r:id="rId4"/>
    <p:sldId id="310" r:id="rId5"/>
    <p:sldId id="259" r:id="rId6"/>
    <p:sldId id="313" r:id="rId7"/>
    <p:sldId id="261" r:id="rId8"/>
    <p:sldId id="314" r:id="rId9"/>
    <p:sldId id="273" r:id="rId10"/>
    <p:sldId id="267" r:id="rId11"/>
    <p:sldId id="280" r:id="rId12"/>
    <p:sldId id="268" r:id="rId13"/>
    <p:sldId id="269" r:id="rId14"/>
    <p:sldId id="292" r:id="rId15"/>
    <p:sldId id="271" r:id="rId16"/>
    <p:sldId id="272" r:id="rId17"/>
    <p:sldId id="299" r:id="rId18"/>
    <p:sldId id="300" r:id="rId19"/>
    <p:sldId id="303" r:id="rId20"/>
    <p:sldId id="304" r:id="rId21"/>
    <p:sldId id="305" r:id="rId22"/>
    <p:sldId id="301" r:id="rId23"/>
    <p:sldId id="302" r:id="rId24"/>
    <p:sldId id="276" r:id="rId25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28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CD8DA87-671D-43F2-BC5F-0EE325B2FA4E}" type="datetimeFigureOut">
              <a:rPr lang="fr-CA"/>
              <a:pPr>
                <a:defRPr/>
              </a:pPr>
              <a:t>2012-04-20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CA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CA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9526DF7-3EED-497E-B9A8-69851B1779A5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775417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6A204-720A-43CE-AC9E-5A3C7E3ABC20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5AC83-79B2-4E01-862F-477C411CE4F8}" type="datetimeFigureOut">
              <a:rPr lang="fr-CA"/>
              <a:pPr>
                <a:defRPr/>
              </a:pPr>
              <a:t>2012-04-20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26668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B8A12-1BBC-4E1F-AD03-EB139A23C2E0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4FCB0-A5C1-479D-965C-734098B1BB25}" type="datetimeFigureOut">
              <a:rPr lang="fr-CA"/>
              <a:pPr>
                <a:defRPr/>
              </a:pPr>
              <a:t>2012-04-20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3878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194C6-01F1-496D-B91E-2E49AC7E7E4B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74636-F2F5-483B-89FB-017BB132F7D7}" type="datetimeFigureOut">
              <a:rPr lang="fr-CA"/>
              <a:pPr>
                <a:defRPr/>
              </a:pPr>
              <a:t>2012-04-20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61907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DA682-73BE-44C3-8C39-186B343A7D3D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72EC2-BDE7-45EB-9738-1785794FA63C}" type="datetimeFigureOut">
              <a:rPr lang="fr-CA"/>
              <a:pPr>
                <a:defRPr/>
              </a:pPr>
              <a:t>2012-04-20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30073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6B2AA-D654-49A0-BB79-B0534D4747C8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99CB3-4DA2-4192-A446-344EF31C4E85}" type="datetimeFigureOut">
              <a:rPr lang="fr-CA"/>
              <a:pPr>
                <a:defRPr/>
              </a:pPr>
              <a:t>2012-04-20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18880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68F5F-F53F-4B98-A6D5-C95141183323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61D8D-8080-497F-B4D2-C36C88FB2609}" type="datetimeFigureOut">
              <a:rPr lang="fr-CA"/>
              <a:pPr>
                <a:defRPr/>
              </a:pPr>
              <a:t>2012-04-20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48409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F9AB1-62E1-45BC-9636-A8CCD2DEBCA5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BD1AE-F6C2-4574-955B-14551C6C5012}" type="datetimeFigureOut">
              <a:rPr lang="fr-CA"/>
              <a:pPr>
                <a:defRPr/>
              </a:pPr>
              <a:t>2012-04-20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11148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036E9-1CC1-425F-8E1A-6D5AE2C9D6F4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EDF5B-B71B-4A7C-B716-04939160ACD9}" type="datetimeFigureOut">
              <a:rPr lang="fr-CA"/>
              <a:pPr>
                <a:defRPr/>
              </a:pPr>
              <a:t>2012-04-20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2273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28ADD-7DA8-4E5B-8975-300ECE369E9B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5F82D-A5FD-4198-9A39-25FD35C26FCE}" type="datetimeFigureOut">
              <a:rPr lang="fr-CA"/>
              <a:pPr>
                <a:defRPr/>
              </a:pPr>
              <a:t>2012-04-20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11388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46AB7-89C6-46E5-AE81-4113965B708B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BFBA3-C001-4DA2-8476-CFB834702292}" type="datetimeFigureOut">
              <a:rPr lang="fr-CA"/>
              <a:pPr>
                <a:defRPr/>
              </a:pPr>
              <a:t>2012-04-20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61645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1E98F-803E-4E7A-B432-E9492497F8DE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91FCD-9660-42EA-AC4F-40C1A07CA859}" type="datetimeFigureOut">
              <a:rPr lang="fr-CA"/>
              <a:pPr>
                <a:defRPr/>
              </a:pPr>
              <a:t>2012-04-20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05313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8E00375-1576-4F4C-B737-108C55F40702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EB5C6CDB-0E86-4DB3-84FF-27A6FFB00E8F}" type="datetimeFigureOut">
              <a:rPr lang="fr-CA"/>
              <a:pPr>
                <a:defRPr/>
              </a:pPr>
              <a:t>2012-04-20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85776D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AEAFA9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8D878B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ottobock.ca/cps/rde/xchg/ob_us_en/hs.xsl/612.html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hyperlink" Target="http://www.ottobock.ca/products/lower_limb_prosthetics/c-leg.asp" TargetMode="Externa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dirty="0" smtClean="0"/>
              <a:t>Amputer vs appareiller</a:t>
            </a:r>
            <a:r>
              <a:rPr lang="en-CA" dirty="0" smtClean="0"/>
              <a:t/>
            </a:r>
            <a:br>
              <a:rPr lang="en-CA" dirty="0" smtClean="0"/>
            </a:br>
            <a:endParaRPr lang="fr-CA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7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CA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CA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CA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CA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dirty="0" smtClean="0"/>
              <a:t>Vendredi</a:t>
            </a:r>
            <a:r>
              <a:rPr lang="en-CA" dirty="0" smtClean="0"/>
              <a:t> 4 </a:t>
            </a:r>
            <a:r>
              <a:rPr lang="fr-CA" dirty="0" smtClean="0"/>
              <a:t>mai</a:t>
            </a:r>
            <a:r>
              <a:rPr lang="en-CA" dirty="0" smtClean="0"/>
              <a:t> 2012</a:t>
            </a:r>
            <a:endParaRPr lang="fr-CA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093296"/>
            <a:ext cx="1657350" cy="561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TIBIAL</a:t>
            </a:r>
            <a:endParaRPr lang="fr-CA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618856" cy="4785395"/>
          </a:xfrm>
        </p:spPr>
        <p:txBody>
          <a:bodyPr rtlCol="0">
            <a:normAutofit fontScale="77500" lnSpcReduction="20000"/>
          </a:bodyPr>
          <a:lstStyle/>
          <a:p>
            <a:pPr marL="343217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sz="3000" dirty="0">
                <a:solidFill>
                  <a:prstClr val="black"/>
                </a:solidFill>
              </a:rPr>
              <a:t>MOIGNON LONG</a:t>
            </a:r>
          </a:p>
          <a:p>
            <a:pPr marL="640080" lvl="1" eaLnBrk="1" fontAlgn="auto" hangingPunct="1">
              <a:spcAft>
                <a:spcPts val="0"/>
              </a:spcAft>
              <a:buClr>
                <a:srgbClr val="A09781"/>
              </a:buClr>
              <a:buFont typeface="Arial" pitchFamily="34" charset="0"/>
              <a:buChar char="•"/>
              <a:defRPr/>
            </a:pPr>
            <a:r>
              <a:rPr lang="fr-CA" sz="2200" dirty="0">
                <a:solidFill>
                  <a:prstClr val="black"/>
                </a:solidFill>
              </a:rPr>
              <a:t>Moins de choix de pieds prothétiques</a:t>
            </a:r>
          </a:p>
          <a:p>
            <a:pPr marL="640080" lvl="1" eaLnBrk="1" fontAlgn="auto" hangingPunct="1">
              <a:spcAft>
                <a:spcPts val="0"/>
              </a:spcAft>
              <a:buClr>
                <a:srgbClr val="A09781"/>
              </a:buClr>
              <a:buFont typeface="Arial" pitchFamily="34" charset="0"/>
              <a:buChar char="•"/>
              <a:defRPr/>
            </a:pPr>
            <a:r>
              <a:rPr lang="fr-CA" sz="2200" dirty="0">
                <a:solidFill>
                  <a:prstClr val="black"/>
                </a:solidFill>
              </a:rPr>
              <a:t>Peu de possibilités d’ajout de composantes fonctionnelles (torsion, pompe à succion)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/>
              <a:t>MOIGNON COURT</a:t>
            </a:r>
          </a:p>
          <a:p>
            <a:pPr marL="640080"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/>
              <a:t>Peu</a:t>
            </a:r>
            <a:r>
              <a:rPr lang="fr-CA" dirty="0" smtClean="0"/>
              <a:t> </a:t>
            </a:r>
            <a:r>
              <a:rPr lang="fr-CA" dirty="0" smtClean="0"/>
              <a:t>de contrôle sur la </a:t>
            </a:r>
            <a:r>
              <a:rPr lang="fr-CA" dirty="0" smtClean="0"/>
              <a:t>prothèse= pied </a:t>
            </a:r>
            <a:r>
              <a:rPr lang="fr-CA" dirty="0" smtClean="0"/>
              <a:t>prothétique </a:t>
            </a:r>
            <a:r>
              <a:rPr lang="fr-CA" dirty="0" smtClean="0"/>
              <a:t>stable</a:t>
            </a:r>
          </a:p>
          <a:p>
            <a:pPr lvl="1" eaLnBrk="1" hangingPunct="1">
              <a:buClr>
                <a:srgbClr val="A09781"/>
              </a:buClr>
            </a:pPr>
            <a:r>
              <a:rPr lang="fr-CA" dirty="0" smtClean="0"/>
              <a:t>Mise </a:t>
            </a:r>
            <a:r>
              <a:rPr lang="fr-CA" dirty="0" smtClean="0"/>
              <a:t>en charge répartie sur petite surface </a:t>
            </a:r>
            <a:r>
              <a:rPr lang="fr-CA" dirty="0" smtClean="0"/>
              <a:t>donc </a:t>
            </a:r>
            <a:r>
              <a:rPr lang="fr-CA" dirty="0" smtClean="0"/>
              <a:t>pistonnage</a:t>
            </a:r>
            <a:r>
              <a:rPr lang="fr-CA" dirty="0" smtClean="0"/>
              <a:t>, </a:t>
            </a:r>
            <a:r>
              <a:rPr lang="fr-CA" dirty="0" smtClean="0"/>
              <a:t>frictions=</a:t>
            </a:r>
            <a:r>
              <a:rPr lang="fr-CA" sz="2500" dirty="0">
                <a:solidFill>
                  <a:prstClr val="black"/>
                </a:solidFill>
              </a:rPr>
              <a:t>manchon de silicone/uréthane et système de succion</a:t>
            </a:r>
          </a:p>
          <a:p>
            <a:pPr lvl="0" eaLnBrk="1" hangingPunct="1">
              <a:buClr>
                <a:srgbClr val="00B0F0"/>
              </a:buClr>
            </a:pPr>
            <a:r>
              <a:rPr lang="fr-CA" dirty="0" smtClean="0">
                <a:solidFill>
                  <a:prstClr val="black"/>
                </a:solidFill>
              </a:rPr>
              <a:t>GREFFES/CICATRICES</a:t>
            </a:r>
            <a:endParaRPr lang="fr-CA" dirty="0">
              <a:solidFill>
                <a:prstClr val="black"/>
              </a:solidFill>
            </a:endParaRPr>
          </a:p>
          <a:p>
            <a:pPr lvl="1" eaLnBrk="1" hangingPunct="1">
              <a:buClr>
                <a:srgbClr val="A09781"/>
              </a:buClr>
            </a:pPr>
            <a:r>
              <a:rPr lang="fr-CA" dirty="0">
                <a:solidFill>
                  <a:prstClr val="black"/>
                </a:solidFill>
              </a:rPr>
              <a:t>Peau </a:t>
            </a:r>
            <a:r>
              <a:rPr lang="fr-CA" dirty="0" smtClean="0">
                <a:solidFill>
                  <a:prstClr val="black"/>
                </a:solidFill>
              </a:rPr>
              <a:t>fragile et souvent adhérente: éliminer le pistonnage </a:t>
            </a:r>
            <a:r>
              <a:rPr lang="fr-CA" dirty="0">
                <a:solidFill>
                  <a:prstClr val="black"/>
                </a:solidFill>
              </a:rPr>
              <a:t>= </a:t>
            </a:r>
            <a:r>
              <a:rPr lang="fr-CA" dirty="0"/>
              <a:t>manchon + succion</a:t>
            </a:r>
          </a:p>
          <a:p>
            <a:pPr marL="411163" lvl="1" indent="0" eaLnBrk="1" hangingPunct="1">
              <a:buClr>
                <a:srgbClr val="A09781"/>
              </a:buClr>
              <a:buNone/>
            </a:pPr>
            <a:endParaRPr lang="fr-CA" dirty="0" smtClean="0">
              <a:solidFill>
                <a:prstClr val="black"/>
              </a:solidFill>
            </a:endParaRPr>
          </a:p>
          <a:p>
            <a:pPr marL="640080" lvl="1" eaLnBrk="1" fontAlgn="auto" hangingPunct="1">
              <a:spcAft>
                <a:spcPts val="0"/>
              </a:spcAft>
              <a:buClr>
                <a:srgbClr val="A09781"/>
              </a:buClr>
              <a:buFont typeface="Arial" pitchFamily="34" charset="0"/>
              <a:buChar char="•"/>
              <a:defRPr/>
            </a:pPr>
            <a:endParaRPr lang="fr-CA" sz="2200" dirty="0">
              <a:solidFill>
                <a:prstClr val="black"/>
              </a:solidFill>
            </a:endParaRPr>
          </a:p>
          <a:p>
            <a:pPr marL="640080"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/>
          </a:p>
        </p:txBody>
      </p:sp>
      <p:pic>
        <p:nvPicPr>
          <p:cNvPr id="5" name="Picture 5" descr="F:\Présentation Orthopédistes mars 2012\IMG_158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96681" y="836712"/>
            <a:ext cx="2784475" cy="2088355"/>
          </a:xfr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068960"/>
            <a:ext cx="1431925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 descr="F:\Présentation Orthopédistes mars 2012\IMG_15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0" t="85" r="27440" b="-85"/>
          <a:stretch>
            <a:fillRect/>
          </a:stretch>
        </p:blipFill>
        <p:spPr bwMode="auto">
          <a:xfrm>
            <a:off x="6876256" y="3068960"/>
            <a:ext cx="1104900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32040" y="1536192"/>
            <a:ext cx="3145160" cy="4590288"/>
          </a:xfrm>
        </p:spPr>
        <p:txBody>
          <a:bodyPr/>
          <a:lstStyle/>
          <a:p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5584" y="260648"/>
            <a:ext cx="7620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TIBIAL</a:t>
            </a:r>
            <a:r>
              <a:rPr lang="en-CA" dirty="0" smtClean="0"/>
              <a:t>: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536700"/>
            <a:ext cx="4690864" cy="4589463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/>
              <a:t>TROP DE COUSSIN DISTAL</a:t>
            </a:r>
            <a:endParaRPr lang="fr-CA" dirty="0" smtClean="0"/>
          </a:p>
          <a:p>
            <a:pPr marL="640080"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/>
              <a:t>Mauvais contrôle de </a:t>
            </a:r>
            <a:r>
              <a:rPr lang="fr-CA" dirty="0" smtClean="0"/>
              <a:t>l’emboîture</a:t>
            </a:r>
          </a:p>
          <a:p>
            <a:pPr marL="640080"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/>
              <a:t>Difficulté </a:t>
            </a:r>
            <a:r>
              <a:rPr lang="fr-CA" dirty="0" smtClean="0"/>
              <a:t>à enfiler un manchon de </a:t>
            </a:r>
            <a:r>
              <a:rPr lang="fr-CA" dirty="0" smtClean="0"/>
              <a:t>silicone/uréthane</a:t>
            </a:r>
            <a:endParaRPr lang="fr-CA" dirty="0" smtClean="0"/>
          </a:p>
          <a:p>
            <a:pPr eaLnBrk="1" hangingPunct="1"/>
            <a:r>
              <a:rPr lang="fr-CA" dirty="0"/>
              <a:t>PAS </a:t>
            </a:r>
            <a:r>
              <a:rPr lang="fr-CA" dirty="0" smtClean="0"/>
              <a:t>ASSEZ DE COUSSIN DISTAL</a:t>
            </a:r>
            <a:endParaRPr lang="fr-CA" dirty="0"/>
          </a:p>
          <a:p>
            <a:pPr lvl="1" eaLnBrk="1" hangingPunct="1"/>
            <a:r>
              <a:rPr lang="fr-CA" dirty="0"/>
              <a:t>Cicatrice trop tendu dans l’emboîture = blessures </a:t>
            </a:r>
            <a:r>
              <a:rPr lang="fr-CA" dirty="0" smtClean="0"/>
              <a:t>constantes + douleur en mise en charge</a:t>
            </a:r>
            <a:endParaRPr lang="fr-CA" dirty="0"/>
          </a:p>
          <a:p>
            <a:pPr lvl="1" eaLnBrk="1" hangingPunct="1"/>
            <a:r>
              <a:rPr lang="fr-CA" dirty="0" smtClean="0">
                <a:sym typeface="Wingdings" pitchFamily="2" charset="2"/>
              </a:rPr>
              <a:t> </a:t>
            </a:r>
            <a:r>
              <a:rPr lang="fr-CA" dirty="0">
                <a:sym typeface="Wingdings" pitchFamily="2" charset="2"/>
              </a:rPr>
              <a:t>plus facile depuis l’invention des manchons </a:t>
            </a:r>
            <a:r>
              <a:rPr lang="fr-CA" dirty="0" smtClean="0">
                <a:sym typeface="Wingdings" pitchFamily="2" charset="2"/>
              </a:rPr>
              <a:t>silicone/uréthane</a:t>
            </a:r>
          </a:p>
          <a:p>
            <a:pPr lvl="1" eaLnBrk="1" hangingPunct="1"/>
            <a:endParaRPr lang="fr-CA" dirty="0"/>
          </a:p>
          <a:p>
            <a:pPr eaLnBrk="1" hangingPunct="1">
              <a:buClr>
                <a:srgbClr val="A09781"/>
              </a:buClr>
            </a:pPr>
            <a:r>
              <a:rPr lang="en-CA" b="1" dirty="0"/>
              <a:t>DANS TOUS LES </a:t>
            </a:r>
            <a:r>
              <a:rPr lang="en-CA" b="1" dirty="0" smtClean="0"/>
              <a:t>CAS TIBIAUX</a:t>
            </a:r>
            <a:endParaRPr lang="en-CA" b="1" dirty="0"/>
          </a:p>
          <a:p>
            <a:pPr lvl="1" eaLnBrk="1" hangingPunct="1">
              <a:buClr>
                <a:srgbClr val="A09781"/>
              </a:buClr>
            </a:pPr>
            <a:r>
              <a:rPr lang="fr-CA" dirty="0" smtClean="0"/>
              <a:t>Adaptateurs de torsion, amortisseurs de chocs, succion, etc. peuvent aider au confort dans l’emboîture et maximiser la marche</a:t>
            </a:r>
          </a:p>
          <a:p>
            <a:pPr marL="411480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C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46686"/>
            <a:ext cx="2793504" cy="2095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F:\Présentation Orthopédistes mars 2012\IMG_15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76" y="1700808"/>
            <a:ext cx="278430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620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TIBIO-FÉMORAL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95288" y="1557338"/>
            <a:ext cx="4464744" cy="4589462"/>
          </a:xfrm>
        </p:spPr>
        <p:txBody>
          <a:bodyPr rtlCol="0">
            <a:normAutofit fontScale="85000" lnSpcReduction="20000"/>
          </a:bodyPr>
          <a:lstStyle/>
          <a:p>
            <a:pPr marL="343217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/>
              <a:t>Les </a:t>
            </a:r>
            <a:r>
              <a:rPr lang="fr-CA" dirty="0" smtClean="0"/>
              <a:t>condyles </a:t>
            </a:r>
            <a:r>
              <a:rPr lang="fr-CA" dirty="0" smtClean="0"/>
              <a:t>fémoraux (si bien définis) </a:t>
            </a:r>
            <a:r>
              <a:rPr lang="fr-CA" dirty="0" smtClean="0"/>
              <a:t>permettent un bon appui supra condylien pour la </a:t>
            </a:r>
            <a:r>
              <a:rPr lang="fr-CA" dirty="0" smtClean="0"/>
              <a:t>suspension</a:t>
            </a:r>
          </a:p>
          <a:p>
            <a:pPr marL="343217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>
                <a:solidFill>
                  <a:prstClr val="black"/>
                </a:solidFill>
              </a:rPr>
              <a:t>La capacité </a:t>
            </a:r>
            <a:r>
              <a:rPr lang="fr-CA" dirty="0">
                <a:solidFill>
                  <a:prstClr val="black"/>
                </a:solidFill>
              </a:rPr>
              <a:t>de mise en </a:t>
            </a:r>
            <a:r>
              <a:rPr lang="fr-CA" dirty="0" smtClean="0">
                <a:solidFill>
                  <a:prstClr val="black"/>
                </a:solidFill>
              </a:rPr>
              <a:t>charge distale est </a:t>
            </a:r>
            <a:r>
              <a:rPr lang="fr-CA" dirty="0">
                <a:solidFill>
                  <a:prstClr val="black"/>
                </a:solidFill>
              </a:rPr>
              <a:t>IMPORTANTE car permet d’éliminer l’appui ischiatique et dégage toute la région proximale de la cuisse- </a:t>
            </a:r>
            <a:r>
              <a:rPr lang="fr-CA" dirty="0" smtClean="0">
                <a:solidFill>
                  <a:prstClr val="black"/>
                </a:solidFill>
              </a:rPr>
              <a:t>fesse-aine</a:t>
            </a:r>
          </a:p>
          <a:p>
            <a:pPr marL="343217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>
                <a:solidFill>
                  <a:prstClr val="black"/>
                </a:solidFill>
              </a:rPr>
              <a:t>Souvent </a:t>
            </a:r>
            <a:r>
              <a:rPr lang="fr-CA" dirty="0">
                <a:solidFill>
                  <a:prstClr val="black"/>
                </a:solidFill>
              </a:rPr>
              <a:t>peu esthétique mais fonctionnel malgré l’asymétrie des centres de rotation du genou</a:t>
            </a:r>
          </a:p>
          <a:p>
            <a:pPr marL="640080"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 smtClean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92500" y="1628775"/>
            <a:ext cx="3576638" cy="4589463"/>
          </a:xfrm>
        </p:spPr>
        <p:txBody>
          <a:bodyPr rtlCol="0">
            <a:normAutofit fontScale="85000" lnSpcReduction="20000"/>
          </a:bodyPr>
          <a:lstStyle/>
          <a:p>
            <a:pPr marL="640080"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 smtClean="0"/>
          </a:p>
          <a:p>
            <a:pPr marL="640080"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 smtClean="0"/>
          </a:p>
          <a:p>
            <a:pPr marL="640080"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/>
          </a:p>
        </p:txBody>
      </p:sp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9" r="5943"/>
          <a:stretch>
            <a:fillRect/>
          </a:stretch>
        </p:blipFill>
        <p:spPr bwMode="auto">
          <a:xfrm>
            <a:off x="5004048" y="3524254"/>
            <a:ext cx="1252538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86979"/>
            <a:ext cx="2517775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0" r="20549"/>
          <a:stretch/>
        </p:blipFill>
        <p:spPr bwMode="auto">
          <a:xfrm>
            <a:off x="6372200" y="4233867"/>
            <a:ext cx="736938" cy="224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4" r="28507"/>
          <a:stretch/>
        </p:blipFill>
        <p:spPr bwMode="auto">
          <a:xfrm>
            <a:off x="7236649" y="4886329"/>
            <a:ext cx="573206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FÉMORALE </a:t>
            </a:r>
            <a:r>
              <a:rPr lang="en-CA" dirty="0" smtClean="0"/>
              <a:t>: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536700"/>
            <a:ext cx="3970784" cy="5060652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/>
              <a:t>COURTE</a:t>
            </a:r>
            <a:endParaRPr lang="fr-CA" dirty="0" smtClean="0"/>
          </a:p>
          <a:p>
            <a:pPr marL="640080"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/>
              <a:t>Suspension inadéquate</a:t>
            </a:r>
          </a:p>
          <a:p>
            <a:pPr marL="640080"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/>
              <a:t>Mauvais contrôle sur la prothèse </a:t>
            </a:r>
            <a:endParaRPr lang="fr-CA" dirty="0" smtClean="0"/>
          </a:p>
          <a:p>
            <a:pPr marL="640080"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 smtClean="0"/>
          </a:p>
          <a:p>
            <a:pPr marL="343217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/>
              <a:t>LONGUE</a:t>
            </a:r>
            <a:endParaRPr lang="fr-CA" dirty="0"/>
          </a:p>
          <a:p>
            <a:pPr lvl="1" eaLnBrk="1" hangingPunct="1"/>
            <a:r>
              <a:rPr lang="fr-CA" dirty="0"/>
              <a:t>Excellent contrôle sur la phase d’oscillation et d’appui</a:t>
            </a:r>
          </a:p>
          <a:p>
            <a:pPr lvl="1" eaLnBrk="1" hangingPunct="1"/>
            <a:r>
              <a:rPr lang="fr-CA" dirty="0" smtClean="0"/>
              <a:t>Si </a:t>
            </a:r>
            <a:r>
              <a:rPr lang="fr-CA" dirty="0" smtClean="0"/>
              <a:t>trop </a:t>
            </a:r>
            <a:r>
              <a:rPr lang="fr-CA" dirty="0" smtClean="0"/>
              <a:t>longue: </a:t>
            </a:r>
            <a:r>
              <a:rPr lang="fr-CA" dirty="0" smtClean="0"/>
              <a:t>centres </a:t>
            </a:r>
            <a:r>
              <a:rPr lang="fr-CA" dirty="0"/>
              <a:t>articulaires </a:t>
            </a:r>
            <a:r>
              <a:rPr lang="fr-CA" dirty="0" smtClean="0"/>
              <a:t>non-symétriques </a:t>
            </a:r>
            <a:r>
              <a:rPr lang="fr-CA" dirty="0" smtClean="0"/>
              <a:t>et peu esthétique</a:t>
            </a:r>
          </a:p>
          <a:p>
            <a:pPr marL="342900" lvl="1" eaLnBrk="1" hangingPunct="1">
              <a:buClr>
                <a:srgbClr val="00B0F0"/>
              </a:buClr>
            </a:pPr>
            <a:r>
              <a:rPr lang="fr-CA" sz="2800" dirty="0" smtClean="0">
                <a:solidFill>
                  <a:prstClr val="black"/>
                </a:solidFill>
              </a:rPr>
              <a:t>GREFFES </a:t>
            </a:r>
            <a:r>
              <a:rPr lang="fr-CA" sz="2800" dirty="0">
                <a:solidFill>
                  <a:prstClr val="black"/>
                </a:solidFill>
              </a:rPr>
              <a:t>ET CICATRICES</a:t>
            </a:r>
          </a:p>
          <a:p>
            <a:pPr lvl="1" eaLnBrk="1" hangingPunct="1">
              <a:buClr>
                <a:srgbClr val="A09781"/>
              </a:buClr>
            </a:pPr>
            <a:r>
              <a:rPr lang="fr-CA" dirty="0">
                <a:solidFill>
                  <a:prstClr val="black"/>
                </a:solidFill>
              </a:rPr>
              <a:t>Peau très </a:t>
            </a:r>
            <a:r>
              <a:rPr lang="fr-CA" dirty="0" smtClean="0">
                <a:solidFill>
                  <a:prstClr val="black"/>
                </a:solidFill>
              </a:rPr>
              <a:t>fragile: Éviter </a:t>
            </a:r>
            <a:r>
              <a:rPr lang="fr-CA" dirty="0">
                <a:solidFill>
                  <a:prstClr val="black"/>
                </a:solidFill>
              </a:rPr>
              <a:t>le pistonnage et la </a:t>
            </a:r>
            <a:r>
              <a:rPr lang="fr-CA" dirty="0" smtClean="0">
                <a:solidFill>
                  <a:prstClr val="black"/>
                </a:solidFill>
              </a:rPr>
              <a:t>friction</a:t>
            </a:r>
          </a:p>
          <a:p>
            <a:pPr lvl="1" eaLnBrk="1" hangingPunct="1">
              <a:buClr>
                <a:srgbClr val="A09781"/>
              </a:buClr>
            </a:pPr>
            <a:r>
              <a:rPr lang="fr-CA" dirty="0" smtClean="0">
                <a:solidFill>
                  <a:prstClr val="black"/>
                </a:solidFill>
              </a:rPr>
              <a:t>Risque d’invagination</a:t>
            </a:r>
            <a:endParaRPr lang="fr-CA" dirty="0" smtClean="0"/>
          </a:p>
          <a:p>
            <a:pPr marL="640080"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 smtClean="0"/>
          </a:p>
          <a:p>
            <a:pPr marL="640080"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 smtClean="0"/>
          </a:p>
          <a:p>
            <a:pPr marL="640080"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427984" y="1536700"/>
            <a:ext cx="3649216" cy="4772620"/>
          </a:xfrm>
        </p:spPr>
        <p:txBody>
          <a:bodyPr rtlCol="0">
            <a:normAutofit fontScale="85000" lnSpcReduction="10000"/>
          </a:bodyPr>
          <a:lstStyle/>
          <a:p>
            <a:pPr marL="457200" lvl="1" indent="-342900" eaLnBrk="1" hangingPunct="1">
              <a:buClr>
                <a:schemeClr val="accent1"/>
              </a:buClr>
            </a:pPr>
            <a:r>
              <a:rPr lang="en-CA" sz="2800" dirty="0" smtClean="0"/>
              <a:t>SOLUTIONS</a:t>
            </a:r>
            <a:endParaRPr lang="en-CA" sz="2800" dirty="0" smtClean="0"/>
          </a:p>
          <a:p>
            <a:pPr marL="822325" lvl="2" indent="-342900" eaLnBrk="1" hangingPunct="1"/>
            <a:r>
              <a:rPr lang="en-CA" sz="2400" dirty="0" err="1" smtClean="0"/>
              <a:t>Ceinture</a:t>
            </a:r>
            <a:r>
              <a:rPr lang="en-CA" sz="2400" dirty="0" smtClean="0"/>
              <a:t> </a:t>
            </a:r>
            <a:r>
              <a:rPr lang="en-CA" sz="2400" dirty="0" err="1" smtClean="0"/>
              <a:t>silésienne</a:t>
            </a:r>
            <a:endParaRPr lang="en-CA" sz="2400" dirty="0"/>
          </a:p>
          <a:p>
            <a:pPr marL="822325" lvl="2" indent="-342900" eaLnBrk="1" hangingPunct="1"/>
            <a:r>
              <a:rPr lang="en-CA" sz="2400" dirty="0" err="1" smtClean="0"/>
              <a:t>Manchon</a:t>
            </a:r>
            <a:r>
              <a:rPr lang="en-CA" sz="2400" dirty="0" smtClean="0"/>
              <a:t> avec valve</a:t>
            </a:r>
          </a:p>
          <a:p>
            <a:pPr marL="822325" lvl="2" indent="-342900" eaLnBrk="1" hangingPunct="1"/>
            <a:r>
              <a:rPr lang="en-CA" sz="2400" dirty="0" err="1" smtClean="0"/>
              <a:t>Forme</a:t>
            </a:r>
            <a:r>
              <a:rPr lang="en-CA" sz="2400" dirty="0" smtClean="0"/>
              <a:t> </a:t>
            </a:r>
            <a:r>
              <a:rPr lang="en-CA" sz="2400" dirty="0" err="1" smtClean="0"/>
              <a:t>d’emboiture</a:t>
            </a:r>
            <a:r>
              <a:rPr lang="en-CA" sz="2400" dirty="0" smtClean="0"/>
              <a:t> ML </a:t>
            </a:r>
            <a:r>
              <a:rPr lang="en-CA" sz="2400" dirty="0" err="1" smtClean="0"/>
              <a:t>étroit</a:t>
            </a:r>
            <a:r>
              <a:rPr lang="en-CA" sz="2400" dirty="0" smtClean="0"/>
              <a:t> </a:t>
            </a:r>
            <a:r>
              <a:rPr lang="en-CA" sz="2400" dirty="0" err="1" smtClean="0"/>
              <a:t>ou</a:t>
            </a:r>
            <a:r>
              <a:rPr lang="en-CA" sz="2400" dirty="0" smtClean="0"/>
              <a:t> </a:t>
            </a:r>
            <a:r>
              <a:rPr lang="en-CA" sz="2400" dirty="0" err="1" smtClean="0"/>
              <a:t>q</a:t>
            </a:r>
            <a:r>
              <a:rPr lang="en-CA" sz="2400" dirty="0" err="1" smtClean="0"/>
              <a:t>uadrangulaire</a:t>
            </a:r>
            <a:endParaRPr lang="en-CA" sz="2400" dirty="0" smtClean="0"/>
          </a:p>
          <a:p>
            <a:pPr marL="822325" lvl="2" indent="-342900" eaLnBrk="1" hangingPunct="1"/>
            <a:endParaRPr lang="en-CA" sz="2400" dirty="0" smtClean="0"/>
          </a:p>
          <a:p>
            <a:pPr marL="822325" lvl="2" indent="-342900" eaLnBrk="1" hangingPunct="1"/>
            <a:endParaRPr lang="en-CA" sz="2400" dirty="0" smtClean="0"/>
          </a:p>
          <a:p>
            <a:pPr marL="479425" lvl="2" indent="0" eaLnBrk="1" hangingPunct="1">
              <a:buNone/>
            </a:pPr>
            <a:endParaRPr lang="en-CA" sz="2400" dirty="0"/>
          </a:p>
          <a:p>
            <a:pPr marL="822325" lvl="2" indent="-342900" eaLnBrk="1" hangingPunct="1"/>
            <a:r>
              <a:rPr lang="en-CA" sz="2400" dirty="0" err="1" smtClean="0"/>
              <a:t>Choix</a:t>
            </a:r>
            <a:r>
              <a:rPr lang="en-CA" sz="2400" dirty="0" smtClean="0"/>
              <a:t> de </a:t>
            </a:r>
            <a:r>
              <a:rPr lang="en-CA" sz="2400" dirty="0" err="1" smtClean="0"/>
              <a:t>genoux</a:t>
            </a:r>
            <a:r>
              <a:rPr lang="en-CA" sz="2400" dirty="0" smtClean="0"/>
              <a:t> pour DG</a:t>
            </a:r>
          </a:p>
          <a:p>
            <a:pPr marL="479425" lvl="2" indent="0" eaLnBrk="1" hangingPunct="1">
              <a:buNone/>
            </a:pPr>
            <a:endParaRPr lang="en-CA" sz="2400" dirty="0" smtClean="0"/>
          </a:p>
          <a:p>
            <a:pPr marL="822325" lvl="2" indent="-342900" eaLnBrk="1" hangingPunct="1"/>
            <a:endParaRPr lang="en-CA" sz="2400" dirty="0"/>
          </a:p>
          <a:p>
            <a:pPr marL="822325" lvl="2" indent="-342900" eaLnBrk="1" hangingPunct="1"/>
            <a:endParaRPr lang="en-CA" sz="2400" dirty="0" smtClean="0"/>
          </a:p>
          <a:p>
            <a:pPr marL="822325" lvl="2" indent="-342900" eaLnBrk="1" hangingPunct="1"/>
            <a:endParaRPr lang="fr-CA" sz="2400" dirty="0" smtClean="0"/>
          </a:p>
          <a:p>
            <a:pPr marL="822325" lvl="2" indent="-342900" eaLnBrk="1" hangingPunct="1"/>
            <a:r>
              <a:rPr lang="fr-CA" sz="2400" dirty="0" smtClean="0"/>
              <a:t>Manchon…sur </a:t>
            </a:r>
            <a:r>
              <a:rPr lang="fr-CA" sz="2400" dirty="0"/>
              <a:t>mesure</a:t>
            </a:r>
          </a:p>
          <a:p>
            <a:pPr marL="822325" lvl="2" indent="-342900" eaLnBrk="1" hangingPunct="1"/>
            <a:endParaRPr lang="fr-CA" sz="24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644" y="4653136"/>
            <a:ext cx="1183720" cy="125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37"/>
          <a:stretch/>
        </p:blipFill>
        <p:spPr bwMode="auto">
          <a:xfrm>
            <a:off x="6690001" y="3212938"/>
            <a:ext cx="896725" cy="1011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043" y="3237497"/>
            <a:ext cx="1237201" cy="99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dirty="0" smtClean="0">
                <a:solidFill>
                  <a:srgbClr val="37302A"/>
                </a:solidFill>
              </a:rPr>
              <a:t>FÉMORAL: </a:t>
            </a:r>
            <a:r>
              <a:rPr lang="fr-CA" sz="3200" dirty="0" smtClean="0">
                <a:solidFill>
                  <a:srgbClr val="37302A"/>
                </a:solidFill>
              </a:rPr>
              <a:t>atouts mécaniques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536700"/>
            <a:ext cx="3657600" cy="4589463"/>
          </a:xfrm>
        </p:spPr>
        <p:txBody>
          <a:bodyPr rtlCol="0">
            <a:normAutofit fontScale="70000" lnSpcReduction="20000"/>
          </a:bodyPr>
          <a:lstStyle/>
          <a:p>
            <a:pPr eaLnBrk="1" hangingPunct="1"/>
            <a:r>
              <a:rPr lang="fr-CA" dirty="0"/>
              <a:t>GENOUX PROTHÉTIQUES</a:t>
            </a:r>
          </a:p>
          <a:p>
            <a:pPr lvl="1" eaLnBrk="1" hangingPunct="1"/>
            <a:r>
              <a:rPr lang="fr-CA" dirty="0"/>
              <a:t>700$ à 70000$ CAN</a:t>
            </a:r>
          </a:p>
          <a:p>
            <a:pPr lvl="1" eaLnBrk="1" hangingPunct="1"/>
            <a:r>
              <a:rPr lang="fr-CA" dirty="0"/>
              <a:t>Facteurs de décision multiples : niveau de sécurité, stabilité, niveau d’activité, type de résistance recherchée, environnement et activités du client, longueur de moignon, organisme payeur et +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 smtClean="0"/>
          </a:p>
          <a:p>
            <a:pPr marL="640080"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adaptateurs fonctionnels ont un impact majeurs = toujours les privilégier malgré leur poids</a:t>
            </a:r>
            <a:endParaRPr lang="fr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427984" y="1580591"/>
            <a:ext cx="3657600" cy="2712505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/>
              <a:t>PIEDS PROTHÉTIQUES</a:t>
            </a:r>
          </a:p>
          <a:p>
            <a:pPr marL="640080"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/>
              <a:t>Peu de contraintes de hauteur donc beaucoup de choix possibles.</a:t>
            </a:r>
          </a:p>
          <a:p>
            <a:pPr marL="640080"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/>
              <a:t>Peuvent avoir pompe/amortisseur/</a:t>
            </a:r>
          </a:p>
          <a:p>
            <a:pPr marL="411480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dirty="0"/>
              <a:t>    torsion intégrés.</a:t>
            </a:r>
          </a:p>
          <a:p>
            <a:pPr marL="640080"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/>
              <a:t>Choisi </a:t>
            </a:r>
            <a:r>
              <a:rPr lang="fr-CA" dirty="0"/>
              <a:t>en fonction du genou prothétique, de la démarche et des besoins du client</a:t>
            </a:r>
          </a:p>
          <a:p>
            <a:pPr marL="11430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CA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067" y="4622750"/>
            <a:ext cx="566737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9" descr="3R60 modular knee joint.">
            <a:hlinkClick r:id="rId3" tooltip="&quot;More about: 3R60&quot;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0" r="13083"/>
          <a:stretch/>
        </p:blipFill>
        <p:spPr bwMode="auto">
          <a:xfrm>
            <a:off x="6012160" y="4622750"/>
            <a:ext cx="982639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undefined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477" y="4520356"/>
            <a:ext cx="523875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dirty="0" smtClean="0"/>
              <a:t>COXO-FÉMORALE: désarticulation de la hanche</a:t>
            </a:r>
            <a:endParaRPr lang="fr-CA" dirty="0"/>
          </a:p>
        </p:txBody>
      </p:sp>
      <p:sp>
        <p:nvSpPr>
          <p:cNvPr id="3584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536700"/>
            <a:ext cx="3657600" cy="4589463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defRPr/>
            </a:pPr>
            <a:endParaRPr lang="fr-CA" dirty="0" smtClean="0"/>
          </a:p>
          <a:p>
            <a:pPr eaLnBrk="1" hangingPunct="1">
              <a:defRPr/>
            </a:pPr>
            <a:r>
              <a:rPr lang="fr-CA" dirty="0" smtClean="0"/>
              <a:t>Plus fonctionnel que </a:t>
            </a:r>
            <a:r>
              <a:rPr lang="fr-CA" dirty="0" err="1" smtClean="0"/>
              <a:t>hémipelvectomie</a:t>
            </a:r>
            <a:endParaRPr lang="fr-CA" dirty="0" smtClean="0"/>
          </a:p>
          <a:p>
            <a:pPr marL="114300" indent="0" eaLnBrk="1" hangingPunct="1">
              <a:buNone/>
              <a:defRPr/>
            </a:pPr>
            <a:endParaRPr lang="fr-CA" dirty="0" smtClean="0"/>
          </a:p>
          <a:p>
            <a:pPr eaLnBrk="1" hangingPunct="1">
              <a:defRPr/>
            </a:pPr>
            <a:r>
              <a:rPr lang="fr-CA" dirty="0" smtClean="0"/>
              <a:t>L’ISCHION, LA CRÊTE ILIAQUE du côté de l’amputation </a:t>
            </a:r>
            <a:r>
              <a:rPr lang="fr-CA" dirty="0"/>
              <a:t>ET </a:t>
            </a:r>
            <a:r>
              <a:rPr lang="fr-CA" dirty="0" smtClean="0"/>
              <a:t>LA CRÊTE </a:t>
            </a:r>
            <a:r>
              <a:rPr lang="fr-CA" dirty="0"/>
              <a:t>ILIAQUE controlatérale</a:t>
            </a:r>
            <a:endParaRPr lang="fr-CA" dirty="0" smtClean="0"/>
          </a:p>
          <a:p>
            <a:pPr lvl="1" eaLnBrk="1" hangingPunct="1">
              <a:defRPr/>
            </a:pPr>
            <a:r>
              <a:rPr lang="fr-CA" dirty="0" smtClean="0"/>
              <a:t>Système en 3 point qui maintien l’emboîture en place</a:t>
            </a:r>
          </a:p>
          <a:p>
            <a:pPr lvl="1" eaLnBrk="1" hangingPunct="1">
              <a:defRPr/>
            </a:pPr>
            <a:r>
              <a:rPr lang="fr-CA" dirty="0" smtClean="0"/>
              <a:t>Permet un meilleur contrôle des composantes prothétiques avec tout le bassin !</a:t>
            </a:r>
          </a:p>
          <a:p>
            <a:pPr lvl="1" eaLnBrk="1" hangingPunct="1">
              <a:defRPr/>
            </a:pPr>
            <a:endParaRPr lang="fr-CA" dirty="0" smtClean="0"/>
          </a:p>
          <a:p>
            <a:pPr eaLnBrk="1" hangingPunct="1">
              <a:defRPr/>
            </a:pPr>
            <a:r>
              <a:rPr lang="fr-CA" dirty="0" smtClean="0"/>
              <a:t>Les composantes prothétiques ont un effet considérable sur la démarche</a:t>
            </a:r>
            <a:endParaRPr lang="fr-CA" dirty="0" smtClean="0"/>
          </a:p>
        </p:txBody>
      </p:sp>
      <p:pic>
        <p:nvPicPr>
          <p:cNvPr id="36868" name="Picture 5" descr="F:\Présentation Orthopédistes mars 2012\IMG_16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89450" y="1557338"/>
            <a:ext cx="2962275" cy="2222500"/>
          </a:xfrm>
          <a:noFill/>
        </p:spPr>
      </p:pic>
      <p:pic>
        <p:nvPicPr>
          <p:cNvPr id="3686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575" y="3933825"/>
            <a:ext cx="2978150" cy="222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HÉMIPELVECTOMIE</a:t>
            </a:r>
            <a:endParaRPr lang="fr-CA" dirty="0"/>
          </a:p>
        </p:txBody>
      </p:sp>
      <p:sp>
        <p:nvSpPr>
          <p:cNvPr id="36867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536700"/>
            <a:ext cx="3657600" cy="45894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CA" sz="2200" dirty="0" smtClean="0"/>
              <a:t>Instabilité +++ dans l’emboîture </a:t>
            </a:r>
            <a:r>
              <a:rPr lang="fr-CA" sz="2200" dirty="0" smtClean="0"/>
              <a:t>due à l’absence </a:t>
            </a:r>
            <a:r>
              <a:rPr lang="fr-CA" sz="2200" dirty="0" smtClean="0"/>
              <a:t>de </a:t>
            </a:r>
            <a:r>
              <a:rPr lang="fr-CA" sz="2200" dirty="0" smtClean="0"/>
              <a:t>structures osseuses</a:t>
            </a:r>
            <a:endParaRPr lang="fr-CA" sz="2200" dirty="0" smtClean="0"/>
          </a:p>
          <a:p>
            <a:pPr eaLnBrk="1" hangingPunct="1">
              <a:defRPr/>
            </a:pPr>
            <a:r>
              <a:rPr lang="fr-CA" sz="2200" dirty="0" smtClean="0"/>
              <a:t>Pour la personne: très difficile de faire avancer la prothèse</a:t>
            </a:r>
          </a:p>
          <a:p>
            <a:pPr lvl="1" eaLnBrk="1" hangingPunct="1">
              <a:defRPr/>
            </a:pPr>
            <a:r>
              <a:rPr lang="fr-CA" sz="2000" dirty="0" smtClean="0"/>
              <a:t>L’emboîture </a:t>
            </a:r>
            <a:r>
              <a:rPr lang="fr-CA" sz="2000" dirty="0" smtClean="0"/>
              <a:t>très </a:t>
            </a:r>
            <a:r>
              <a:rPr lang="fr-CA" sz="2000" dirty="0" err="1" smtClean="0"/>
              <a:t>englobante</a:t>
            </a:r>
            <a:r>
              <a:rPr lang="fr-CA" sz="2000" dirty="0" smtClean="0"/>
              <a:t> limite </a:t>
            </a:r>
            <a:r>
              <a:rPr lang="fr-CA" sz="2000" dirty="0" smtClean="0"/>
              <a:t>la bascule du bassin</a:t>
            </a:r>
          </a:p>
          <a:p>
            <a:pPr eaLnBrk="1" hangingPunct="1">
              <a:defRPr/>
            </a:pPr>
            <a:r>
              <a:rPr lang="fr-CA" sz="2200" dirty="0" smtClean="0"/>
              <a:t>Beaucoup </a:t>
            </a:r>
            <a:r>
              <a:rPr lang="fr-CA" sz="2200" dirty="0" smtClean="0"/>
              <a:t>plus rapide de se déplacer avec béquilles</a:t>
            </a:r>
          </a:p>
        </p:txBody>
      </p:sp>
      <p:sp>
        <p:nvSpPr>
          <p:cNvPr id="37892" name="Espace réservé du contenu 3"/>
          <p:cNvSpPr>
            <a:spLocks noGrp="1"/>
          </p:cNvSpPr>
          <p:nvPr>
            <p:ph sz="half" idx="2"/>
          </p:nvPr>
        </p:nvSpPr>
        <p:spPr>
          <a:xfrm>
            <a:off x="4419600" y="1536700"/>
            <a:ext cx="3657600" cy="4589463"/>
          </a:xfrm>
        </p:spPr>
        <p:txBody>
          <a:bodyPr/>
          <a:lstStyle/>
          <a:p>
            <a:pPr eaLnBrk="1" hangingPunct="1"/>
            <a:endParaRPr lang="fr-CA" smtClean="0"/>
          </a:p>
        </p:txBody>
      </p:sp>
      <p:pic>
        <p:nvPicPr>
          <p:cNvPr id="3789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1595438"/>
            <a:ext cx="1512888" cy="353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557338"/>
            <a:ext cx="1668463" cy="357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A" dirty="0" smtClean="0">
                <a:solidFill>
                  <a:srgbClr val="37302A"/>
                </a:solidFill>
              </a:rPr>
              <a:t>AMPUTATION </a:t>
            </a:r>
            <a:r>
              <a:rPr lang="fr-CA" dirty="0">
                <a:solidFill>
                  <a:srgbClr val="37302A"/>
                </a:solidFill>
              </a:rPr>
              <a:t>MEMBRE </a:t>
            </a:r>
            <a:r>
              <a:rPr lang="fr-CA" dirty="0" smtClean="0">
                <a:solidFill>
                  <a:srgbClr val="37302A"/>
                </a:solidFill>
              </a:rPr>
              <a:t>SUPÉRIEUR</a:t>
            </a:r>
            <a:endParaRPr lang="fr-CA" dirty="0"/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40968"/>
            <a:ext cx="4412954" cy="315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39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CA" dirty="0" smtClean="0"/>
              <a:t>UN MONDE DE COMPROMIS</a:t>
            </a:r>
          </a:p>
          <a:p>
            <a:pPr lvl="1" eaLnBrk="1" hangingPunct="1"/>
            <a:r>
              <a:rPr lang="fr-CA" dirty="0" smtClean="0"/>
              <a:t>Esthétique </a:t>
            </a:r>
            <a:r>
              <a:rPr lang="fr-CA" dirty="0" smtClean="0"/>
              <a:t>CONTRE </a:t>
            </a:r>
            <a:r>
              <a:rPr lang="fr-CA" dirty="0" smtClean="0"/>
              <a:t>fonctionnel</a:t>
            </a:r>
          </a:p>
          <a:p>
            <a:pPr lvl="1" eaLnBrk="1" hangingPunct="1"/>
            <a:r>
              <a:rPr lang="fr-CA" dirty="0" smtClean="0"/>
              <a:t>Fonctionnel multiple </a:t>
            </a:r>
            <a:r>
              <a:rPr lang="fr-CA" dirty="0" smtClean="0"/>
              <a:t>usage CONTRE fonctionnel spécifique</a:t>
            </a:r>
            <a:endParaRPr lang="fr-CA" dirty="0" smtClean="0"/>
          </a:p>
          <a:p>
            <a:pPr lvl="1" eaLnBrk="1" hangingPunct="1"/>
            <a:r>
              <a:rPr lang="fr-CA" dirty="0" smtClean="0"/>
              <a:t>Suspension </a:t>
            </a:r>
            <a:r>
              <a:rPr lang="fr-CA" dirty="0" smtClean="0"/>
              <a:t>CONTRE </a:t>
            </a:r>
            <a:r>
              <a:rPr lang="fr-CA" dirty="0" smtClean="0"/>
              <a:t>liberté de mouvement</a:t>
            </a:r>
          </a:p>
          <a:p>
            <a:pPr marL="411163" lvl="1" indent="0" eaLnBrk="1" hangingPunct="1">
              <a:buNone/>
            </a:pPr>
            <a:endParaRPr lang="fr-CA" dirty="0" smtClean="0"/>
          </a:p>
          <a:p>
            <a:pPr lvl="1" eaLnBrk="1" hangingPunct="1"/>
            <a:endParaRPr lang="en-CA" dirty="0"/>
          </a:p>
          <a:p>
            <a:pPr lvl="1" eaLnBrk="1" hangingPunct="1"/>
            <a:endParaRPr lang="en-CA" dirty="0" smtClean="0"/>
          </a:p>
          <a:p>
            <a:pPr lvl="1" eaLnBrk="1" hangingPunct="1"/>
            <a:endParaRPr lang="en-CA" b="1" dirty="0"/>
          </a:p>
          <a:p>
            <a:pPr lvl="1" eaLnBrk="1" hangingPunct="1"/>
            <a:endParaRPr lang="en-CA" dirty="0" smtClean="0"/>
          </a:p>
          <a:p>
            <a:pPr lvl="1" eaLnBrk="1" hangingPunct="1"/>
            <a:endParaRPr lang="fr-CA" dirty="0" smtClean="0"/>
          </a:p>
          <a:p>
            <a:pPr eaLnBrk="1" hangingPunct="1">
              <a:defRPr/>
            </a:pPr>
            <a:r>
              <a:rPr lang="en-CA" dirty="0" smtClean="0"/>
              <a:t>UN CONSTAT…</a:t>
            </a:r>
            <a:endParaRPr lang="fr-CA" dirty="0" smtClean="0"/>
          </a:p>
          <a:p>
            <a:pPr lvl="1" eaLnBrk="1" hangingPunct="1">
              <a:defRPr/>
            </a:pPr>
            <a:r>
              <a:rPr lang="fr-CA" dirty="0" smtClean="0"/>
              <a:t>Une </a:t>
            </a:r>
            <a:r>
              <a:rPr lang="fr-CA" dirty="0"/>
              <a:t>main </a:t>
            </a:r>
            <a:r>
              <a:rPr lang="fr-CA" dirty="0" smtClean="0"/>
              <a:t>a </a:t>
            </a:r>
            <a:r>
              <a:rPr lang="fr-CA" dirty="0"/>
              <a:t>beaucoup de fonctions et </a:t>
            </a:r>
            <a:r>
              <a:rPr lang="fr-CA" dirty="0" smtClean="0"/>
              <a:t>d’actions </a:t>
            </a:r>
            <a:r>
              <a:rPr lang="fr-CA" dirty="0"/>
              <a:t>simultanées</a:t>
            </a:r>
          </a:p>
          <a:p>
            <a:pPr lvl="1" eaLnBrk="1" hangingPunct="1">
              <a:defRPr/>
            </a:pPr>
            <a:r>
              <a:rPr lang="fr-CA" dirty="0" smtClean="0"/>
              <a:t>Ce sont des mouvements </a:t>
            </a:r>
            <a:r>
              <a:rPr lang="fr-CA" dirty="0"/>
              <a:t>complexes impossible à </a:t>
            </a:r>
            <a:r>
              <a:rPr lang="fr-CA" dirty="0" smtClean="0"/>
              <a:t>remplacer</a:t>
            </a:r>
            <a:endParaRPr lang="fr-CA" dirty="0"/>
          </a:p>
          <a:p>
            <a:pPr marL="411163" lvl="1" indent="0" eaLnBrk="1" hangingPunct="1">
              <a:buNone/>
              <a:defRPr/>
            </a:pPr>
            <a:endParaRPr lang="fr-CA" dirty="0"/>
          </a:p>
          <a:p>
            <a:pPr lvl="1" eaLnBrk="1" hangingPunct="1"/>
            <a:endParaRPr lang="fr-CA" dirty="0" smtClean="0"/>
          </a:p>
          <a:p>
            <a:pPr lvl="1" eaLnBrk="1" hangingPunct="1"/>
            <a:endParaRPr lang="fr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9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9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A" dirty="0" smtClean="0"/>
              <a:t>MAIN PARTIELLE : </a:t>
            </a:r>
            <a:endParaRPr lang="fr-CA" dirty="0"/>
          </a:p>
        </p:txBody>
      </p:sp>
      <p:sp>
        <p:nvSpPr>
          <p:cNvPr id="40963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536700"/>
            <a:ext cx="3657600" cy="4589463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fr-CA" dirty="0" smtClean="0"/>
              <a:t>TRÈS </a:t>
            </a:r>
            <a:r>
              <a:rPr lang="fr-CA" dirty="0" err="1" smtClean="0"/>
              <a:t>TRÈS</a:t>
            </a:r>
            <a:r>
              <a:rPr lang="fr-CA" dirty="0" smtClean="0"/>
              <a:t> DIFFICILE À APPAREILLER</a:t>
            </a:r>
          </a:p>
          <a:p>
            <a:pPr lvl="1" eaLnBrk="1" hangingPunct="1"/>
            <a:r>
              <a:rPr lang="fr-CA" dirty="0" smtClean="0"/>
              <a:t>Le </a:t>
            </a:r>
            <a:r>
              <a:rPr lang="fr-CA" dirty="0" smtClean="0"/>
              <a:t>moyen de suspension diminue toujours </a:t>
            </a:r>
            <a:r>
              <a:rPr lang="fr-CA" dirty="0" smtClean="0"/>
              <a:t>le mouvement de p</a:t>
            </a:r>
            <a:r>
              <a:rPr lang="fr-CA" dirty="0" smtClean="0"/>
              <a:t>réhension </a:t>
            </a:r>
            <a:r>
              <a:rPr lang="fr-CA" dirty="0"/>
              <a:t>de la </a:t>
            </a:r>
            <a:r>
              <a:rPr lang="fr-CA" dirty="0" smtClean="0"/>
              <a:t>main</a:t>
            </a:r>
            <a:endParaRPr lang="fr-CA" dirty="0" smtClean="0"/>
          </a:p>
          <a:p>
            <a:pPr eaLnBrk="1" hangingPunct="1"/>
            <a:r>
              <a:rPr lang="fr-CA" dirty="0" smtClean="0"/>
              <a:t>LE POUCE EST </a:t>
            </a:r>
            <a:r>
              <a:rPr lang="fr-CA" b="1" i="1" dirty="0" smtClean="0"/>
              <a:t>LE </a:t>
            </a:r>
            <a:r>
              <a:rPr lang="fr-CA" dirty="0" smtClean="0"/>
              <a:t>PLUS IMPORTANT DE LA MAIN</a:t>
            </a:r>
          </a:p>
          <a:p>
            <a:pPr lvl="1" eaLnBrk="1" hangingPunct="1"/>
            <a:r>
              <a:rPr lang="fr-CA" dirty="0" smtClean="0"/>
              <a:t>À </a:t>
            </a:r>
            <a:r>
              <a:rPr lang="fr-CA" dirty="0"/>
              <a:t>conserver absolument</a:t>
            </a:r>
          </a:p>
          <a:p>
            <a:pPr lvl="1" eaLnBrk="1" hangingPunct="1"/>
            <a:r>
              <a:rPr lang="fr-CA" dirty="0"/>
              <a:t>Avec au moins un autre doigt pour l’opposition</a:t>
            </a:r>
          </a:p>
          <a:p>
            <a:pPr eaLnBrk="1" hangingPunct="1"/>
            <a:r>
              <a:rPr lang="fr-CA" dirty="0" smtClean="0"/>
              <a:t>POUCE-INDEX-MAJEUR FONT PRESQUE 100% DE LA FONCTION</a:t>
            </a:r>
            <a:endParaRPr lang="fr-CA" dirty="0"/>
          </a:p>
        </p:txBody>
      </p:sp>
      <p:sp>
        <p:nvSpPr>
          <p:cNvPr id="40964" name="Espace réservé du contenu 4"/>
          <p:cNvSpPr>
            <a:spLocks noGrp="1"/>
          </p:cNvSpPr>
          <p:nvPr>
            <p:ph sz="half" idx="2"/>
          </p:nvPr>
        </p:nvSpPr>
        <p:spPr>
          <a:xfrm>
            <a:off x="4139952" y="1536700"/>
            <a:ext cx="3937248" cy="484462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Clr>
                <a:srgbClr val="00B0F0"/>
              </a:buClr>
              <a:defRPr/>
            </a:pPr>
            <a:r>
              <a:rPr lang="en-CA" sz="2600" dirty="0" smtClean="0">
                <a:solidFill>
                  <a:prstClr val="black"/>
                </a:solidFill>
              </a:rPr>
              <a:t>ADAPTATIONS FONCTIONNELLES </a:t>
            </a:r>
          </a:p>
          <a:p>
            <a:pPr lvl="1" eaLnBrk="1" hangingPunct="1">
              <a:buClr>
                <a:srgbClr val="00B0F0"/>
              </a:buClr>
              <a:defRPr/>
            </a:pPr>
            <a:r>
              <a:rPr lang="en-CA" sz="2200" dirty="0" smtClean="0">
                <a:solidFill>
                  <a:prstClr val="black"/>
                </a:solidFill>
              </a:rPr>
              <a:t>Presque </a:t>
            </a:r>
            <a:r>
              <a:rPr lang="en-CA" sz="2200" dirty="0" err="1" smtClean="0">
                <a:solidFill>
                  <a:prstClr val="black"/>
                </a:solidFill>
              </a:rPr>
              <a:t>toujours</a:t>
            </a:r>
            <a:r>
              <a:rPr lang="en-CA" sz="2200" dirty="0" smtClean="0">
                <a:solidFill>
                  <a:prstClr val="black"/>
                </a:solidFill>
              </a:rPr>
              <a:t> </a:t>
            </a:r>
            <a:r>
              <a:rPr lang="en-CA" sz="2200" dirty="0" err="1" smtClean="0">
                <a:solidFill>
                  <a:prstClr val="black"/>
                </a:solidFill>
              </a:rPr>
              <a:t>possibles</a:t>
            </a:r>
            <a:endParaRPr lang="en-CA" sz="2200" dirty="0" smtClean="0">
              <a:solidFill>
                <a:prstClr val="black"/>
              </a:solidFill>
            </a:endParaRPr>
          </a:p>
          <a:p>
            <a:pPr lvl="1" eaLnBrk="1" hangingPunct="1">
              <a:buClr>
                <a:srgbClr val="00B0F0"/>
              </a:buClr>
              <a:defRPr/>
            </a:pPr>
            <a:r>
              <a:rPr lang="en-CA" sz="2200" dirty="0" smtClean="0">
                <a:solidFill>
                  <a:prstClr val="black"/>
                </a:solidFill>
              </a:rPr>
              <a:t>non </a:t>
            </a:r>
            <a:r>
              <a:rPr lang="en-CA" sz="2200" dirty="0" err="1" smtClean="0">
                <a:solidFill>
                  <a:prstClr val="black"/>
                </a:solidFill>
              </a:rPr>
              <a:t>esthétiques</a:t>
            </a:r>
            <a:endParaRPr lang="en-CA" sz="2200" dirty="0" smtClean="0">
              <a:solidFill>
                <a:prstClr val="black"/>
              </a:solidFill>
            </a:endParaRPr>
          </a:p>
          <a:p>
            <a:pPr lvl="1" eaLnBrk="1" hangingPunct="1">
              <a:buClr>
                <a:srgbClr val="00B0F0"/>
              </a:buClr>
              <a:defRPr/>
            </a:pPr>
            <a:r>
              <a:rPr lang="en-CA" sz="2200" dirty="0">
                <a:solidFill>
                  <a:prstClr val="black"/>
                </a:solidFill>
              </a:rPr>
              <a:t>en ƒ </a:t>
            </a:r>
            <a:r>
              <a:rPr lang="en-CA" sz="2200" dirty="0" smtClean="0">
                <a:solidFill>
                  <a:prstClr val="black"/>
                </a:solidFill>
              </a:rPr>
              <a:t>de la </a:t>
            </a:r>
            <a:r>
              <a:rPr lang="en-CA" sz="2200" dirty="0" err="1" smtClean="0">
                <a:solidFill>
                  <a:prstClr val="black"/>
                </a:solidFill>
              </a:rPr>
              <a:t>créativité</a:t>
            </a:r>
            <a:r>
              <a:rPr lang="en-CA" sz="2200" dirty="0" smtClean="0">
                <a:solidFill>
                  <a:prstClr val="black"/>
                </a:solidFill>
              </a:rPr>
              <a:t> du </a:t>
            </a:r>
            <a:r>
              <a:rPr lang="en-CA" sz="2200" dirty="0" err="1" smtClean="0">
                <a:solidFill>
                  <a:prstClr val="black"/>
                </a:solidFill>
              </a:rPr>
              <a:t>prothésiste</a:t>
            </a:r>
            <a:r>
              <a:rPr lang="en-CA" sz="2200" dirty="0" smtClean="0">
                <a:solidFill>
                  <a:prstClr val="black"/>
                </a:solidFill>
              </a:rPr>
              <a:t> et du client</a:t>
            </a:r>
          </a:p>
          <a:p>
            <a:pPr lvl="1" eaLnBrk="1" hangingPunct="1">
              <a:buClr>
                <a:srgbClr val="00B0F0"/>
              </a:buClr>
              <a:defRPr/>
            </a:pPr>
            <a:endParaRPr lang="fr-CA" sz="2200" dirty="0" smtClean="0">
              <a:solidFill>
                <a:prstClr val="black"/>
              </a:solidFill>
            </a:endParaRPr>
          </a:p>
          <a:p>
            <a:pPr lvl="0" eaLnBrk="1" hangingPunct="1">
              <a:buClr>
                <a:srgbClr val="00B0F0"/>
              </a:buClr>
              <a:defRPr/>
            </a:pPr>
            <a:r>
              <a:rPr lang="fr-CA" sz="2600" dirty="0" smtClean="0">
                <a:solidFill>
                  <a:prstClr val="black"/>
                </a:solidFill>
              </a:rPr>
              <a:t>ESTHÉTIQUE </a:t>
            </a:r>
            <a:r>
              <a:rPr lang="fr-CA" sz="2600" dirty="0">
                <a:solidFill>
                  <a:prstClr val="black"/>
                </a:solidFill>
              </a:rPr>
              <a:t>EN </a:t>
            </a:r>
            <a:r>
              <a:rPr lang="fr-CA" sz="2600" dirty="0" smtClean="0">
                <a:solidFill>
                  <a:prstClr val="black"/>
                </a:solidFill>
              </a:rPr>
              <a:t>SILICONE</a:t>
            </a:r>
          </a:p>
          <a:p>
            <a:pPr lvl="1" eaLnBrk="1" hangingPunct="1">
              <a:buClr>
                <a:srgbClr val="A09781"/>
              </a:buClr>
              <a:defRPr/>
            </a:pPr>
            <a:r>
              <a:rPr lang="fr-CA" sz="2200" dirty="0">
                <a:solidFill>
                  <a:prstClr val="black"/>
                </a:solidFill>
              </a:rPr>
              <a:t>Plusieurs gammes existes </a:t>
            </a:r>
          </a:p>
          <a:p>
            <a:pPr lvl="2" eaLnBrk="1" hangingPunct="1">
              <a:defRPr/>
            </a:pPr>
            <a:r>
              <a:rPr lang="fr-CA" sz="1900" dirty="0" smtClean="0">
                <a:solidFill>
                  <a:prstClr val="black"/>
                </a:solidFill>
              </a:rPr>
              <a:t>Bon </a:t>
            </a:r>
            <a:r>
              <a:rPr lang="fr-CA" sz="1900" dirty="0">
                <a:solidFill>
                  <a:prstClr val="black"/>
                </a:solidFill>
              </a:rPr>
              <a:t>rapport qualité/prix qui pourrait être payé RAMQ</a:t>
            </a:r>
          </a:p>
          <a:p>
            <a:pPr lvl="2" eaLnBrk="1" hangingPunct="1">
              <a:defRPr/>
            </a:pPr>
            <a:r>
              <a:rPr lang="fr-CA" sz="1900" dirty="0">
                <a:solidFill>
                  <a:prstClr val="black"/>
                </a:solidFill>
              </a:rPr>
              <a:t>Prothèses faites sur mesure au fini esthétique suprême…mais </a:t>
            </a:r>
            <a:r>
              <a:rPr lang="fr-CA" sz="1900" dirty="0" smtClean="0">
                <a:solidFill>
                  <a:prstClr val="black"/>
                </a:solidFill>
              </a:rPr>
              <a:t>couteux</a:t>
            </a:r>
            <a:endParaRPr lang="fr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9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9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9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9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A" dirty="0" smtClean="0"/>
              <a:t>CUBITALE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12875"/>
            <a:ext cx="4043363" cy="47132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CA" dirty="0" smtClean="0"/>
              <a:t>CUBITALE </a:t>
            </a:r>
            <a:r>
              <a:rPr lang="fr-CA" dirty="0" smtClean="0"/>
              <a:t>LONGUE ou DÉSARTICULATION </a:t>
            </a:r>
            <a:r>
              <a:rPr lang="fr-CA" dirty="0"/>
              <a:t>DU </a:t>
            </a:r>
            <a:r>
              <a:rPr lang="fr-CA" dirty="0" smtClean="0"/>
              <a:t>POIGNET: </a:t>
            </a:r>
            <a:endParaRPr lang="fr-CA" dirty="0" smtClean="0"/>
          </a:p>
          <a:p>
            <a:pPr lvl="1" eaLnBrk="1" hangingPunct="1">
              <a:defRPr/>
            </a:pPr>
            <a:r>
              <a:rPr lang="fr-CA" dirty="0" smtClean="0">
                <a:sym typeface="Wingdings" pitchFamily="2" charset="2"/>
              </a:rPr>
              <a:t> </a:t>
            </a:r>
            <a:r>
              <a:rPr lang="fr-CA" dirty="0" smtClean="0"/>
              <a:t>Si esthétique: facile de mettre un gant de silicone avec main intégrée</a:t>
            </a:r>
          </a:p>
          <a:p>
            <a:pPr lvl="1" eaLnBrk="1" hangingPunct="1">
              <a:defRPr/>
            </a:pPr>
            <a:r>
              <a:rPr lang="fr-CA" dirty="0" smtClean="0">
                <a:sym typeface="Wingdings" pitchFamily="2" charset="2"/>
              </a:rPr>
              <a:t> </a:t>
            </a:r>
            <a:r>
              <a:rPr lang="fr-CA" dirty="0" smtClean="0"/>
              <a:t>Si fonctionnel: </a:t>
            </a:r>
            <a:endParaRPr lang="fr-CA" dirty="0" smtClean="0"/>
          </a:p>
          <a:p>
            <a:pPr lvl="2" eaLnBrk="1" hangingPunct="1">
              <a:defRPr/>
            </a:pPr>
            <a:r>
              <a:rPr lang="fr-CA" dirty="0" smtClean="0"/>
              <a:t>Limité </a:t>
            </a:r>
            <a:r>
              <a:rPr lang="fr-CA" dirty="0"/>
              <a:t>dans les choix de mains et/ou poignet</a:t>
            </a:r>
          </a:p>
          <a:p>
            <a:pPr lvl="2" eaLnBrk="1" hangingPunct="1">
              <a:defRPr/>
            </a:pPr>
            <a:r>
              <a:rPr lang="fr-CA" dirty="0" smtClean="0"/>
              <a:t>Prothèse </a:t>
            </a:r>
            <a:r>
              <a:rPr lang="fr-CA" dirty="0" smtClean="0"/>
              <a:t>souvent plus longue que le bras sain</a:t>
            </a:r>
            <a:endParaRPr lang="fr-CA" dirty="0"/>
          </a:p>
        </p:txBody>
      </p:sp>
      <p:sp>
        <p:nvSpPr>
          <p:cNvPr id="41988" name="Espace réservé du contenu 3"/>
          <p:cNvSpPr>
            <a:spLocks noGrp="1"/>
          </p:cNvSpPr>
          <p:nvPr>
            <p:ph sz="half" idx="2"/>
          </p:nvPr>
        </p:nvSpPr>
        <p:spPr>
          <a:xfrm>
            <a:off x="4327525" y="1412875"/>
            <a:ext cx="3657600" cy="3956050"/>
          </a:xfrm>
        </p:spPr>
        <p:txBody>
          <a:bodyPr/>
          <a:lstStyle/>
          <a:p>
            <a:pPr eaLnBrk="1" hangingPunct="1"/>
            <a:r>
              <a:rPr lang="fr-CA" sz="2600" dirty="0" smtClean="0"/>
              <a:t>CUBITALE COURTE</a:t>
            </a:r>
          </a:p>
          <a:p>
            <a:pPr lvl="1" eaLnBrk="1" hangingPunct="1"/>
            <a:r>
              <a:rPr lang="fr-CA" sz="2200" dirty="0" smtClean="0"/>
              <a:t>Même si le moignon est très court, l’appareillage est </a:t>
            </a:r>
            <a:r>
              <a:rPr lang="fr-CA" sz="2200" dirty="0" smtClean="0"/>
              <a:t>possible </a:t>
            </a:r>
            <a:r>
              <a:rPr lang="fr-CA" sz="2200" dirty="0" smtClean="0">
                <a:sym typeface="Wingdings" pitchFamily="2" charset="2"/>
              </a:rPr>
              <a:t></a:t>
            </a:r>
            <a:endParaRPr lang="fr-CA" sz="2200" dirty="0" smtClean="0"/>
          </a:p>
        </p:txBody>
      </p:sp>
      <p:pic>
        <p:nvPicPr>
          <p:cNvPr id="4198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8" r="14951"/>
          <a:stretch>
            <a:fillRect/>
          </a:stretch>
        </p:blipFill>
        <p:spPr bwMode="auto">
          <a:xfrm>
            <a:off x="5928201" y="2924944"/>
            <a:ext cx="1755775" cy="347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AMPUTER VS APPAREILLER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sz="2800" dirty="0" smtClean="0"/>
          </a:p>
          <a:p>
            <a:r>
              <a:rPr lang="fr-CA" sz="2800" dirty="0" smtClean="0"/>
              <a:t>La </a:t>
            </a:r>
            <a:r>
              <a:rPr lang="fr-CA" sz="2800" dirty="0" smtClean="0"/>
              <a:t>section APPAREILLER</a:t>
            </a:r>
            <a:r>
              <a:rPr lang="fr-CA" sz="2800" dirty="0" smtClean="0"/>
              <a:t> introduira les contraintes </a:t>
            </a:r>
            <a:r>
              <a:rPr lang="fr-CA" sz="2800" dirty="0" smtClean="0"/>
              <a:t>d’appareillage </a:t>
            </a:r>
            <a:r>
              <a:rPr lang="fr-CA" sz="2800" dirty="0" smtClean="0"/>
              <a:t>et fera un survol des moyen utilisés pour appareiller les cas les plus complexes.</a:t>
            </a:r>
          </a:p>
          <a:p>
            <a:endParaRPr lang="en-CA" sz="2800" dirty="0"/>
          </a:p>
          <a:p>
            <a:endParaRPr lang="en-CA" sz="3200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81128"/>
            <a:ext cx="151216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897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A" dirty="0" smtClean="0"/>
              <a:t>HUMÉRALE : </a:t>
            </a:r>
            <a:endParaRPr lang="fr-CA" dirty="0"/>
          </a:p>
        </p:txBody>
      </p:sp>
      <p:sp>
        <p:nvSpPr>
          <p:cNvPr id="43011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536700"/>
            <a:ext cx="3657600" cy="4589463"/>
          </a:xfrm>
        </p:spPr>
        <p:txBody>
          <a:bodyPr/>
          <a:lstStyle/>
          <a:p>
            <a:pPr eaLnBrk="1" hangingPunct="1"/>
            <a:r>
              <a:rPr lang="fr-CA" dirty="0" smtClean="0"/>
              <a:t>TRÈS LONG</a:t>
            </a:r>
          </a:p>
          <a:p>
            <a:pPr lvl="1" eaLnBrk="1" hangingPunct="1"/>
            <a:r>
              <a:rPr lang="fr-CA" dirty="0" smtClean="0"/>
              <a:t>Soit coude prothétique </a:t>
            </a:r>
            <a:r>
              <a:rPr lang="fr-CA" dirty="0" smtClean="0"/>
              <a:t>fonctionnel </a:t>
            </a:r>
            <a:r>
              <a:rPr lang="fr-CA" dirty="0" smtClean="0"/>
              <a:t>mais </a:t>
            </a:r>
            <a:r>
              <a:rPr lang="fr-CA" dirty="0" smtClean="0"/>
              <a:t>asymétrie prononcée</a:t>
            </a:r>
          </a:p>
          <a:p>
            <a:pPr lvl="1" eaLnBrk="1" hangingPunct="1"/>
            <a:r>
              <a:rPr lang="fr-CA" dirty="0" smtClean="0"/>
              <a:t>Soit a</a:t>
            </a:r>
            <a:r>
              <a:rPr lang="fr-CA" dirty="0" smtClean="0"/>
              <a:t>rticulations externes…beaucoup </a:t>
            </a:r>
            <a:r>
              <a:rPr lang="fr-CA" dirty="0" smtClean="0"/>
              <a:t>moins </a:t>
            </a:r>
            <a:r>
              <a:rPr lang="fr-CA" dirty="0" smtClean="0"/>
              <a:t>fonctionnel, mais symétrique.</a:t>
            </a:r>
          </a:p>
          <a:p>
            <a:pPr lvl="1" eaLnBrk="1" hangingPunct="1"/>
            <a:r>
              <a:rPr lang="fr-CA" dirty="0" smtClean="0"/>
              <a:t>Tjrs peu </a:t>
            </a:r>
            <a:r>
              <a:rPr lang="fr-CA" dirty="0" smtClean="0"/>
              <a:t>esthétique</a:t>
            </a:r>
          </a:p>
          <a:p>
            <a:pPr lvl="1" eaLnBrk="1" hangingPunct="1"/>
            <a:r>
              <a:rPr lang="fr-CA" dirty="0" smtClean="0">
                <a:sym typeface="Wingdings" pitchFamily="2" charset="2"/>
              </a:rPr>
              <a:t> Bon bras de levier </a:t>
            </a:r>
            <a:r>
              <a:rPr lang="fr-CA" dirty="0" smtClean="0"/>
              <a:t> </a:t>
            </a:r>
          </a:p>
          <a:p>
            <a:pPr lvl="1" eaLnBrk="1" hangingPunct="1"/>
            <a:endParaRPr lang="fr-CA" dirty="0" smtClean="0"/>
          </a:p>
        </p:txBody>
      </p:sp>
      <p:sp>
        <p:nvSpPr>
          <p:cNvPr id="43012" name="Espace réservé du contenu 4"/>
          <p:cNvSpPr>
            <a:spLocks noGrp="1"/>
          </p:cNvSpPr>
          <p:nvPr>
            <p:ph sz="half" idx="2"/>
          </p:nvPr>
        </p:nvSpPr>
        <p:spPr>
          <a:xfrm>
            <a:off x="4419600" y="1536700"/>
            <a:ext cx="3657600" cy="4589463"/>
          </a:xfrm>
        </p:spPr>
        <p:txBody>
          <a:bodyPr/>
          <a:lstStyle/>
          <a:p>
            <a:pPr eaLnBrk="1" hangingPunct="1"/>
            <a:r>
              <a:rPr lang="fr-CA" dirty="0" smtClean="0"/>
              <a:t>TRÈS COURT</a:t>
            </a:r>
          </a:p>
          <a:p>
            <a:pPr lvl="1" eaLnBrk="1" hangingPunct="1"/>
            <a:r>
              <a:rPr lang="fr-CA" dirty="0" smtClean="0"/>
              <a:t>Très difficile – doit être appareillé comme une désarticulation de l’épaule</a:t>
            </a:r>
          </a:p>
        </p:txBody>
      </p:sp>
      <p:pic>
        <p:nvPicPr>
          <p:cNvPr id="430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82"/>
          <a:stretch/>
        </p:blipFill>
        <p:spPr bwMode="auto">
          <a:xfrm>
            <a:off x="4067944" y="3645024"/>
            <a:ext cx="3736919" cy="2451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A" dirty="0" smtClean="0"/>
              <a:t>DÉSARTICULATION DE L’ÉPAULE :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536700"/>
            <a:ext cx="3657600" cy="47005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CA" dirty="0" smtClean="0"/>
              <a:t>perte </a:t>
            </a:r>
            <a:r>
              <a:rPr lang="fr-CA" dirty="0"/>
              <a:t>fonctionnelle </a:t>
            </a:r>
            <a:r>
              <a:rPr lang="fr-CA" dirty="0" smtClean="0"/>
              <a:t>immense</a:t>
            </a:r>
            <a:endParaRPr lang="fr-CA" dirty="0"/>
          </a:p>
          <a:p>
            <a:pPr lvl="1" eaLnBrk="1" hangingPunct="1">
              <a:defRPr/>
            </a:pPr>
            <a:r>
              <a:rPr lang="fr-CA" dirty="0" smtClean="0"/>
              <a:t>«Prothèse-outil» : la prothèse a une seule </a:t>
            </a:r>
            <a:r>
              <a:rPr lang="fr-CA" dirty="0" smtClean="0"/>
              <a:t>fonction, </a:t>
            </a:r>
            <a:r>
              <a:rPr lang="fr-CA" dirty="0" smtClean="0"/>
              <a:t>conçue pour une activité particulière et est portée </a:t>
            </a:r>
            <a:r>
              <a:rPr lang="fr-CA" dirty="0" smtClean="0"/>
              <a:t>seulement </a:t>
            </a:r>
            <a:r>
              <a:rPr lang="fr-CA" dirty="0" smtClean="0"/>
              <a:t>pour cette fonction</a:t>
            </a:r>
            <a:endParaRPr lang="fr-CA" dirty="0"/>
          </a:p>
        </p:txBody>
      </p:sp>
      <p:sp>
        <p:nvSpPr>
          <p:cNvPr id="44036" name="Espace réservé du contenu 4"/>
          <p:cNvSpPr>
            <a:spLocks noGrp="1"/>
          </p:cNvSpPr>
          <p:nvPr>
            <p:ph sz="half" idx="2"/>
          </p:nvPr>
        </p:nvSpPr>
        <p:spPr>
          <a:xfrm>
            <a:off x="4419600" y="1536700"/>
            <a:ext cx="3657600" cy="4589463"/>
          </a:xfrm>
        </p:spPr>
        <p:txBody>
          <a:bodyPr/>
          <a:lstStyle/>
          <a:p>
            <a:pPr eaLnBrk="1" hangingPunct="1"/>
            <a:endParaRPr lang="fr-CA" smtClean="0"/>
          </a:p>
        </p:txBody>
      </p:sp>
      <p:pic>
        <p:nvPicPr>
          <p:cNvPr id="4403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1438"/>
            <a:ext cx="3513138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3836988"/>
            <a:ext cx="3398837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A" dirty="0" smtClean="0">
                <a:solidFill>
                  <a:srgbClr val="37302A"/>
                </a:solidFill>
              </a:rPr>
              <a:t>MEMBRE </a:t>
            </a:r>
            <a:r>
              <a:rPr lang="fr-CA" dirty="0" smtClean="0">
                <a:solidFill>
                  <a:srgbClr val="37302A"/>
                </a:solidFill>
              </a:rPr>
              <a:t>SUPÉRIEUR: </a:t>
            </a:r>
            <a:r>
              <a:rPr lang="fr-CA" sz="3200" dirty="0">
                <a:solidFill>
                  <a:srgbClr val="37302A"/>
                </a:solidFill>
              </a:rPr>
              <a:t>atouts mécaniques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536700"/>
            <a:ext cx="3827463" cy="48450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CA" dirty="0" smtClean="0"/>
              <a:t>MANCHON DE SILICONE</a:t>
            </a:r>
          </a:p>
          <a:p>
            <a:pPr eaLnBrk="1" hangingPunct="1">
              <a:defRPr/>
            </a:pPr>
            <a:r>
              <a:rPr lang="fr-CA" dirty="0" smtClean="0"/>
              <a:t>PROTHÈSE MYOÉLECTRIQUE</a:t>
            </a:r>
          </a:p>
          <a:p>
            <a:pPr lvl="1" eaLnBrk="1" hangingPunct="1">
              <a:defRPr/>
            </a:pPr>
            <a:r>
              <a:rPr lang="fr-CA" dirty="0"/>
              <a:t>Pour les moignons peu problématiques</a:t>
            </a:r>
          </a:p>
          <a:p>
            <a:pPr lvl="1" eaLnBrk="1" hangingPunct="1">
              <a:defRPr/>
            </a:pPr>
            <a:r>
              <a:rPr lang="fr-CA" dirty="0" smtClean="0"/>
              <a:t>Volume doit être stable</a:t>
            </a:r>
          </a:p>
          <a:p>
            <a:pPr lvl="1" eaLnBrk="1" hangingPunct="1">
              <a:defRPr/>
            </a:pPr>
            <a:endParaRPr lang="fr-CA" dirty="0" smtClean="0"/>
          </a:p>
          <a:p>
            <a:pPr lvl="1" eaLnBrk="1" hangingPunct="1">
              <a:defRPr/>
            </a:pPr>
            <a:endParaRPr lang="fr-CA" dirty="0" smtClean="0"/>
          </a:p>
          <a:p>
            <a:pPr lvl="1" eaLnBrk="1" hangingPunct="1">
              <a:defRPr/>
            </a:pPr>
            <a:endParaRPr lang="fr-CA" dirty="0" smtClean="0"/>
          </a:p>
          <a:p>
            <a:pPr eaLnBrk="1" hangingPunct="1">
              <a:defRPr/>
            </a:pPr>
            <a:endParaRPr lang="fr-CA" dirty="0" smtClean="0"/>
          </a:p>
          <a:p>
            <a:pPr eaLnBrk="1" hangingPunct="1">
              <a:defRPr/>
            </a:pP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419600" y="1536700"/>
            <a:ext cx="3657600" cy="45894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CA" dirty="0" smtClean="0"/>
              <a:t>NOUVEAUTÉS: MAINS MOTORISÉES AVEC MOUVEMENTS MULTIPLES</a:t>
            </a:r>
            <a:endParaRPr lang="fr-CA" dirty="0" smtClean="0"/>
          </a:p>
          <a:p>
            <a:pPr lvl="1" eaLnBrk="1" hangingPunct="1">
              <a:defRPr/>
            </a:pPr>
            <a:r>
              <a:rPr lang="fr-CA" dirty="0" smtClean="0"/>
              <a:t>Très couteux</a:t>
            </a:r>
          </a:p>
          <a:p>
            <a:pPr lvl="1" eaLnBrk="1" hangingPunct="1">
              <a:defRPr/>
            </a:pPr>
            <a:r>
              <a:rPr lang="fr-CA" dirty="0" smtClean="0"/>
              <a:t>De plus en plus fonctionnel</a:t>
            </a:r>
          </a:p>
          <a:p>
            <a:pPr marL="411163" lvl="1" indent="0" eaLnBrk="1" hangingPunct="1">
              <a:buNone/>
              <a:defRPr/>
            </a:pPr>
            <a:endParaRPr lang="fr-CA" dirty="0" smtClean="0"/>
          </a:p>
          <a:p>
            <a:pPr lvl="1" eaLnBrk="1" hangingPunct="1">
              <a:defRPr/>
            </a:pPr>
            <a:endParaRPr lang="fr-CA" dirty="0"/>
          </a:p>
          <a:p>
            <a:pPr lvl="1" eaLnBrk="1" hangingPunct="1">
              <a:defRPr/>
            </a:pPr>
            <a:endParaRPr lang="fr-CA" dirty="0" smtClean="0"/>
          </a:p>
        </p:txBody>
      </p:sp>
      <p:pic>
        <p:nvPicPr>
          <p:cNvPr id="4506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542499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5" r="27376"/>
          <a:stretch/>
        </p:blipFill>
        <p:spPr bwMode="auto">
          <a:xfrm>
            <a:off x="4119883" y="4653136"/>
            <a:ext cx="826395" cy="173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24" r="3"/>
          <a:stretch/>
        </p:blipFill>
        <p:spPr bwMode="auto">
          <a:xfrm>
            <a:off x="1187624" y="4868598"/>
            <a:ext cx="2232248" cy="1195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A" dirty="0">
                <a:solidFill>
                  <a:srgbClr val="37302A"/>
                </a:solidFill>
              </a:rPr>
              <a:t>MEMBRE SUPÉRIEUR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536700"/>
            <a:ext cx="7138988" cy="1676400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fr-CA" dirty="0" smtClean="0"/>
              <a:t>TMR : </a:t>
            </a:r>
            <a:r>
              <a:rPr lang="fr-CA" dirty="0" err="1" smtClean="0"/>
              <a:t>targetted</a:t>
            </a:r>
            <a:r>
              <a:rPr lang="fr-CA" dirty="0" smtClean="0"/>
              <a:t> muscle </a:t>
            </a:r>
            <a:r>
              <a:rPr lang="fr-CA" dirty="0" err="1" smtClean="0"/>
              <a:t>reinnervation</a:t>
            </a:r>
            <a:endParaRPr lang="fr-CA" dirty="0" smtClean="0"/>
          </a:p>
          <a:p>
            <a:pPr lvl="1" eaLnBrk="1" hangingPunct="1">
              <a:defRPr/>
            </a:pPr>
            <a:r>
              <a:rPr lang="fr-CA" dirty="0" smtClean="0"/>
              <a:t>Chirurgie pour réorienter </a:t>
            </a:r>
            <a:r>
              <a:rPr lang="fr-CA" dirty="0" smtClean="0"/>
              <a:t>les </a:t>
            </a:r>
            <a:r>
              <a:rPr lang="fr-CA" dirty="0" smtClean="0"/>
              <a:t>fibres nerveuses des muscles du bras </a:t>
            </a:r>
            <a:r>
              <a:rPr lang="fr-CA" dirty="0" smtClean="0"/>
              <a:t>dans </a:t>
            </a:r>
            <a:r>
              <a:rPr lang="fr-CA" dirty="0" smtClean="0"/>
              <a:t>les faisceaux musculaires du </a:t>
            </a:r>
            <a:r>
              <a:rPr lang="fr-CA" dirty="0" smtClean="0"/>
              <a:t>pectoral pour contrôler une prothèse </a:t>
            </a:r>
            <a:r>
              <a:rPr lang="fr-CA" dirty="0" err="1" smtClean="0"/>
              <a:t>myoélectrique</a:t>
            </a:r>
            <a:r>
              <a:rPr lang="fr-CA" dirty="0" smtClean="0"/>
              <a:t>.</a:t>
            </a:r>
            <a:endParaRPr lang="fr-CA" dirty="0" smtClean="0"/>
          </a:p>
          <a:p>
            <a:pPr eaLnBrk="1" hangingPunct="1">
              <a:defRPr/>
            </a:pPr>
            <a:endParaRPr lang="fr-CA" dirty="0"/>
          </a:p>
        </p:txBody>
      </p:sp>
      <p:pic>
        <p:nvPicPr>
          <p:cNvPr id="4608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3284538"/>
            <a:ext cx="4752975" cy="3001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13"/>
          <a:stretch/>
        </p:blipFill>
        <p:spPr bwMode="auto">
          <a:xfrm>
            <a:off x="6156176" y="3810905"/>
            <a:ext cx="2162849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288" y="2736850"/>
            <a:ext cx="1800225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6400" y="260648"/>
            <a:ext cx="7620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dirty="0" smtClean="0"/>
              <a:t>CONCLUSION</a:t>
            </a:r>
            <a:endParaRPr lang="fr-CA" dirty="0"/>
          </a:p>
        </p:txBody>
      </p:sp>
      <p:sp>
        <p:nvSpPr>
          <p:cNvPr id="47108" name="Espace réservé du contenu 3"/>
          <p:cNvSpPr>
            <a:spLocks noGrp="1"/>
          </p:cNvSpPr>
          <p:nvPr>
            <p:ph sz="half" idx="2"/>
          </p:nvPr>
        </p:nvSpPr>
        <p:spPr>
          <a:xfrm>
            <a:off x="4419600" y="1536700"/>
            <a:ext cx="3657600" cy="4589463"/>
          </a:xfrm>
        </p:spPr>
        <p:txBody>
          <a:bodyPr/>
          <a:lstStyle/>
          <a:p>
            <a:pPr eaLnBrk="1" hangingPunct="1"/>
            <a:endParaRPr lang="fr-CA" smtClean="0"/>
          </a:p>
        </p:txBody>
      </p:sp>
      <p:sp>
        <p:nvSpPr>
          <p:cNvPr id="47109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536700"/>
            <a:ext cx="3657600" cy="4589463"/>
          </a:xfrm>
        </p:spPr>
        <p:txBody>
          <a:bodyPr/>
          <a:lstStyle/>
          <a:p>
            <a:pPr eaLnBrk="1" hangingPunct="1"/>
            <a:endParaRPr lang="fr-CA" smtClean="0"/>
          </a:p>
        </p:txBody>
      </p:sp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210" y="1087438"/>
            <a:ext cx="2158528" cy="324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088" y="4437063"/>
            <a:ext cx="3041650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" t="-470" r="487"/>
          <a:stretch>
            <a:fillRect/>
          </a:stretch>
        </p:blipFill>
        <p:spPr bwMode="auto">
          <a:xfrm>
            <a:off x="552450" y="3302000"/>
            <a:ext cx="2763838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3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1087438"/>
            <a:ext cx="3286125" cy="168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95536" y="6216650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i="1" dirty="0" smtClean="0">
                <a:latin typeface="+mn-lt"/>
              </a:rPr>
              <a:t>BUT </a:t>
            </a:r>
            <a:r>
              <a:rPr lang="en-CA" i="1" dirty="0" smtClean="0">
                <a:latin typeface="+mn-lt"/>
              </a:rPr>
              <a:t>ULTIME :</a:t>
            </a:r>
            <a:r>
              <a:rPr lang="en-CA" i="1" dirty="0" err="1" smtClean="0">
                <a:latin typeface="+mn-lt"/>
              </a:rPr>
              <a:t>permettre</a:t>
            </a:r>
            <a:r>
              <a:rPr lang="en-CA" i="1" dirty="0" smtClean="0">
                <a:latin typeface="+mn-lt"/>
              </a:rPr>
              <a:t> </a:t>
            </a:r>
            <a:r>
              <a:rPr lang="en-CA" i="1" dirty="0" smtClean="0">
                <a:latin typeface="+mn-lt"/>
              </a:rPr>
              <a:t>à la </a:t>
            </a:r>
            <a:r>
              <a:rPr lang="en-CA" i="1" dirty="0" err="1" smtClean="0">
                <a:latin typeface="+mn-lt"/>
              </a:rPr>
              <a:t>personne</a:t>
            </a:r>
            <a:r>
              <a:rPr lang="en-CA" i="1" dirty="0" smtClean="0">
                <a:latin typeface="+mn-lt"/>
              </a:rPr>
              <a:t> de se </a:t>
            </a:r>
            <a:r>
              <a:rPr lang="en-CA" i="1" dirty="0" err="1" smtClean="0">
                <a:latin typeface="+mn-lt"/>
              </a:rPr>
              <a:t>réaliser</a:t>
            </a:r>
            <a:r>
              <a:rPr lang="en-CA" i="1" dirty="0" smtClean="0">
                <a:latin typeface="+mn-lt"/>
              </a:rPr>
              <a:t> </a:t>
            </a:r>
            <a:r>
              <a:rPr lang="en-CA" i="1" dirty="0" err="1" smtClean="0">
                <a:latin typeface="+mn-lt"/>
              </a:rPr>
              <a:t>dans</a:t>
            </a:r>
            <a:r>
              <a:rPr lang="en-CA" i="1" dirty="0" smtClean="0">
                <a:latin typeface="+mn-lt"/>
              </a:rPr>
              <a:t> son </a:t>
            </a:r>
            <a:r>
              <a:rPr lang="en-CA" i="1" dirty="0" err="1" smtClean="0">
                <a:latin typeface="+mn-lt"/>
              </a:rPr>
              <a:t>propre</a:t>
            </a:r>
            <a:r>
              <a:rPr lang="en-CA" i="1" dirty="0" smtClean="0">
                <a:latin typeface="+mn-lt"/>
              </a:rPr>
              <a:t> style de vie.</a:t>
            </a:r>
            <a:endParaRPr lang="fr-CA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build="p"/>
      <p:bldP spid="4710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LA QUESTION ULTIME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z="2800" dirty="0" smtClean="0"/>
              <a:t>Qu’est-ce </a:t>
            </a:r>
            <a:r>
              <a:rPr lang="fr-CA" sz="2800" dirty="0" smtClean="0"/>
              <a:t>que je vais faire avec </a:t>
            </a:r>
            <a:r>
              <a:rPr lang="fr-CA" sz="2800" dirty="0" smtClean="0"/>
              <a:t>ce moignon là </a:t>
            </a:r>
            <a:r>
              <a:rPr lang="fr-CA" sz="2800" dirty="0" smtClean="0"/>
              <a:t>?</a:t>
            </a:r>
          </a:p>
          <a:p>
            <a:endParaRPr lang="fr-CA" sz="2800" dirty="0" smtClean="0"/>
          </a:p>
          <a:p>
            <a:r>
              <a:rPr lang="fr-CA" sz="2800" dirty="0" smtClean="0"/>
              <a:t>Et </a:t>
            </a:r>
            <a:r>
              <a:rPr lang="fr-CA" sz="2800" dirty="0" smtClean="0"/>
              <a:t>à chaque fois, le prothésiste répond: il y a certainement une raison ! </a:t>
            </a:r>
            <a:endParaRPr lang="fr-CA" sz="2800" dirty="0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9" t="-1" b="3654"/>
          <a:stretch/>
        </p:blipFill>
        <p:spPr bwMode="auto">
          <a:xfrm>
            <a:off x="4572000" y="3998204"/>
            <a:ext cx="2429861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04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APPAREILLAGE PROTHÉTIQUE : </a:t>
            </a:r>
            <a:r>
              <a:rPr lang="fr-CA" dirty="0" smtClean="0"/>
              <a:t>Généralités</a:t>
            </a:r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2204864"/>
            <a:ext cx="7620000" cy="4195936"/>
          </a:xfrm>
        </p:spPr>
        <p:txBody>
          <a:bodyPr/>
          <a:lstStyle/>
          <a:p>
            <a:r>
              <a:rPr lang="en-CA" dirty="0" smtClean="0"/>
              <a:t>ON NE PEUT </a:t>
            </a:r>
            <a:r>
              <a:rPr lang="en-CA" dirty="0"/>
              <a:t>«</a:t>
            </a:r>
            <a:r>
              <a:rPr lang="en-CA" dirty="0" smtClean="0"/>
              <a:t>JAMAIS» GÉNÉRALISER LORSQU’ON DÉTERMINE L’APPAREILLAGE</a:t>
            </a:r>
          </a:p>
          <a:p>
            <a:pPr lvl="1"/>
            <a:r>
              <a:rPr lang="en-CA" dirty="0" smtClean="0"/>
              <a:t>BESOINS DU CLIENT</a:t>
            </a:r>
          </a:p>
          <a:p>
            <a:pPr lvl="1"/>
            <a:r>
              <a:rPr lang="en-CA" dirty="0" smtClean="0"/>
              <a:t>CAUSES DE </a:t>
            </a:r>
            <a:r>
              <a:rPr lang="en-CA" dirty="0" smtClean="0"/>
              <a:t>L’AMPUTATION</a:t>
            </a:r>
            <a:endParaRPr lang="en-CA" dirty="0" smtClean="0"/>
          </a:p>
          <a:p>
            <a:pPr lvl="1"/>
            <a:r>
              <a:rPr lang="en-CA" dirty="0" smtClean="0"/>
              <a:t>TECHNIQUE CHIRURGICALE</a:t>
            </a:r>
            <a:endParaRPr lang="en-CA" dirty="0" smtClean="0"/>
          </a:p>
          <a:p>
            <a:pPr marL="411163" lvl="1" indent="0">
              <a:buNone/>
            </a:pPr>
            <a:endParaRPr lang="en-CA" dirty="0" smtClean="0"/>
          </a:p>
          <a:p>
            <a:r>
              <a:rPr lang="en-CA" dirty="0" smtClean="0"/>
              <a:t>CONCEPTS IMPORTANTS :</a:t>
            </a:r>
            <a:endParaRPr lang="en-CA" dirty="0"/>
          </a:p>
          <a:p>
            <a:pPr lvl="1"/>
            <a:r>
              <a:rPr lang="en-CA" dirty="0" smtClean="0"/>
              <a:t>SUSPENSION</a:t>
            </a:r>
            <a:endParaRPr lang="en-CA" dirty="0"/>
          </a:p>
          <a:p>
            <a:pPr lvl="1"/>
            <a:r>
              <a:rPr lang="en-CA" dirty="0" smtClean="0"/>
              <a:t>APPUI – MISE EN CHARGE</a:t>
            </a:r>
            <a:endParaRPr lang="en-CA" dirty="0"/>
          </a:p>
          <a:p>
            <a:pPr lvl="1"/>
            <a:r>
              <a:rPr lang="en-CA" dirty="0" smtClean="0"/>
              <a:t>PISTONNAGE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2701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PIED </a:t>
            </a:r>
            <a:r>
              <a:rPr lang="en-CA" dirty="0" smtClean="0"/>
              <a:t>PARTIEL: </a:t>
            </a:r>
            <a:r>
              <a:rPr lang="en-CA" dirty="0" err="1" smtClean="0"/>
              <a:t>transméta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536700"/>
            <a:ext cx="7685088" cy="304442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/>
              <a:t>Perte des fonctions </a:t>
            </a:r>
            <a:r>
              <a:rPr lang="fr-CA" dirty="0" smtClean="0"/>
              <a:t>importantes de </a:t>
            </a:r>
            <a:r>
              <a:rPr lang="fr-CA" dirty="0" smtClean="0"/>
              <a:t>la grosse orteil et de l’avant pied : impulsion et équilibre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/>
              <a:t>Doit être compensé pour </a:t>
            </a:r>
          </a:p>
          <a:p>
            <a:pPr marL="640080"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/>
              <a:t>Éviter mouvement dans la chaussure</a:t>
            </a:r>
          </a:p>
          <a:p>
            <a:pPr marL="640080"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/>
              <a:t>Reconstituer </a:t>
            </a:r>
            <a:r>
              <a:rPr lang="fr-CA" dirty="0" smtClean="0"/>
              <a:t>l’arche interne</a:t>
            </a:r>
          </a:p>
          <a:p>
            <a:pPr marL="343217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/>
              <a:t>Semelle </a:t>
            </a:r>
            <a:r>
              <a:rPr lang="fr-CA" dirty="0"/>
              <a:t>plantaire avec compensation en </a:t>
            </a:r>
            <a:r>
              <a:rPr lang="fr-CA" dirty="0" smtClean="0"/>
              <a:t>mousse (possibilité de lamelle en carbone)</a:t>
            </a:r>
            <a:endParaRPr lang="fr-CA" dirty="0"/>
          </a:p>
          <a:p>
            <a:pPr marL="640080"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419600" y="4797425"/>
            <a:ext cx="3657600" cy="132873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/>
          </a:p>
        </p:txBody>
      </p:sp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88" y="4793673"/>
            <a:ext cx="5010448" cy="1318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79066"/>
            <a:ext cx="1773560" cy="1332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PIED </a:t>
            </a:r>
            <a:r>
              <a:rPr lang="fr-CA" dirty="0" smtClean="0"/>
              <a:t>PARTIEL: </a:t>
            </a:r>
            <a:r>
              <a:rPr lang="fr-CA" dirty="0" err="1" smtClean="0"/>
              <a:t>Lisfranc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3693008"/>
          </a:xfrm>
        </p:spPr>
        <p:txBody>
          <a:bodyPr>
            <a:normAutofit fontScale="92500" lnSpcReduction="10000"/>
          </a:bodyPr>
          <a:lstStyle/>
          <a:p>
            <a:r>
              <a:rPr lang="fr-CA" dirty="0"/>
              <a:t>Les os du tarse </a:t>
            </a:r>
            <a:r>
              <a:rPr lang="fr-CA" dirty="0" smtClean="0"/>
              <a:t>seulement sont </a:t>
            </a:r>
            <a:r>
              <a:rPr lang="fr-CA" dirty="0"/>
              <a:t>conservés</a:t>
            </a:r>
          </a:p>
          <a:p>
            <a:r>
              <a:rPr lang="fr-CA" dirty="0"/>
              <a:t>Perte de beaucoup de fonction de l’avant pied</a:t>
            </a:r>
          </a:p>
          <a:p>
            <a:pPr lvl="0"/>
            <a:r>
              <a:rPr lang="fr-CA" dirty="0" smtClean="0">
                <a:solidFill>
                  <a:prstClr val="black"/>
                </a:solidFill>
              </a:rPr>
              <a:t>L’appareillage doit être plus </a:t>
            </a:r>
            <a:r>
              <a:rPr lang="fr-CA" dirty="0">
                <a:solidFill>
                  <a:prstClr val="black"/>
                </a:solidFill>
              </a:rPr>
              <a:t>englobant pour stabiliser la cheville</a:t>
            </a:r>
          </a:p>
          <a:p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lvl="0" eaLnBrk="1" fontAlgn="auto" hangingPunct="1">
              <a:spcAft>
                <a:spcPts val="0"/>
              </a:spcAft>
              <a:buClr>
                <a:srgbClr val="00B0F0"/>
              </a:buClr>
              <a:buFont typeface="Arial" pitchFamily="34" charset="0"/>
              <a:buChar char="•"/>
              <a:defRPr/>
            </a:pPr>
            <a:r>
              <a:rPr lang="fr-CA" sz="2600" dirty="0" smtClean="0">
                <a:solidFill>
                  <a:prstClr val="black"/>
                </a:solidFill>
              </a:rPr>
              <a:t>Mais </a:t>
            </a:r>
            <a:r>
              <a:rPr lang="fr-CA" sz="2600" dirty="0">
                <a:solidFill>
                  <a:prstClr val="black"/>
                </a:solidFill>
              </a:rPr>
              <a:t>souple pour conserver </a:t>
            </a:r>
            <a:r>
              <a:rPr lang="fr-CA" sz="2600" dirty="0" smtClean="0">
                <a:solidFill>
                  <a:prstClr val="black"/>
                </a:solidFill>
              </a:rPr>
              <a:t>le </a:t>
            </a:r>
            <a:r>
              <a:rPr lang="fr-CA" sz="2600" dirty="0">
                <a:solidFill>
                  <a:prstClr val="black"/>
                </a:solidFill>
              </a:rPr>
              <a:t>mouvement </a:t>
            </a:r>
            <a:r>
              <a:rPr lang="fr-CA" sz="2600" dirty="0" smtClean="0">
                <a:solidFill>
                  <a:prstClr val="black"/>
                </a:solidFill>
              </a:rPr>
              <a:t>de </a:t>
            </a:r>
            <a:r>
              <a:rPr lang="fr-CA" sz="2600" dirty="0">
                <a:solidFill>
                  <a:prstClr val="black"/>
                </a:solidFill>
              </a:rPr>
              <a:t>la cheville</a:t>
            </a:r>
          </a:p>
          <a:p>
            <a:pPr lvl="0" eaLnBrk="1" fontAlgn="auto" hangingPunct="1">
              <a:spcAft>
                <a:spcPts val="0"/>
              </a:spcAft>
              <a:buClr>
                <a:srgbClr val="00B0F0"/>
              </a:buClr>
              <a:buFont typeface="Arial" pitchFamily="34" charset="0"/>
              <a:buChar char="•"/>
              <a:defRPr/>
            </a:pPr>
            <a:r>
              <a:rPr lang="fr-CA" sz="2600" dirty="0">
                <a:solidFill>
                  <a:prstClr val="black"/>
                </a:solidFill>
              </a:rPr>
              <a:t>Et/ou rigide pour augmenter niveau fonctionnel </a:t>
            </a:r>
            <a:r>
              <a:rPr lang="fr-CA" sz="2600" dirty="0" smtClean="0">
                <a:solidFill>
                  <a:prstClr val="black"/>
                </a:solidFill>
              </a:rPr>
              <a:t>(</a:t>
            </a:r>
            <a:r>
              <a:rPr lang="fr-CA" sz="2600" dirty="0">
                <a:solidFill>
                  <a:prstClr val="black"/>
                </a:solidFill>
              </a:rPr>
              <a:t>on </a:t>
            </a:r>
            <a:r>
              <a:rPr lang="fr-CA" sz="2600" dirty="0" smtClean="0">
                <a:solidFill>
                  <a:prstClr val="black"/>
                </a:solidFill>
              </a:rPr>
              <a:t>doit bloquer </a:t>
            </a:r>
            <a:r>
              <a:rPr lang="fr-CA" sz="2600" dirty="0">
                <a:solidFill>
                  <a:prstClr val="black"/>
                </a:solidFill>
              </a:rPr>
              <a:t>la </a:t>
            </a:r>
            <a:r>
              <a:rPr lang="fr-CA" sz="2600" dirty="0" smtClean="0">
                <a:solidFill>
                  <a:prstClr val="black"/>
                </a:solidFill>
              </a:rPr>
              <a:t>cheville pour </a:t>
            </a:r>
            <a:r>
              <a:rPr lang="fr-CA" sz="2600" dirty="0">
                <a:solidFill>
                  <a:prstClr val="black"/>
                </a:solidFill>
              </a:rPr>
              <a:t>permettre </a:t>
            </a:r>
            <a:r>
              <a:rPr lang="fr-CA" sz="2600" dirty="0" smtClean="0">
                <a:solidFill>
                  <a:prstClr val="black"/>
                </a:solidFill>
              </a:rPr>
              <a:t>une impulsion </a:t>
            </a:r>
            <a:r>
              <a:rPr lang="fr-CA" sz="2600" dirty="0">
                <a:solidFill>
                  <a:prstClr val="black"/>
                </a:solidFill>
              </a:rPr>
              <a:t>maximale </a:t>
            </a:r>
            <a:r>
              <a:rPr lang="fr-CA" sz="2600" dirty="0" smtClean="0">
                <a:solidFill>
                  <a:prstClr val="black"/>
                </a:solidFill>
              </a:rPr>
              <a:t>aux orteils )</a:t>
            </a:r>
            <a:endParaRPr lang="fr-CA" sz="2600" dirty="0">
              <a:solidFill>
                <a:prstClr val="black"/>
              </a:solidFill>
            </a:endParaRPr>
          </a:p>
          <a:p>
            <a:endParaRPr lang="fr-C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52"/>
          <a:stretch/>
        </p:blipFill>
        <p:spPr bwMode="auto">
          <a:xfrm>
            <a:off x="251521" y="5517232"/>
            <a:ext cx="1050308" cy="1077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4"/>
          <a:stretch/>
        </p:blipFill>
        <p:spPr bwMode="auto">
          <a:xfrm>
            <a:off x="1321462" y="5172020"/>
            <a:ext cx="1599950" cy="1446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9"/>
          <a:stretch/>
        </p:blipFill>
        <p:spPr bwMode="auto">
          <a:xfrm>
            <a:off x="3059832" y="5294391"/>
            <a:ext cx="1595783" cy="13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404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PIED PARTIEL: </a:t>
            </a:r>
            <a:r>
              <a:rPr lang="en-CA" sz="3600" dirty="0" err="1" smtClean="0"/>
              <a:t>Chopart</a:t>
            </a:r>
            <a:r>
              <a:rPr lang="en-CA" sz="3600" dirty="0" smtClean="0"/>
              <a:t> et </a:t>
            </a:r>
            <a:r>
              <a:rPr lang="en-CA" sz="3600" dirty="0" err="1" smtClean="0"/>
              <a:t>Pirogoff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536700"/>
            <a:ext cx="3657600" cy="4589463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/>
              <a:t>Le calcanéum et l’astragale sont conservés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/>
              <a:t>Très peu fonctionnel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/>
              <a:t>Très instable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/>
              <a:t>Le </a:t>
            </a:r>
            <a:r>
              <a:rPr lang="fr-CA" dirty="0" err="1" smtClean="0"/>
              <a:t>poid</a:t>
            </a:r>
            <a:r>
              <a:rPr lang="fr-CA" dirty="0" smtClean="0"/>
              <a:t> </a:t>
            </a:r>
            <a:r>
              <a:rPr lang="fr-CA" dirty="0" smtClean="0"/>
              <a:t>du corps </a:t>
            </a:r>
            <a:r>
              <a:rPr lang="fr-CA" dirty="0" smtClean="0"/>
              <a:t>est en </a:t>
            </a:r>
            <a:r>
              <a:rPr lang="fr-CA" dirty="0" smtClean="0"/>
              <a:t>appui sur une très petite surface: l’appui doit être répartie sur la jambe voire même jusqu’au genou = besoin d’une emboîture prothétique.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</p:nvPr>
        </p:nvSpPr>
        <p:spPr>
          <a:xfrm>
            <a:off x="4419600" y="1536700"/>
            <a:ext cx="3657600" cy="4589463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/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446213"/>
            <a:ext cx="2879725" cy="257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365625"/>
            <a:ext cx="3659187" cy="165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solidFill>
                  <a:srgbClr val="37302A"/>
                </a:solidFill>
              </a:rPr>
              <a:t>PIED PARTIEL: </a:t>
            </a:r>
            <a:r>
              <a:rPr lang="en-CA" sz="3600" dirty="0" err="1">
                <a:solidFill>
                  <a:srgbClr val="37302A"/>
                </a:solidFill>
              </a:rPr>
              <a:t>Chopart</a:t>
            </a:r>
            <a:r>
              <a:rPr lang="en-CA" sz="3600" dirty="0">
                <a:solidFill>
                  <a:srgbClr val="37302A"/>
                </a:solidFill>
              </a:rPr>
              <a:t> et </a:t>
            </a:r>
            <a:r>
              <a:rPr lang="en-CA" sz="3600" dirty="0" err="1">
                <a:solidFill>
                  <a:srgbClr val="37302A"/>
                </a:solidFill>
              </a:rPr>
              <a:t>Pirogoff</a:t>
            </a:r>
            <a:endParaRPr lang="fr-CA" dirty="0"/>
          </a:p>
        </p:txBody>
      </p:sp>
      <p:pic>
        <p:nvPicPr>
          <p:cNvPr id="11267" name="Picture 4" descr="E:\Présentation Orthopédistes mars 2012\IMG_16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4270375"/>
            <a:ext cx="2736850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7" descr="E:\Présentation Orthopédistes mars 2012\IMG_160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"/>
          <a:stretch/>
        </p:blipFill>
        <p:spPr bwMode="auto">
          <a:xfrm>
            <a:off x="1433015" y="4270375"/>
            <a:ext cx="2640510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8" descr="E:\Présentation Orthopédistes mars 2012\IMG_16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2060575"/>
            <a:ext cx="2736850" cy="2052638"/>
          </a:xfrm>
          <a:noFill/>
        </p:spPr>
      </p:pic>
      <p:pic>
        <p:nvPicPr>
          <p:cNvPr id="11270" name="Picture 9" descr="E:\Présentation Orthopédistes mars 2012\IMG_1602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"/>
          <a:stretch/>
        </p:blipFill>
        <p:spPr>
          <a:xfrm>
            <a:off x="1433015" y="2060575"/>
            <a:ext cx="2648448" cy="2027238"/>
          </a:xfrm>
          <a:noFill/>
        </p:spPr>
      </p:pic>
    </p:spTree>
    <p:extLst>
      <p:ext uri="{BB962C8B-B14F-4D97-AF65-F5344CB8AC3E}">
        <p14:creationId xmlns:p14="http://schemas.microsoft.com/office/powerpoint/2010/main" val="360419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SYME</a:t>
            </a:r>
            <a:br>
              <a:rPr lang="en-CA" dirty="0" smtClean="0"/>
            </a:br>
            <a:endParaRPr lang="fr-CA" dirty="0"/>
          </a:p>
        </p:txBody>
      </p:sp>
      <p:sp>
        <p:nvSpPr>
          <p:cNvPr id="14339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536700"/>
            <a:ext cx="2890664" cy="4589463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fr-CA" dirty="0" smtClean="0"/>
              <a:t>Les malléoles sont présente en tout ou en partie.</a:t>
            </a:r>
          </a:p>
          <a:p>
            <a:pPr eaLnBrk="1" hangingPunct="1"/>
            <a:r>
              <a:rPr lang="fr-CA" dirty="0" smtClean="0"/>
              <a:t>La partie distale du moignon est plus volumineuse que le </a:t>
            </a:r>
            <a:r>
              <a:rPr lang="fr-CA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⅓</a:t>
            </a:r>
            <a:r>
              <a:rPr lang="fr-CA" dirty="0" smtClean="0"/>
              <a:t> moyen.</a:t>
            </a:r>
          </a:p>
          <a:p>
            <a:pPr eaLnBrk="1" hangingPunct="1"/>
            <a:r>
              <a:rPr lang="fr-CA" dirty="0" smtClean="0"/>
              <a:t>Esthétique ?</a:t>
            </a:r>
          </a:p>
          <a:p>
            <a:pPr eaLnBrk="1" hangingPunct="1"/>
            <a:r>
              <a:rPr lang="fr-CA" dirty="0" smtClean="0"/>
              <a:t>Fonctionnel </a:t>
            </a:r>
            <a:r>
              <a:rPr lang="fr-CA" dirty="0" smtClean="0"/>
              <a:t>?</a:t>
            </a:r>
          </a:p>
          <a:p>
            <a:pPr marL="342900" lvl="1" eaLnBrk="1" hangingPunct="1">
              <a:buClr>
                <a:schemeClr val="accent1"/>
              </a:buClr>
            </a:pPr>
            <a:r>
              <a:rPr lang="fr-CA" sz="2800" dirty="0" smtClean="0"/>
              <a:t>L’appui </a:t>
            </a:r>
            <a:r>
              <a:rPr lang="fr-CA" sz="2800" dirty="0"/>
              <a:t>au TSR est presque toujours nécessaire</a:t>
            </a:r>
          </a:p>
          <a:p>
            <a:pPr eaLnBrk="1" hangingPunct="1"/>
            <a:endParaRPr lang="fr-CA" dirty="0" smtClean="0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081954"/>
            <a:ext cx="1558312" cy="2371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Espace réservé du contenu 3"/>
          <p:cNvSpPr>
            <a:spLocks noGrp="1"/>
          </p:cNvSpPr>
          <p:nvPr>
            <p:ph sz="half" idx="2"/>
          </p:nvPr>
        </p:nvSpPr>
        <p:spPr>
          <a:xfrm>
            <a:off x="4419600" y="1412776"/>
            <a:ext cx="3657600" cy="4713387"/>
          </a:xfrm>
        </p:spPr>
        <p:txBody>
          <a:bodyPr/>
          <a:lstStyle/>
          <a:p>
            <a:pPr lvl="0" eaLnBrk="1" hangingPunct="1">
              <a:buClr>
                <a:srgbClr val="00B0F0"/>
              </a:buClr>
            </a:pPr>
            <a:r>
              <a:rPr lang="fr-CA" sz="2600" dirty="0">
                <a:solidFill>
                  <a:prstClr val="black"/>
                </a:solidFill>
              </a:rPr>
              <a:t>Si partie distale très volumineuse par rapport au </a:t>
            </a:r>
            <a:r>
              <a:rPr lang="fr-CA" sz="2600" dirty="0">
                <a:solidFill>
                  <a:prstClr val="blac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⅓</a:t>
            </a:r>
            <a:r>
              <a:rPr lang="fr-CA" sz="2600" dirty="0">
                <a:solidFill>
                  <a:prstClr val="black"/>
                </a:solidFill>
              </a:rPr>
              <a:t> moyen</a:t>
            </a:r>
          </a:p>
          <a:p>
            <a:pPr lvl="1" eaLnBrk="1" hangingPunct="1">
              <a:buClr>
                <a:srgbClr val="A09781"/>
              </a:buClr>
            </a:pPr>
            <a:r>
              <a:rPr lang="fr-CA" sz="2600" dirty="0">
                <a:solidFill>
                  <a:prstClr val="black"/>
                </a:solidFill>
              </a:rPr>
              <a:t>Très peu esthétique</a:t>
            </a:r>
          </a:p>
          <a:p>
            <a:pPr lvl="1" eaLnBrk="1" hangingPunct="1">
              <a:buClr>
                <a:srgbClr val="A09781"/>
              </a:buClr>
            </a:pPr>
            <a:r>
              <a:rPr lang="fr-CA" sz="2600" dirty="0">
                <a:solidFill>
                  <a:prstClr val="black"/>
                </a:solidFill>
              </a:rPr>
              <a:t>Si emboîture avec porte=pistonnage</a:t>
            </a:r>
          </a:p>
          <a:p>
            <a:pPr eaLnBrk="1" hangingPunct="1"/>
            <a:endParaRPr lang="fr-CA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4449911"/>
            <a:ext cx="1655763" cy="200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tiguïté">
  <a:themeElements>
    <a:clrScheme name="Personnalisé 8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00B0F0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tiguïté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28324</TotalTime>
  <Words>1080</Words>
  <Application>Microsoft Office PowerPoint</Application>
  <PresentationFormat>Affichage à l'écran (4:3)</PresentationFormat>
  <Paragraphs>193</Paragraphs>
  <Slides>24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Contiguïté</vt:lpstr>
      <vt:lpstr>Amputer vs appareiller </vt:lpstr>
      <vt:lpstr>AMPUTER VS APPAREILLER</vt:lpstr>
      <vt:lpstr>LA QUESTION ULTIME</vt:lpstr>
      <vt:lpstr>APPAREILLAGE PROTHÉTIQUE : Généralités</vt:lpstr>
      <vt:lpstr>PIED PARTIEL: transméta</vt:lpstr>
      <vt:lpstr>PIED PARTIEL: Lisfranc</vt:lpstr>
      <vt:lpstr>PIED PARTIEL: Chopart et Pirogoff</vt:lpstr>
      <vt:lpstr>PIED PARTIEL: Chopart et Pirogoff</vt:lpstr>
      <vt:lpstr>SYME </vt:lpstr>
      <vt:lpstr>TIBIAL</vt:lpstr>
      <vt:lpstr>TIBIAL:</vt:lpstr>
      <vt:lpstr>TIBIO-FÉMORAL</vt:lpstr>
      <vt:lpstr>FÉMORALE :</vt:lpstr>
      <vt:lpstr>FÉMORAL: atouts mécaniques</vt:lpstr>
      <vt:lpstr>COXO-FÉMORALE: désarticulation de la hanche</vt:lpstr>
      <vt:lpstr>HÉMIPELVECTOMIE</vt:lpstr>
      <vt:lpstr>AMPUTATION MEMBRE SUPÉRIEUR</vt:lpstr>
      <vt:lpstr>MAIN PARTIELLE : </vt:lpstr>
      <vt:lpstr>CUBITALE </vt:lpstr>
      <vt:lpstr>HUMÉRALE : </vt:lpstr>
      <vt:lpstr>DÉSARTICULATION DE L’ÉPAULE : </vt:lpstr>
      <vt:lpstr>MEMBRE SUPÉRIEUR: atouts mécaniques</vt:lpstr>
      <vt:lpstr>MEMBRE SUPÉRIEUR </vt:lpstr>
      <vt:lpstr>CONCLUSION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Amputer vs appareiller</dc:title>
  <dc:creator>Propriétaire</dc:creator>
  <cp:lastModifiedBy>Propriétaire</cp:lastModifiedBy>
  <cp:revision>182</cp:revision>
  <cp:lastPrinted>2012-02-19T14:43:04Z</cp:lastPrinted>
  <dcterms:created xsi:type="dcterms:W3CDTF">2012-02-19T13:47:17Z</dcterms:created>
  <dcterms:modified xsi:type="dcterms:W3CDTF">2012-04-22T18:10:48Z</dcterms:modified>
</cp:coreProperties>
</file>