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63" r:id="rId4"/>
    <p:sldId id="258" r:id="rId5"/>
    <p:sldId id="259" r:id="rId6"/>
    <p:sldId id="260" r:id="rId7"/>
    <p:sldId id="279" r:id="rId8"/>
    <p:sldId id="261" r:id="rId9"/>
    <p:sldId id="280" r:id="rId10"/>
    <p:sldId id="264" r:id="rId11"/>
    <p:sldId id="281" r:id="rId12"/>
    <p:sldId id="282" r:id="rId13"/>
    <p:sldId id="283" r:id="rId14"/>
    <p:sldId id="267" r:id="rId15"/>
    <p:sldId id="273" r:id="rId16"/>
    <p:sldId id="274" r:id="rId17"/>
    <p:sldId id="265" r:id="rId18"/>
    <p:sldId id="269" r:id="rId19"/>
    <p:sldId id="268" r:id="rId20"/>
    <p:sldId id="266" r:id="rId21"/>
    <p:sldId id="270" r:id="rId22"/>
    <p:sldId id="272" r:id="rId23"/>
    <p:sldId id="284" r:id="rId24"/>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99297" autoAdjust="0"/>
  </p:normalViewPr>
  <p:slideViewPr>
    <p:cSldViewPr>
      <p:cViewPr varScale="1">
        <p:scale>
          <a:sx n="74" d="100"/>
          <a:sy n="74" d="100"/>
        </p:scale>
        <p:origin x="-342" y="-96"/>
      </p:cViewPr>
      <p:guideLst>
        <p:guide orient="horz" pos="2160"/>
        <p:guide pos="2880"/>
      </p:guideLst>
    </p:cSldViewPr>
  </p:slideViewPr>
  <p:notesTextViewPr>
    <p:cViewPr>
      <p:scale>
        <a:sx n="1" d="1"/>
        <a:sy n="1" d="1"/>
      </p:scale>
      <p:origin x="0" y="0"/>
    </p:cViewPr>
  </p:notesTextViewPr>
  <p:sorterViewPr>
    <p:cViewPr>
      <p:scale>
        <a:sx n="100" d="100"/>
        <a:sy n="100" d="100"/>
      </p:scale>
      <p:origin x="0" y="4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A42D2F5-8550-4434-9A99-8081D51634F3}" type="datetimeFigureOut">
              <a:rPr lang="fr-CA"/>
              <a:pPr>
                <a:defRPr/>
              </a:pPr>
              <a:t>2012-03-21</a:t>
            </a:fld>
            <a:endParaRPr lang="fr-CA" dirty="0"/>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5A54A5A-DC28-4E70-AC36-406A3273EA6A}" type="slidenum">
              <a:rPr lang="fr-CA"/>
              <a:pPr>
                <a:defRPr/>
              </a:pPr>
              <a:t>‹N°›</a:t>
            </a:fld>
            <a:endParaRPr lang="fr-CA" dirty="0"/>
          </a:p>
        </p:txBody>
      </p:sp>
    </p:spTree>
    <p:extLst>
      <p:ext uri="{BB962C8B-B14F-4D97-AF65-F5344CB8AC3E}">
        <p14:creationId xmlns:p14="http://schemas.microsoft.com/office/powerpoint/2010/main" val="1388765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fr-CA"/>
          </a:p>
        </p:txBody>
      </p:sp>
      <p:sp>
        <p:nvSpPr>
          <p:cNvPr id="3" name="Espace réservé de la date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B7ECD9B0-6C47-435C-A061-E858290393C7}" type="datetimeFigureOut">
              <a:rPr lang="fr-CA"/>
              <a:pPr>
                <a:defRPr/>
              </a:pPr>
              <a:t>2012-03-21</a:t>
            </a:fld>
            <a:endParaRPr lang="fr-CA" dirty="0"/>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fr-CA" noProof="0" dirty="0"/>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24917806-5FFE-4E9A-B0D7-FEB18DFE0B3D}" type="slidenum">
              <a:rPr lang="fr-CA"/>
              <a:pPr>
                <a:defRPr/>
              </a:pPr>
              <a:t>‹N°›</a:t>
            </a:fld>
            <a:endParaRPr lang="fr-CA" dirty="0"/>
          </a:p>
        </p:txBody>
      </p:sp>
    </p:spTree>
    <p:extLst>
      <p:ext uri="{BB962C8B-B14F-4D97-AF65-F5344CB8AC3E}">
        <p14:creationId xmlns:p14="http://schemas.microsoft.com/office/powerpoint/2010/main" val="4137066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5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2150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C5B2F1-C1A9-4E99-8BB0-9B2E4BC24477}" type="slidenum">
              <a:rPr lang="fr-CA"/>
              <a:pPr fontAlgn="base">
                <a:spcBef>
                  <a:spcPct val="0"/>
                </a:spcBef>
                <a:spcAft>
                  <a:spcPct val="0"/>
                </a:spcAft>
              </a:pPr>
              <a:t>6</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996D3BE1-FDB3-44DB-9C93-07762EF4294E}" type="datetimeFigureOut">
              <a:rPr lang="fr-CA"/>
              <a:pPr>
                <a:defRPr/>
              </a:pPr>
              <a:t>2012-03-21</a:t>
            </a:fld>
            <a:endParaRPr lang="fr-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C8D5B168-F37B-4AC4-A308-4EFAE58A99B7}" type="slidenum">
              <a:rPr lang="fr-CA"/>
              <a:pPr>
                <a:defRPr/>
              </a:pPr>
              <a:t>‹N°›</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E740DAD-5C19-428F-BAED-5C2B2EBD9C55}" type="datetimeFigureOut">
              <a:rPr lang="fr-CA"/>
              <a:pPr>
                <a:defRPr/>
              </a:pPr>
              <a:t>2012-03-21</a:t>
            </a:fld>
            <a:endParaRPr lang="fr-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620890D7-3F18-44E5-AC81-48A48811A7D3}" type="slidenum">
              <a:rPr lang="fr-CA"/>
              <a:pPr>
                <a:defRPr/>
              </a:pPr>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D7F5836C-5153-4925-80E5-1208DA16BA38}" type="datetimeFigureOut">
              <a:rPr lang="fr-CA"/>
              <a:pPr>
                <a:defRPr/>
              </a:pPr>
              <a:t>2012-03-21</a:t>
            </a:fld>
            <a:endParaRPr lang="fr-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D81C091B-1479-4003-8F10-F01138AEA823}" type="slidenum">
              <a:rPr lang="fr-CA"/>
              <a:pPr>
                <a:defRPr/>
              </a:pPr>
              <a:t>‹N°›</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76795F67-1F4B-4845-AC4B-B89C7B611FF2}" type="datetimeFigureOut">
              <a:rPr lang="fr-CA"/>
              <a:pPr>
                <a:defRPr/>
              </a:pPr>
              <a:t>2012-03-21</a:t>
            </a:fld>
            <a:endParaRPr lang="fr-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B7B61743-EAD8-4A5D-8401-6D68F5D4A749}" type="slidenum">
              <a:rPr lang="fr-CA"/>
              <a:pPr>
                <a:defRPr/>
              </a:pPr>
              <a:t>‹N°›</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0E6D775E-EBAF-4EBD-BC2E-F7BAF499930B}" type="datetimeFigureOut">
              <a:rPr lang="fr-CA"/>
              <a:pPr>
                <a:defRPr/>
              </a:pPr>
              <a:t>2012-03-21</a:t>
            </a:fld>
            <a:endParaRPr lang="fr-CA"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158FADF2-6F1D-415D-866A-D41A6174A723}" type="slidenum">
              <a:rPr lang="fr-CA"/>
              <a:pPr>
                <a:defRPr/>
              </a:pPr>
              <a:t>‹N°›</a:t>
            </a:fld>
            <a:endParaRPr lang="fr-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41DD46D-993C-4CC6-84BB-2252D42E4B6B}" type="datetimeFigureOut">
              <a:rPr lang="fr-CA"/>
              <a:pPr>
                <a:defRPr/>
              </a:pPr>
              <a:t>2012-03-21</a:t>
            </a:fld>
            <a:endParaRPr lang="fr-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9A878EF0-4600-42EE-A5BC-39563184D751}" type="slidenum">
              <a:rPr lang="fr-CA"/>
              <a:pPr>
                <a:defRPr/>
              </a:pPr>
              <a:t>‹N°›</a:t>
            </a:fld>
            <a:endParaRPr lang="fr-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66FCBF3D-B0D2-44AF-A5A0-83FD985EC97E}" type="datetimeFigureOut">
              <a:rPr lang="fr-CA"/>
              <a:pPr>
                <a:defRPr/>
              </a:pPr>
              <a:t>2012-03-21</a:t>
            </a:fld>
            <a:endParaRPr lang="fr-CA"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4B82B483-E89D-4ED8-82C2-201A01A1CBB2}" type="slidenum">
              <a:rPr lang="fr-CA"/>
              <a:pPr>
                <a:defRPr/>
              </a:pPr>
              <a:t>‹N°›</a:t>
            </a:fld>
            <a:endParaRPr lang="fr-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96EC4AA9-216A-4C0B-AA5D-4B2FCE2A2538}" type="datetimeFigureOut">
              <a:rPr lang="fr-CA"/>
              <a:pPr>
                <a:defRPr/>
              </a:pPr>
              <a:t>2012-03-21</a:t>
            </a:fld>
            <a:endParaRPr lang="fr-CA"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95E9EE81-FDF7-4364-B61B-B6481A3679A9}" type="slidenum">
              <a:rPr lang="fr-CA"/>
              <a:pPr>
                <a:defRPr/>
              </a:pPr>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CDE953-9F61-4526-B8C5-EB56ABBA50C8}" type="datetimeFigureOut">
              <a:rPr lang="fr-CA"/>
              <a:pPr>
                <a:defRPr/>
              </a:pPr>
              <a:t>2012-03-21</a:t>
            </a:fld>
            <a:endParaRPr lang="fr-CA"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94792988-0001-4504-B78E-299B3078BE7A}" type="slidenum">
              <a:rPr lang="fr-CA"/>
              <a:pPr>
                <a:defRPr/>
              </a:pPr>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17053B79-BB0E-44BA-96D5-08B65966B782}" type="datetimeFigureOut">
              <a:rPr lang="fr-CA"/>
              <a:pPr>
                <a:defRPr/>
              </a:pPr>
              <a:t>2012-03-21</a:t>
            </a:fld>
            <a:endParaRPr lang="fr-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943B17F-37B1-4B36-A424-2BF177E893B7}" type="slidenum">
              <a:rPr lang="fr-CA"/>
              <a:pPr>
                <a:defRPr/>
              </a:pPr>
              <a:t>‹N°›</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lang="fr-CA"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7EAFEC8A-BC51-4A66-9DA9-88737F273B0F}" type="datetimeFigureOut">
              <a:rPr lang="fr-CA"/>
              <a:pPr>
                <a:defRPr/>
              </a:pPr>
              <a:t>2012-03-21</a:t>
            </a:fld>
            <a:endParaRPr lang="fr-CA"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4001005-261C-41AA-BB7A-DA0A54EBB326}" type="slidenum">
              <a:rPr lang="fr-CA"/>
              <a:pPr>
                <a:defRPr/>
              </a:pPr>
              <a:t>‹N°›</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defRPr>
            </a:lvl1pPr>
          </a:lstStyle>
          <a:p>
            <a:pPr>
              <a:defRPr/>
            </a:pPr>
            <a:fld id="{0E7B1B05-4EFA-4246-B9E9-2B3A18883C23}" type="datetimeFigureOut">
              <a:rPr lang="fr-CA"/>
              <a:pPr>
                <a:defRPr/>
              </a:pPr>
              <a:t>2012-03-21</a:t>
            </a:fld>
            <a:endParaRPr lang="fr-CA"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defRPr>
            </a:lvl1pPr>
          </a:lstStyle>
          <a:p>
            <a:pPr>
              <a:defRPr/>
            </a:pPr>
            <a:endParaRPr lang="fr-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255DBD4E-8E42-4766-BBB6-7828D2C00CD1}" type="slidenum">
              <a:rPr lang="fr-CA"/>
              <a:pPr>
                <a:defRPr/>
              </a:pPr>
              <a:t>‹N°›</a:t>
            </a:fld>
            <a:endParaRPr lang="fr-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Franklin Gothic Medium" pitchFamily="34" charset="0"/>
        </a:defRPr>
      </a:lvl2pPr>
      <a:lvl3pPr algn="ctr" rtl="0" fontAlgn="base">
        <a:spcBef>
          <a:spcPct val="0"/>
        </a:spcBef>
        <a:spcAft>
          <a:spcPct val="0"/>
        </a:spcAft>
        <a:defRPr sz="4400">
          <a:solidFill>
            <a:schemeClr val="tx2"/>
          </a:solidFill>
          <a:latin typeface="Franklin Gothic Medium" pitchFamily="34" charset="0"/>
        </a:defRPr>
      </a:lvl3pPr>
      <a:lvl4pPr algn="ctr" rtl="0" fontAlgn="base">
        <a:spcBef>
          <a:spcPct val="0"/>
        </a:spcBef>
        <a:spcAft>
          <a:spcPct val="0"/>
        </a:spcAft>
        <a:defRPr sz="4400">
          <a:solidFill>
            <a:schemeClr val="tx2"/>
          </a:solidFill>
          <a:latin typeface="Franklin Gothic Medium" pitchFamily="34" charset="0"/>
        </a:defRPr>
      </a:lvl4pPr>
      <a:lvl5pPr algn="ctr" rtl="0" fontAlgn="base">
        <a:spcBef>
          <a:spcPct val="0"/>
        </a:spcBef>
        <a:spcAft>
          <a:spcPct val="0"/>
        </a:spcAft>
        <a:defRPr sz="4400">
          <a:solidFill>
            <a:schemeClr val="tx2"/>
          </a:solidFill>
          <a:latin typeface="Franklin Gothic Medium"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684213" y="1341438"/>
            <a:ext cx="7488237" cy="3024187"/>
          </a:xfrm>
        </p:spPr>
        <p:txBody>
          <a:bodyPr/>
          <a:lstStyle/>
          <a:p>
            <a:r>
              <a:rPr lang="fr-CA" sz="3600" dirty="0" smtClean="0">
                <a:latin typeface="Monotype Corsiva" pitchFamily="66" charset="0"/>
              </a:rPr>
              <a:t/>
            </a:r>
            <a:br>
              <a:rPr lang="fr-CA" sz="3600" dirty="0" smtClean="0">
                <a:latin typeface="Monotype Corsiva" pitchFamily="66" charset="0"/>
              </a:rPr>
            </a:br>
            <a:r>
              <a:rPr lang="fr-CA" sz="3600" dirty="0" smtClean="0">
                <a:latin typeface="Monotype Corsiva" pitchFamily="66" charset="0"/>
              </a:rPr>
              <a:t/>
            </a:r>
            <a:br>
              <a:rPr lang="fr-CA" sz="3600" dirty="0" smtClean="0">
                <a:latin typeface="Monotype Corsiva" pitchFamily="66" charset="0"/>
              </a:rPr>
            </a:br>
            <a:r>
              <a:rPr lang="fr-CA" sz="3600" dirty="0" smtClean="0">
                <a:latin typeface="Monotype Corsiva" pitchFamily="66" charset="0"/>
              </a:rPr>
              <a:t>Congrès </a:t>
            </a:r>
            <a:r>
              <a:rPr lang="fr-CA" dirty="0" smtClean="0">
                <a:latin typeface="Monotype Corsiva" pitchFamily="66" charset="0"/>
              </a:rPr>
              <a:t>AQIPA</a:t>
            </a:r>
            <a:r>
              <a:rPr lang="fr-CA" sz="3600" dirty="0" smtClean="0">
                <a:latin typeface="Monotype Corsiva" pitchFamily="66" charset="0"/>
              </a:rPr>
              <a:t> </a:t>
            </a:r>
            <a:r>
              <a:rPr lang="fr-CA" sz="3600" dirty="0">
                <a:latin typeface="Monotype Corsiva" pitchFamily="66" charset="0"/>
              </a:rPr>
              <a:t/>
            </a:r>
            <a:br>
              <a:rPr lang="fr-CA" sz="3600" dirty="0">
                <a:latin typeface="Monotype Corsiva" pitchFamily="66" charset="0"/>
              </a:rPr>
            </a:br>
            <a:r>
              <a:rPr lang="fr-CA" sz="3600" dirty="0" smtClean="0">
                <a:latin typeface="Monotype Corsiva" pitchFamily="66" charset="0"/>
              </a:rPr>
              <a:t>Québec </a:t>
            </a:r>
            <a:r>
              <a:rPr lang="fr-CA" sz="3600" dirty="0">
                <a:latin typeface="Monotype Corsiva" pitchFamily="66" charset="0"/>
              </a:rPr>
              <a:t>3 et 4 mai 2012</a:t>
            </a:r>
            <a:br>
              <a:rPr lang="fr-CA" sz="3600" dirty="0">
                <a:latin typeface="Monotype Corsiva" pitchFamily="66" charset="0"/>
              </a:rPr>
            </a:br>
            <a:r>
              <a:rPr lang="fr-CA" sz="3600" dirty="0" smtClean="0">
                <a:latin typeface="Monotype Corsiva" pitchFamily="66" charset="0"/>
              </a:rPr>
              <a:t/>
            </a:r>
            <a:br>
              <a:rPr lang="fr-CA" sz="3600" dirty="0" smtClean="0">
                <a:latin typeface="Monotype Corsiva" pitchFamily="66" charset="0"/>
              </a:rPr>
            </a:br>
            <a:r>
              <a:rPr lang="fr-CA" dirty="0">
                <a:latin typeface="Monotype Corsiva" pitchFamily="66" charset="0"/>
              </a:rPr>
              <a:t/>
            </a:r>
            <a:br>
              <a:rPr lang="fr-CA" dirty="0">
                <a:latin typeface="Monotype Corsiva" pitchFamily="66" charset="0"/>
              </a:rPr>
            </a:br>
            <a:r>
              <a:rPr lang="fr-CA" dirty="0" smtClean="0">
                <a:latin typeface="Monotype Corsiva" pitchFamily="66" charset="0"/>
              </a:rPr>
              <a:t>Trois classes éducatives et thérapeutiques à l’IRGLM pour les personnes vivant une amputation</a:t>
            </a:r>
            <a:br>
              <a:rPr lang="fr-CA" dirty="0" smtClean="0">
                <a:latin typeface="Monotype Corsiva" pitchFamily="66" charset="0"/>
              </a:rPr>
            </a:br>
            <a:r>
              <a:rPr lang="fr-CA" dirty="0" smtClean="0">
                <a:latin typeface="Monotype Corsiva" pitchFamily="66" charset="0"/>
              </a:rPr>
              <a:t/>
            </a:r>
            <a:br>
              <a:rPr lang="fr-CA" dirty="0" smtClean="0">
                <a:latin typeface="Monotype Corsiva" pitchFamily="66" charset="0"/>
              </a:rPr>
            </a:br>
            <a:r>
              <a:rPr lang="fr-CA" sz="3200" dirty="0" smtClean="0">
                <a:latin typeface="Monotype Corsiva" pitchFamily="66" charset="0"/>
              </a:rPr>
              <a:t/>
            </a:r>
            <a:br>
              <a:rPr lang="fr-CA" sz="3200" dirty="0" smtClean="0">
                <a:latin typeface="Monotype Corsiva" pitchFamily="66" charset="0"/>
              </a:rPr>
            </a:br>
            <a:r>
              <a:rPr lang="fr-CA" dirty="0" smtClean="0"/>
              <a:t/>
            </a:r>
            <a:br>
              <a:rPr lang="fr-CA" dirty="0" smtClean="0"/>
            </a:br>
            <a:endParaRPr lang="fr-CA" dirty="0" smtClean="0"/>
          </a:p>
        </p:txBody>
      </p:sp>
      <p:sp>
        <p:nvSpPr>
          <p:cNvPr id="15362" name="Sous-titre 3"/>
          <p:cNvSpPr>
            <a:spLocks noGrp="1"/>
          </p:cNvSpPr>
          <p:nvPr>
            <p:ph type="subTitle" idx="1"/>
          </p:nvPr>
        </p:nvSpPr>
        <p:spPr>
          <a:xfrm>
            <a:off x="1403648" y="4581128"/>
            <a:ext cx="6368752" cy="1057672"/>
          </a:xfrm>
        </p:spPr>
        <p:txBody>
          <a:bodyPr/>
          <a:lstStyle/>
          <a:p>
            <a:r>
              <a:rPr lang="fr-CA" dirty="0" smtClean="0">
                <a:latin typeface="Monotype Corsiva" pitchFamily="66" charset="0"/>
              </a:rPr>
              <a:t>par Jocelyne </a:t>
            </a:r>
            <a:r>
              <a:rPr lang="fr-CA" dirty="0" err="1" smtClean="0">
                <a:latin typeface="Monotype Corsiva" pitchFamily="66" charset="0"/>
              </a:rPr>
              <a:t>Rochon</a:t>
            </a:r>
            <a:r>
              <a:rPr lang="fr-CA" dirty="0" smtClean="0">
                <a:latin typeface="Monotype Corsiva" pitchFamily="66" charset="0"/>
              </a:rPr>
              <a:t>, </a:t>
            </a:r>
            <a:br>
              <a:rPr lang="fr-CA" dirty="0" smtClean="0">
                <a:latin typeface="Monotype Corsiva" pitchFamily="66" charset="0"/>
              </a:rPr>
            </a:br>
            <a:r>
              <a:rPr lang="fr-CA" dirty="0" smtClean="0">
                <a:latin typeface="Monotype Corsiva" pitchFamily="66" charset="0"/>
              </a:rPr>
              <a:t>physiothérapeute</a:t>
            </a:r>
            <a:endParaRPr lang="fr-CA" dirty="0" smtClean="0"/>
          </a:p>
        </p:txBody>
      </p:sp>
      <p:sp>
        <p:nvSpPr>
          <p:cNvPr id="15363" name="ZoneTexte 5"/>
          <p:cNvSpPr txBox="1">
            <a:spLocks noChangeArrowheads="1"/>
          </p:cNvSpPr>
          <p:nvPr/>
        </p:nvSpPr>
        <p:spPr bwMode="auto">
          <a:xfrm>
            <a:off x="-1044575" y="2060575"/>
            <a:ext cx="184150" cy="369888"/>
          </a:xfrm>
          <a:prstGeom prst="rect">
            <a:avLst/>
          </a:prstGeom>
          <a:noFill/>
          <a:ln w="9525">
            <a:noFill/>
            <a:miter lim="800000"/>
            <a:headEnd/>
            <a:tailEnd/>
          </a:ln>
        </p:spPr>
        <p:txBody>
          <a:bodyPr wrap="none">
            <a:spAutoFit/>
          </a:bodyPr>
          <a:lstStyle/>
          <a:p>
            <a:endParaRPr lang="fr-CA">
              <a:latin typeface="Franklin Gothic Boo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395288" y="-23813"/>
            <a:ext cx="8229600" cy="1143001"/>
          </a:xfrm>
        </p:spPr>
        <p:txBody>
          <a:bodyPr/>
          <a:lstStyle/>
          <a:p>
            <a:r>
              <a:rPr lang="fr-CA" smtClean="0">
                <a:latin typeface="Monotype Corsiva" pitchFamily="66" charset="0"/>
              </a:rPr>
              <a:t>conclusion</a:t>
            </a:r>
          </a:p>
        </p:txBody>
      </p:sp>
      <p:sp>
        <p:nvSpPr>
          <p:cNvPr id="25602" name="Espace réservé du contenu 2"/>
          <p:cNvSpPr>
            <a:spLocks noGrp="1"/>
          </p:cNvSpPr>
          <p:nvPr>
            <p:ph idx="1"/>
          </p:nvPr>
        </p:nvSpPr>
        <p:spPr>
          <a:xfrm>
            <a:off x="250825" y="1125538"/>
            <a:ext cx="8642350" cy="5040312"/>
          </a:xfrm>
        </p:spPr>
        <p:txBody>
          <a:bodyPr/>
          <a:lstStyle/>
          <a:p>
            <a:pPr marL="0" indent="0">
              <a:buFontTx/>
              <a:buNone/>
            </a:pPr>
            <a:r>
              <a:rPr lang="fr-CA" sz="3600" smtClean="0">
                <a:latin typeface="Monotype Corsiva" pitchFamily="66" charset="0"/>
              </a:rPr>
              <a:t>1.Ces classes sont des </a:t>
            </a:r>
            <a:r>
              <a:rPr lang="fr-CA" sz="3600" b="1" smtClean="0">
                <a:latin typeface="Monotype Corsiva" pitchFamily="66" charset="0"/>
              </a:rPr>
              <a:t>compléments pertinents et essentiels</a:t>
            </a:r>
            <a:r>
              <a:rPr lang="fr-CA" sz="3600" smtClean="0">
                <a:latin typeface="Monotype Corsiva" pitchFamily="66" charset="0"/>
              </a:rPr>
              <a:t> dans un contexte de réadaptation pour la personne amputée. Ils permettent un </a:t>
            </a:r>
            <a:r>
              <a:rPr lang="fr-CA" sz="3600" b="1" smtClean="0">
                <a:latin typeface="Monotype Corsiva" pitchFamily="66" charset="0"/>
              </a:rPr>
              <a:t>ajustement sensori-moteur et kinesthésique </a:t>
            </a:r>
            <a:r>
              <a:rPr lang="fr-CA" sz="3600" smtClean="0">
                <a:latin typeface="Monotype Corsiva" pitchFamily="66" charset="0"/>
              </a:rPr>
              <a:t>suite à une modification importante du schéma corporel. Et il accélère l’intégration de la prothèse en raffinant le ressenti du moignon, du membre fantôme et en conscientisant les compensations.</a:t>
            </a:r>
          </a:p>
          <a:p>
            <a:pPr marL="0" indent="0">
              <a:buFontTx/>
              <a:buNone/>
            </a:pPr>
            <a:endParaRPr lang="fr-CA" sz="3600" smtClean="0">
              <a:latin typeface="Monotype Corsiva" pitchFamily="66" charset="0"/>
            </a:endParaRPr>
          </a:p>
          <a:p>
            <a:pPr marL="0" indent="0">
              <a:buFontTx/>
              <a:buNone/>
            </a:pPr>
            <a:endParaRPr lang="fr-CA" sz="3600" smtClean="0">
              <a:latin typeface="Monotype Corsiva" pitchFamily="66" charset="0"/>
            </a:endParaRPr>
          </a:p>
          <a:p>
            <a:pPr marL="0" indent="0">
              <a:buFontTx/>
              <a:buNone/>
            </a:pPr>
            <a:endParaRPr lang="fr-CA" sz="2000" smtClean="0">
              <a:latin typeface="Monotype Corsiva"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395288" y="115888"/>
            <a:ext cx="8291512" cy="1301750"/>
          </a:xfrm>
        </p:spPr>
        <p:txBody>
          <a:bodyPr/>
          <a:lstStyle/>
          <a:p>
            <a:r>
              <a:rPr lang="fr-CA" smtClean="0">
                <a:latin typeface="Monotype Corsiva" pitchFamily="66" charset="0"/>
              </a:rPr>
              <a:t>Conclusion (suite)</a:t>
            </a:r>
            <a:endParaRPr lang="fr-CA" smtClean="0"/>
          </a:p>
        </p:txBody>
      </p:sp>
      <p:sp>
        <p:nvSpPr>
          <p:cNvPr id="26626" name="Espace réservé du contenu 2"/>
          <p:cNvSpPr>
            <a:spLocks noGrp="1"/>
          </p:cNvSpPr>
          <p:nvPr>
            <p:ph idx="1"/>
          </p:nvPr>
        </p:nvSpPr>
        <p:spPr>
          <a:xfrm>
            <a:off x="395288" y="1125538"/>
            <a:ext cx="8291512" cy="5000625"/>
          </a:xfrm>
        </p:spPr>
        <p:txBody>
          <a:bodyPr/>
          <a:lstStyle/>
          <a:p>
            <a:pPr marL="0" indent="0">
              <a:buFontTx/>
              <a:buNone/>
            </a:pPr>
            <a:endParaRPr lang="fr-CA" smtClean="0">
              <a:latin typeface="Monotype Corsiva" pitchFamily="66" charset="0"/>
            </a:endParaRPr>
          </a:p>
          <a:p>
            <a:pPr marL="0" indent="0">
              <a:buFontTx/>
              <a:buNone/>
            </a:pPr>
            <a:r>
              <a:rPr lang="fr-CA" smtClean="0">
                <a:latin typeface="Monotype Corsiva" pitchFamily="66" charset="0"/>
              </a:rPr>
              <a:t>2. La meilleure conclusion concernant l’évaluation ou la pertinence de ces classes nous est transmise par les participant(e)s: </a:t>
            </a:r>
            <a:r>
              <a:rPr lang="fr-CA" u="sng" smtClean="0">
                <a:latin typeface="Monotype Corsiva" pitchFamily="66" charset="0"/>
              </a:rPr>
              <a:t>je me sens léger, je respire mieux, je suis plus calme, ma douleur est moins forte, j’ai pu baisser mes doses de médicaments</a:t>
            </a:r>
            <a:r>
              <a:rPr lang="fr-CA" smtClean="0">
                <a:latin typeface="Monotype Corsiva" pitchFamily="66" charset="0"/>
              </a:rPr>
              <a:t>, </a:t>
            </a:r>
            <a:r>
              <a:rPr lang="fr-CA" u="sng" smtClean="0">
                <a:latin typeface="Monotype Corsiva" pitchFamily="66" charset="0"/>
              </a:rPr>
              <a:t>je dors comme un bébé après la séance, je me sens mieux dans mon corps, etc.</a:t>
            </a:r>
          </a:p>
          <a:p>
            <a:pPr marL="0" indent="0">
              <a:buFontTx/>
              <a:buNone/>
            </a:pPr>
            <a:endParaRPr lang="fr-CA" u="sng" smtClean="0">
              <a:latin typeface="Monotype Corsiva" pitchFamily="66" charset="0"/>
            </a:endParaRPr>
          </a:p>
          <a:p>
            <a:pPr marL="0" indent="0">
              <a:buFontTx/>
              <a:buNone/>
            </a:pPr>
            <a:endParaRPr lang="fr-CA"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395288" y="0"/>
            <a:ext cx="8291512" cy="1417638"/>
          </a:xfrm>
        </p:spPr>
        <p:txBody>
          <a:bodyPr/>
          <a:lstStyle/>
          <a:p>
            <a:r>
              <a:rPr lang="fr-CA" smtClean="0">
                <a:latin typeface="Monotype Corsiva" pitchFamily="66" charset="0"/>
              </a:rPr>
              <a:t>Conclusion (suite) </a:t>
            </a:r>
            <a:endParaRPr lang="fr-CA" smtClean="0"/>
          </a:p>
        </p:txBody>
      </p:sp>
      <p:sp>
        <p:nvSpPr>
          <p:cNvPr id="27650" name="Espace réservé du contenu 2"/>
          <p:cNvSpPr>
            <a:spLocks noGrp="1"/>
          </p:cNvSpPr>
          <p:nvPr>
            <p:ph idx="1"/>
          </p:nvPr>
        </p:nvSpPr>
        <p:spPr/>
        <p:txBody>
          <a:bodyPr/>
          <a:lstStyle/>
          <a:p>
            <a:r>
              <a:rPr lang="fr-CA" dirty="0" smtClean="0">
                <a:latin typeface="Monotype Corsiva" pitchFamily="66" charset="0"/>
              </a:rPr>
              <a:t>3. Mais parfois il y a aussi des </a:t>
            </a:r>
            <a:r>
              <a:rPr lang="fr-CA" b="1" dirty="0" smtClean="0">
                <a:latin typeface="Monotype Corsiva" pitchFamily="66" charset="0"/>
              </a:rPr>
              <a:t>obstacles</a:t>
            </a:r>
            <a:r>
              <a:rPr lang="fr-CA" dirty="0" smtClean="0">
                <a:latin typeface="Monotype Corsiva" pitchFamily="66" charset="0"/>
              </a:rPr>
              <a:t>: </a:t>
            </a:r>
            <a:r>
              <a:rPr lang="fr-CA" dirty="0" smtClean="0">
                <a:latin typeface="Monotype Corsiva" pitchFamily="66" charset="0"/>
              </a:rPr>
              <a:t>culturel ou éducationnel, </a:t>
            </a:r>
            <a:r>
              <a:rPr lang="fr-CA" dirty="0" smtClean="0">
                <a:latin typeface="Monotype Corsiva" pitchFamily="66" charset="0"/>
              </a:rPr>
              <a:t>de l’anxiété extrême, autres expériences de vie interférant, n’aime pas les situations de groupe, émotions trop intenses présentes etc. </a:t>
            </a:r>
            <a:endParaRPr lang="fr-CA" dirty="0" smtClean="0">
              <a:latin typeface="Monotype Corsiva" pitchFamily="66" charset="0"/>
            </a:endParaRPr>
          </a:p>
          <a:p>
            <a:r>
              <a:rPr lang="fr-CA" b="1" dirty="0" smtClean="0">
                <a:latin typeface="Monotype Corsiva" pitchFamily="66" charset="0"/>
              </a:rPr>
              <a:t>La </a:t>
            </a:r>
            <a:r>
              <a:rPr lang="fr-CA" b="1" dirty="0" smtClean="0">
                <a:latin typeface="Monotype Corsiva" pitchFamily="66" charset="0"/>
              </a:rPr>
              <a:t>coopération avec les intervenants en psychologie en particulier, mais aussi tous les intervenants, est essentielle</a:t>
            </a:r>
            <a:r>
              <a:rPr lang="fr-CA" dirty="0" smtClean="0">
                <a:latin typeface="Monotype Corsiva" pitchFamily="66" charset="0"/>
              </a:rPr>
              <a:t>.</a:t>
            </a:r>
          </a:p>
          <a:p>
            <a:endParaRPr lang="fr-CA"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r>
              <a:rPr lang="fr-CA" sz="6000" smtClean="0">
                <a:latin typeface="Monotype Corsiva" pitchFamily="66" charset="0"/>
              </a:rPr>
              <a:t>En Action </a:t>
            </a:r>
          </a:p>
        </p:txBody>
      </p:sp>
      <p:sp>
        <p:nvSpPr>
          <p:cNvPr id="28674" name="Espace réservé du contenu 2"/>
          <p:cNvSpPr>
            <a:spLocks noGrp="1"/>
          </p:cNvSpPr>
          <p:nvPr>
            <p:ph idx="1"/>
          </p:nvPr>
        </p:nvSpPr>
        <p:spPr/>
        <p:txBody>
          <a:bodyPr/>
          <a:lstStyle/>
          <a:p>
            <a:r>
              <a:rPr lang="fr-CA" sz="6000" smtClean="0">
                <a:latin typeface="Monotype Corsiva" pitchFamily="66" charset="0"/>
              </a:rPr>
              <a:t>Quelques exemples d’activités et d’expériences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1" descr="classe de relaxe-action 2-11-11 012"/>
          <p:cNvPicPr>
            <a:picLocks noGrp="1" noChangeAspect="1"/>
          </p:cNvPicPr>
          <p:nvPr isPhoto="1"/>
        </p:nvPicPr>
        <p:blipFill>
          <a:blip r:embed="rId2"/>
          <a:srcRect/>
          <a:stretch>
            <a:fillRect/>
          </a:stretch>
        </p:blipFill>
        <p:spPr bwMode="auto">
          <a:xfrm>
            <a:off x="2614613" y="1052513"/>
            <a:ext cx="6529387" cy="4897437"/>
          </a:xfrm>
          <a:prstGeom prst="rect">
            <a:avLst/>
          </a:prstGeom>
          <a:noFill/>
          <a:ln w="9525">
            <a:noFill/>
            <a:miter lim="800000"/>
            <a:headEnd/>
            <a:tailEnd/>
          </a:ln>
        </p:spPr>
      </p:pic>
      <p:sp>
        <p:nvSpPr>
          <p:cNvPr id="29698" name="Titre 2"/>
          <p:cNvSpPr>
            <a:spLocks noGrp="1"/>
          </p:cNvSpPr>
          <p:nvPr>
            <p:ph type="title"/>
          </p:nvPr>
        </p:nvSpPr>
        <p:spPr>
          <a:xfrm>
            <a:off x="323850" y="1076325"/>
            <a:ext cx="2160588" cy="2136775"/>
          </a:xfrm>
        </p:spPr>
        <p:txBody>
          <a:bodyPr/>
          <a:lstStyle/>
          <a:p>
            <a:r>
              <a:rPr lang="fr-CA" smtClean="0"/>
              <a:t>Tension des muscles du cou: à libérer chez les amputés membres supérieurs en priorité</a:t>
            </a:r>
          </a:p>
        </p:txBody>
      </p:sp>
      <p:sp>
        <p:nvSpPr>
          <p:cNvPr id="29699" name="Espace réservé du contenu 3"/>
          <p:cNvSpPr>
            <a:spLocks noGrp="1"/>
          </p:cNvSpPr>
          <p:nvPr>
            <p:ph idx="1"/>
          </p:nvPr>
        </p:nvSpPr>
        <p:spPr>
          <a:xfrm>
            <a:off x="395288" y="-17463"/>
            <a:ext cx="8686800" cy="1052513"/>
          </a:xfrm>
        </p:spPr>
        <p:txBody>
          <a:bodyPr/>
          <a:lstStyle/>
          <a:p>
            <a:r>
              <a:rPr lang="fr-CA" sz="2000" b="1" smtClean="0">
                <a:latin typeface="Monotype Corsiva" pitchFamily="66" charset="0"/>
              </a:rPr>
              <a:t>Le mouvement libérateur et harmonisateur pour amputés membres supérieurs</a:t>
            </a:r>
            <a:r>
              <a:rPr lang="fr-CA" sz="2000" smtClean="0">
                <a:latin typeface="Monotype Corsiva" pitchFamily="66" charset="0"/>
              </a:rPr>
              <a:t> :gymnastique holistique et conscience corporelle</a:t>
            </a:r>
          </a:p>
          <a:p>
            <a:r>
              <a:rPr lang="fr-CA" sz="2000" b="1" smtClean="0">
                <a:latin typeface="Monotype Corsiva" pitchFamily="66" charset="0"/>
              </a:rPr>
              <a:t>Et relaxe-action</a:t>
            </a:r>
            <a:r>
              <a:rPr lang="fr-CA" b="1" smtClean="0">
                <a:latin typeface="Monotype Corsiva" pitchFamily="66" charset="0"/>
              </a:rPr>
              <a:t/>
            </a:r>
            <a:br>
              <a:rPr lang="fr-CA" b="1" smtClean="0">
                <a:latin typeface="Monotype Corsiva" pitchFamily="66" charset="0"/>
              </a:rPr>
            </a:br>
            <a:endParaRPr lang="fr-CA" b="1" smtClean="0"/>
          </a:p>
        </p:txBody>
      </p:sp>
      <p:sp>
        <p:nvSpPr>
          <p:cNvPr id="29700" name="Espace réservé du texte 4"/>
          <p:cNvSpPr>
            <a:spLocks noGrp="1"/>
          </p:cNvSpPr>
          <p:nvPr>
            <p:ph type="body" sz="half" idx="2"/>
          </p:nvPr>
        </p:nvSpPr>
        <p:spPr>
          <a:xfrm>
            <a:off x="242888" y="3265488"/>
            <a:ext cx="2008187" cy="2447925"/>
          </a:xfrm>
        </p:spPr>
        <p:txBody>
          <a:bodyPr/>
          <a:lstStyle/>
          <a:p>
            <a:r>
              <a:rPr lang="fr-CA" sz="1600" dirty="0" smtClean="0"/>
              <a:t>Ballon sous l’occiput, légers bercements, </a:t>
            </a:r>
            <a:r>
              <a:rPr lang="fr-CA" sz="1600" b="1" dirty="0" smtClean="0"/>
              <a:t>ou </a:t>
            </a:r>
            <a:r>
              <a:rPr lang="fr-CA" sz="1600" dirty="0" smtClean="0"/>
              <a:t>massage de l’intérieur de la bouche avec la langue, </a:t>
            </a:r>
            <a:r>
              <a:rPr lang="fr-CA" sz="1600" b="1" dirty="0" smtClean="0"/>
              <a:t>ou </a:t>
            </a:r>
            <a:r>
              <a:rPr lang="fr-CA" sz="1600" dirty="0" smtClean="0"/>
              <a:t>comprimer le ballon en expirant etc. </a:t>
            </a:r>
            <a:endParaRPr lang="fr-CA" sz="1600" dirty="0" smtClean="0"/>
          </a:p>
          <a:p>
            <a:r>
              <a:rPr lang="fr-CA" sz="1600" dirty="0" smtClean="0"/>
              <a:t>Possibilités </a:t>
            </a:r>
            <a:r>
              <a:rPr lang="fr-CA" sz="1600" dirty="0" smtClean="0"/>
              <a:t>variées.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Image 1" descr="doubel m sup J. D. 26 octobre 2011 013"/>
          <p:cNvPicPr>
            <a:picLocks noGrp="1" noChangeAspect="1"/>
          </p:cNvPicPr>
          <p:nvPr isPhoto="1"/>
        </p:nvPicPr>
        <p:blipFill>
          <a:blip r:embed="rId2"/>
          <a:srcRect/>
          <a:stretch>
            <a:fillRect/>
          </a:stretch>
        </p:blipFill>
        <p:spPr bwMode="auto">
          <a:xfrm>
            <a:off x="3851275" y="1700213"/>
            <a:ext cx="4968875" cy="4438650"/>
          </a:xfrm>
          <a:prstGeom prst="rect">
            <a:avLst/>
          </a:prstGeom>
          <a:noFill/>
          <a:ln w="9525">
            <a:noFill/>
            <a:miter lim="800000"/>
            <a:headEnd/>
            <a:tailEnd/>
          </a:ln>
        </p:spPr>
      </p:pic>
      <p:sp>
        <p:nvSpPr>
          <p:cNvPr id="30722" name="Titre 7"/>
          <p:cNvSpPr>
            <a:spLocks noGrp="1"/>
          </p:cNvSpPr>
          <p:nvPr>
            <p:ph type="title"/>
          </p:nvPr>
        </p:nvSpPr>
        <p:spPr>
          <a:xfrm>
            <a:off x="107950" y="1196975"/>
            <a:ext cx="3121025" cy="1008063"/>
          </a:xfrm>
        </p:spPr>
        <p:txBody>
          <a:bodyPr/>
          <a:lstStyle/>
          <a:p>
            <a:r>
              <a:rPr lang="fr-CA" smtClean="0"/>
              <a:t/>
            </a:r>
            <a:br>
              <a:rPr lang="fr-CA" smtClean="0"/>
            </a:br>
            <a:r>
              <a:rPr lang="fr-CA" sz="2800" smtClean="0">
                <a:latin typeface="Monotype Corsiva" pitchFamily="66" charset="0"/>
              </a:rPr>
              <a:t>Stretching</a:t>
            </a:r>
            <a:r>
              <a:rPr lang="fr-CA" sz="2800" smtClean="0"/>
              <a:t/>
            </a:r>
            <a:br>
              <a:rPr lang="fr-CA" sz="2800" smtClean="0"/>
            </a:br>
            <a:endParaRPr lang="fr-CA" sz="2800" smtClean="0"/>
          </a:p>
        </p:txBody>
      </p:sp>
      <p:sp>
        <p:nvSpPr>
          <p:cNvPr id="30723" name="Espace réservé du contenu 8"/>
          <p:cNvSpPr>
            <a:spLocks noGrp="1"/>
          </p:cNvSpPr>
          <p:nvPr>
            <p:ph idx="1"/>
          </p:nvPr>
        </p:nvSpPr>
        <p:spPr>
          <a:xfrm>
            <a:off x="107950" y="28575"/>
            <a:ext cx="8856663" cy="962025"/>
          </a:xfrm>
        </p:spPr>
        <p:txBody>
          <a:bodyPr/>
          <a:lstStyle/>
          <a:p>
            <a:r>
              <a:rPr lang="fr-CA" b="1" smtClean="0">
                <a:latin typeface="Monotype Corsiva" pitchFamily="66" charset="0"/>
              </a:rPr>
              <a:t>Le mouvement libérateur et harmonisateur pour amputés membres supérieurs</a:t>
            </a:r>
            <a:r>
              <a:rPr lang="fr-CA" smtClean="0">
                <a:latin typeface="Monotype Corsiva" pitchFamily="66" charset="0"/>
              </a:rPr>
              <a:t> :</a:t>
            </a:r>
            <a:r>
              <a:rPr lang="fr-CA" sz="2400" smtClean="0">
                <a:latin typeface="Monotype Corsiva" pitchFamily="66" charset="0"/>
              </a:rPr>
              <a:t>gymnastique holistique et conscience corporelle</a:t>
            </a:r>
            <a:r>
              <a:rPr lang="fr-CA" smtClean="0">
                <a:latin typeface="Monotype Corsiva" pitchFamily="66" charset="0"/>
              </a:rPr>
              <a:t/>
            </a:r>
            <a:br>
              <a:rPr lang="fr-CA" smtClean="0">
                <a:latin typeface="Monotype Corsiva" pitchFamily="66" charset="0"/>
              </a:rPr>
            </a:br>
            <a:endParaRPr lang="fr-CA" smtClean="0"/>
          </a:p>
        </p:txBody>
      </p:sp>
      <p:sp>
        <p:nvSpPr>
          <p:cNvPr id="30724" name="Espace réservé du texte 9"/>
          <p:cNvSpPr>
            <a:spLocks noGrp="1"/>
          </p:cNvSpPr>
          <p:nvPr>
            <p:ph type="body" sz="half" idx="2"/>
          </p:nvPr>
        </p:nvSpPr>
        <p:spPr>
          <a:xfrm>
            <a:off x="323850" y="1844675"/>
            <a:ext cx="3286125" cy="3646488"/>
          </a:xfrm>
        </p:spPr>
        <p:txBody>
          <a:bodyPr/>
          <a:lstStyle/>
          <a:p>
            <a:r>
              <a:rPr lang="fr-CA" sz="2400" smtClean="0"/>
              <a:t>La flexibilité des épaules  mais également des hanches, genoux, tronc doit être travailler pour l’amputé membre supérieur pour assurer une meilleure fonction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 1" descr="classe de membre supérieur 15-11-11 039"/>
          <p:cNvPicPr>
            <a:picLocks noGrp="1" noChangeAspect="1"/>
          </p:cNvPicPr>
          <p:nvPr isPhoto="1"/>
        </p:nvPicPr>
        <p:blipFill>
          <a:blip r:embed="rId2"/>
          <a:srcRect/>
          <a:stretch>
            <a:fillRect/>
          </a:stretch>
        </p:blipFill>
        <p:spPr bwMode="auto">
          <a:xfrm>
            <a:off x="3635375" y="1125538"/>
            <a:ext cx="5257800" cy="5183187"/>
          </a:xfrm>
          <a:prstGeom prst="rect">
            <a:avLst/>
          </a:prstGeom>
          <a:noFill/>
          <a:ln w="9525">
            <a:noFill/>
            <a:miter lim="800000"/>
            <a:headEnd/>
            <a:tailEnd/>
          </a:ln>
        </p:spPr>
      </p:pic>
      <p:sp>
        <p:nvSpPr>
          <p:cNvPr id="31746" name="Titre 2"/>
          <p:cNvSpPr>
            <a:spLocks noGrp="1"/>
          </p:cNvSpPr>
          <p:nvPr>
            <p:ph type="title"/>
          </p:nvPr>
        </p:nvSpPr>
        <p:spPr>
          <a:xfrm>
            <a:off x="250825" y="1125538"/>
            <a:ext cx="3008313" cy="1162050"/>
          </a:xfrm>
        </p:spPr>
        <p:txBody>
          <a:bodyPr/>
          <a:lstStyle/>
          <a:p>
            <a:r>
              <a:rPr lang="fr-CA" smtClean="0"/>
              <a:t>Équilibre et ajustement postural</a:t>
            </a:r>
          </a:p>
        </p:txBody>
      </p:sp>
      <p:sp>
        <p:nvSpPr>
          <p:cNvPr id="31747" name="Espace réservé du contenu 3"/>
          <p:cNvSpPr>
            <a:spLocks noGrp="1"/>
          </p:cNvSpPr>
          <p:nvPr>
            <p:ph idx="1"/>
          </p:nvPr>
        </p:nvSpPr>
        <p:spPr>
          <a:xfrm>
            <a:off x="107950" y="0"/>
            <a:ext cx="8928100" cy="908050"/>
          </a:xfrm>
        </p:spPr>
        <p:txBody>
          <a:bodyPr/>
          <a:lstStyle/>
          <a:p>
            <a:r>
              <a:rPr lang="fr-CA" b="1" smtClean="0">
                <a:latin typeface="Monotype Corsiva" pitchFamily="66" charset="0"/>
              </a:rPr>
              <a:t>Le mouvement libérateur et harmonisateur pour amputés membres supérieurs</a:t>
            </a:r>
            <a:r>
              <a:rPr lang="fr-CA" smtClean="0">
                <a:latin typeface="Monotype Corsiva" pitchFamily="66" charset="0"/>
              </a:rPr>
              <a:t> :</a:t>
            </a:r>
            <a:r>
              <a:rPr lang="fr-CA" sz="2400" smtClean="0">
                <a:latin typeface="Monotype Corsiva" pitchFamily="66" charset="0"/>
              </a:rPr>
              <a:t>gymnastique holistique et conscience corporelle</a:t>
            </a:r>
            <a:r>
              <a:rPr lang="fr-CA" smtClean="0">
                <a:latin typeface="Monotype Corsiva" pitchFamily="66" charset="0"/>
              </a:rPr>
              <a:t/>
            </a:r>
            <a:br>
              <a:rPr lang="fr-CA" smtClean="0">
                <a:latin typeface="Monotype Corsiva" pitchFamily="66" charset="0"/>
              </a:rPr>
            </a:br>
            <a:endParaRPr lang="fr-CA" smtClean="0"/>
          </a:p>
          <a:p>
            <a:endParaRPr lang="fr-CA" smtClean="0"/>
          </a:p>
        </p:txBody>
      </p:sp>
      <p:sp>
        <p:nvSpPr>
          <p:cNvPr id="31748" name="Espace réservé du texte 4"/>
          <p:cNvSpPr>
            <a:spLocks noGrp="1"/>
          </p:cNvSpPr>
          <p:nvPr>
            <p:ph type="body" sz="half" idx="2"/>
          </p:nvPr>
        </p:nvSpPr>
        <p:spPr>
          <a:xfrm>
            <a:off x="434975" y="2492375"/>
            <a:ext cx="3168650" cy="2952750"/>
          </a:xfrm>
        </p:spPr>
        <p:txBody>
          <a:bodyPr/>
          <a:lstStyle/>
          <a:p>
            <a:r>
              <a:rPr lang="fr-CA" sz="2000" smtClean="0"/>
              <a:t>Et non! Ce n’est pas la classe de ballet, peut-être un peu de yoga…. Mais surtout de mouvements libérateurs et d’équilibre en maîtrisant sa respiration librement</a:t>
            </a:r>
            <a:r>
              <a:rPr lang="fr-CA"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xfrm>
            <a:off x="179388" y="-100013"/>
            <a:ext cx="8964612" cy="909638"/>
          </a:xfrm>
        </p:spPr>
        <p:txBody>
          <a:bodyPr/>
          <a:lstStyle/>
          <a:p>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3200" smtClean="0">
                <a:latin typeface="Monotype Corsiva" pitchFamily="66" charset="0"/>
              </a:rPr>
              <a:t/>
            </a:r>
            <a:br>
              <a:rPr lang="fr-CA" sz="3200" smtClean="0">
                <a:latin typeface="Monotype Corsiva" pitchFamily="66" charset="0"/>
              </a:rPr>
            </a:br>
            <a:r>
              <a:rPr lang="fr-CA" sz="2800" smtClean="0">
                <a:latin typeface="Monotype Corsiva" pitchFamily="66" charset="0"/>
              </a:rPr>
              <a:t>Le mouvement libérateur et harmonisateur pour amputés membres supérieurs :</a:t>
            </a:r>
            <a:r>
              <a:rPr lang="fr-CA" sz="2400" b="0" smtClean="0">
                <a:latin typeface="Monotype Corsiva" pitchFamily="66" charset="0"/>
              </a:rPr>
              <a:t>gymnastique holistique et conscience corporelle</a:t>
            </a:r>
            <a:endParaRPr lang="fr-CA" sz="2400" b="0" smtClean="0"/>
          </a:p>
        </p:txBody>
      </p:sp>
      <p:sp>
        <p:nvSpPr>
          <p:cNvPr id="32770" name="Espace réservé du contenu 2"/>
          <p:cNvSpPr>
            <a:spLocks noGrp="1"/>
          </p:cNvSpPr>
          <p:nvPr>
            <p:ph idx="1"/>
          </p:nvPr>
        </p:nvSpPr>
        <p:spPr>
          <a:xfrm>
            <a:off x="25400" y="981075"/>
            <a:ext cx="4186238" cy="1458913"/>
          </a:xfrm>
        </p:spPr>
        <p:txBody>
          <a:bodyPr/>
          <a:lstStyle/>
          <a:p>
            <a:r>
              <a:rPr lang="fr-CA" sz="4000" smtClean="0">
                <a:latin typeface="Monotype Corsiva" pitchFamily="66" charset="0"/>
              </a:rPr>
              <a:t>La peur de tomber: </a:t>
            </a:r>
            <a:r>
              <a:rPr lang="fr-CA" sz="2000" smtClean="0">
                <a:latin typeface="Monotype Corsiva" pitchFamily="66" charset="0"/>
              </a:rPr>
              <a:t>s’entraîner à maîtriser la chute en toute sécurité</a:t>
            </a:r>
          </a:p>
        </p:txBody>
      </p:sp>
      <p:sp>
        <p:nvSpPr>
          <p:cNvPr id="32771" name="Espace réservé du texte 7"/>
          <p:cNvSpPr>
            <a:spLocks noGrp="1"/>
          </p:cNvSpPr>
          <p:nvPr>
            <p:ph type="body" sz="half" idx="2"/>
          </p:nvPr>
        </p:nvSpPr>
        <p:spPr>
          <a:xfrm>
            <a:off x="176213" y="2276475"/>
            <a:ext cx="4027487" cy="3816350"/>
          </a:xfrm>
        </p:spPr>
        <p:txBody>
          <a:bodyPr/>
          <a:lstStyle/>
          <a:p>
            <a:r>
              <a:rPr lang="fr-CA" sz="2000" smtClean="0">
                <a:latin typeface="Monotype Corsiva" pitchFamily="66" charset="0"/>
              </a:rPr>
              <a:t>D’abord, si possible, </a:t>
            </a:r>
            <a:r>
              <a:rPr lang="fr-CA" sz="2000" b="1" smtClean="0">
                <a:latin typeface="Monotype Corsiva" pitchFamily="66" charset="0"/>
              </a:rPr>
              <a:t>abaisser rapidement son centre de gravité</a:t>
            </a:r>
            <a:r>
              <a:rPr lang="fr-CA" sz="2000" smtClean="0">
                <a:latin typeface="Monotype Corsiva" pitchFamily="66" charset="0"/>
              </a:rPr>
              <a:t>, dès qu’on se sent partir en déséquilibre: </a:t>
            </a:r>
            <a:r>
              <a:rPr lang="fr-CA" sz="2000" b="1" smtClean="0">
                <a:latin typeface="Monotype Corsiva" pitchFamily="66" charset="0"/>
              </a:rPr>
              <a:t>important</a:t>
            </a:r>
            <a:r>
              <a:rPr lang="fr-CA" sz="2000" smtClean="0">
                <a:latin typeface="Monotype Corsiva" pitchFamily="66" charset="0"/>
              </a:rPr>
              <a:t> de s’entraîner à ne plus raidir ses genoux au quotidien.</a:t>
            </a:r>
          </a:p>
          <a:p>
            <a:r>
              <a:rPr lang="fr-CA" sz="2000" smtClean="0">
                <a:latin typeface="Monotype Corsiva" pitchFamily="66" charset="0"/>
              </a:rPr>
              <a:t>Avoir le réflexe de ne pas offrir la façade mais </a:t>
            </a:r>
            <a:r>
              <a:rPr lang="fr-CA" sz="2000" b="1" smtClean="0">
                <a:latin typeface="Monotype Corsiva" pitchFamily="66" charset="0"/>
              </a:rPr>
              <a:t>se positionner de côté</a:t>
            </a:r>
            <a:r>
              <a:rPr lang="fr-CA" sz="2000" smtClean="0">
                <a:latin typeface="Monotype Corsiva" pitchFamily="66" charset="0"/>
              </a:rPr>
              <a:t> rapidement en pivotant, pour présenter l’épaule ou le tronc latéralement.</a:t>
            </a:r>
          </a:p>
          <a:p>
            <a:r>
              <a:rPr lang="fr-CA" sz="2000" smtClean="0">
                <a:latin typeface="Monotype Corsiva" pitchFamily="66" charset="0"/>
              </a:rPr>
              <a:t>Développer au maximum toutes les réactions et ajustement d’équilibre (planche de proprioception)</a:t>
            </a:r>
          </a:p>
        </p:txBody>
      </p:sp>
      <p:pic>
        <p:nvPicPr>
          <p:cNvPr id="32772" name="Image 3" descr="classe de membre supérieur 15-11-11 042"/>
          <p:cNvPicPr>
            <a:picLocks noGrp="1" noChangeAspect="1"/>
          </p:cNvPicPr>
          <p:nvPr isPhoto="1"/>
        </p:nvPicPr>
        <p:blipFill>
          <a:blip r:embed="rId2"/>
          <a:srcRect/>
          <a:stretch>
            <a:fillRect/>
          </a:stretch>
        </p:blipFill>
        <p:spPr bwMode="auto">
          <a:xfrm>
            <a:off x="4211638" y="1095375"/>
            <a:ext cx="424815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1" descr="classe de relaxe-action 23 nov. 2011 027"/>
          <p:cNvPicPr>
            <a:picLocks noGrp="1" noChangeAspect="1"/>
          </p:cNvPicPr>
          <p:nvPr isPhoto="1"/>
        </p:nvPicPr>
        <p:blipFill>
          <a:blip r:embed="rId2"/>
          <a:srcRect/>
          <a:stretch>
            <a:fillRect/>
          </a:stretch>
        </p:blipFill>
        <p:spPr bwMode="auto">
          <a:xfrm>
            <a:off x="2987675" y="1628775"/>
            <a:ext cx="5795963" cy="4346575"/>
          </a:xfrm>
          <a:prstGeom prst="rect">
            <a:avLst/>
          </a:prstGeom>
          <a:noFill/>
          <a:ln w="9525">
            <a:noFill/>
            <a:miter lim="800000"/>
            <a:headEnd/>
            <a:tailEnd/>
          </a:ln>
        </p:spPr>
      </p:pic>
      <p:sp>
        <p:nvSpPr>
          <p:cNvPr id="33794" name="Titre 5"/>
          <p:cNvSpPr>
            <a:spLocks noGrp="1"/>
          </p:cNvSpPr>
          <p:nvPr>
            <p:ph type="title"/>
          </p:nvPr>
        </p:nvSpPr>
        <p:spPr>
          <a:xfrm>
            <a:off x="77788" y="1341438"/>
            <a:ext cx="2716212" cy="1930400"/>
          </a:xfrm>
        </p:spPr>
        <p:txBody>
          <a:bodyPr/>
          <a:lstStyle/>
          <a:p>
            <a:r>
              <a:rPr lang="fr-CA" smtClean="0"/>
              <a:t/>
            </a:r>
            <a:br>
              <a:rPr lang="fr-CA" smtClean="0"/>
            </a:br>
            <a:endParaRPr lang="fr-CA" smtClean="0"/>
          </a:p>
        </p:txBody>
      </p:sp>
      <p:sp>
        <p:nvSpPr>
          <p:cNvPr id="33795" name="Espace réservé du contenu 6"/>
          <p:cNvSpPr>
            <a:spLocks noGrp="1"/>
          </p:cNvSpPr>
          <p:nvPr>
            <p:ph idx="1"/>
          </p:nvPr>
        </p:nvSpPr>
        <p:spPr>
          <a:xfrm>
            <a:off x="0" y="17463"/>
            <a:ext cx="8783638" cy="1035050"/>
          </a:xfrm>
        </p:spPr>
        <p:txBody>
          <a:bodyPr/>
          <a:lstStyle/>
          <a:p>
            <a:r>
              <a:rPr lang="fr-CA" b="1" smtClean="0">
                <a:latin typeface="Monotype Corsiva" pitchFamily="66" charset="0"/>
              </a:rPr>
              <a:t>3. De l’action consciente à la relaxe-action </a:t>
            </a:r>
            <a:r>
              <a:rPr lang="fr-CA" smtClean="0">
                <a:latin typeface="Monotype Corsiva" pitchFamily="66" charset="0"/>
              </a:rPr>
              <a:t>: la détente dans l’action libératrice</a:t>
            </a:r>
          </a:p>
        </p:txBody>
      </p:sp>
      <p:sp>
        <p:nvSpPr>
          <p:cNvPr id="33796" name="Espace réservé du texte 7"/>
          <p:cNvSpPr>
            <a:spLocks noGrp="1"/>
          </p:cNvSpPr>
          <p:nvPr>
            <p:ph type="body" sz="half" idx="2"/>
          </p:nvPr>
        </p:nvSpPr>
        <p:spPr>
          <a:xfrm>
            <a:off x="323850" y="1412875"/>
            <a:ext cx="2663825" cy="4691063"/>
          </a:xfrm>
        </p:spPr>
        <p:txBody>
          <a:bodyPr/>
          <a:lstStyle/>
          <a:p>
            <a:r>
              <a:rPr lang="fr-CA" sz="1800" b="1" smtClean="0">
                <a:latin typeface="Monotype Corsiva" pitchFamily="66" charset="0"/>
              </a:rPr>
              <a:t>Créer une position de détente sans tension</a:t>
            </a:r>
            <a:r>
              <a:rPr lang="fr-CA" sz="1800" smtClean="0">
                <a:latin typeface="Monotype Corsiva" pitchFamily="66" charset="0"/>
              </a:rPr>
              <a:t>: </a:t>
            </a:r>
          </a:p>
          <a:p>
            <a:r>
              <a:rPr lang="fr-CA" sz="1800" smtClean="0">
                <a:latin typeface="Monotype Corsiva" pitchFamily="66" charset="0"/>
              </a:rPr>
              <a:t>- un banc pour supporter le membre amputé et le </a:t>
            </a:r>
            <a:r>
              <a:rPr lang="fr-CA" sz="1800" b="1" smtClean="0">
                <a:latin typeface="Monotype Corsiva" pitchFamily="66" charset="0"/>
              </a:rPr>
              <a:t>mettre à niveau avec la jambe saine</a:t>
            </a:r>
            <a:r>
              <a:rPr lang="fr-CA" sz="1800" smtClean="0">
                <a:latin typeface="Monotype Corsiva" pitchFamily="66" charset="0"/>
              </a:rPr>
              <a:t>.</a:t>
            </a:r>
          </a:p>
          <a:p>
            <a:r>
              <a:rPr lang="fr-CA" sz="1800" smtClean="0">
                <a:latin typeface="Monotype Corsiva" pitchFamily="66" charset="0"/>
              </a:rPr>
              <a:t>- Sous la colonne, un serpentin en cosses de sarrazin pour relâcher les tensions des muscles du dos.</a:t>
            </a:r>
          </a:p>
          <a:p>
            <a:r>
              <a:rPr lang="fr-CA" sz="1800" smtClean="0">
                <a:latin typeface="Monotype Corsiva" pitchFamily="66" charset="0"/>
              </a:rPr>
              <a:t>- Si nécessaire, sous la tête, un bloc de bois: l’oreiller japonaise!: amène un meilleur relâchement des muscles du cou par sa fermeté: mieux qu’un oreiller! La tête peut rouler aisément.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age 1" descr="classe de relaxe-action 19 octobre 2011 001"/>
          <p:cNvPicPr>
            <a:picLocks noGrp="1" noChangeAspect="1"/>
          </p:cNvPicPr>
          <p:nvPr isPhoto="1"/>
        </p:nvPicPr>
        <p:blipFill>
          <a:blip r:embed="rId2"/>
          <a:srcRect/>
          <a:stretch>
            <a:fillRect/>
          </a:stretch>
        </p:blipFill>
        <p:spPr bwMode="auto">
          <a:xfrm>
            <a:off x="2484438" y="1052513"/>
            <a:ext cx="6527800" cy="4897437"/>
          </a:xfrm>
          <a:prstGeom prst="rect">
            <a:avLst/>
          </a:prstGeom>
          <a:noFill/>
          <a:ln w="9525">
            <a:noFill/>
            <a:miter lim="800000"/>
            <a:headEnd/>
            <a:tailEnd/>
          </a:ln>
        </p:spPr>
      </p:pic>
      <p:sp>
        <p:nvSpPr>
          <p:cNvPr id="34818" name="Titre 2"/>
          <p:cNvSpPr>
            <a:spLocks noGrp="1"/>
          </p:cNvSpPr>
          <p:nvPr>
            <p:ph type="title"/>
          </p:nvPr>
        </p:nvSpPr>
        <p:spPr>
          <a:xfrm>
            <a:off x="107950" y="1054100"/>
            <a:ext cx="2376488" cy="1943100"/>
          </a:xfrm>
        </p:spPr>
        <p:txBody>
          <a:bodyPr/>
          <a:lstStyle/>
          <a:p>
            <a:r>
              <a:rPr lang="fr-CA" smtClean="0"/>
              <a:t>mouvements combinés pour libérer plusieurs régions simultanément et sans forcer surtout!!</a:t>
            </a:r>
          </a:p>
        </p:txBody>
      </p:sp>
      <p:sp>
        <p:nvSpPr>
          <p:cNvPr id="34819" name="Espace réservé du contenu 3"/>
          <p:cNvSpPr>
            <a:spLocks noGrp="1"/>
          </p:cNvSpPr>
          <p:nvPr>
            <p:ph idx="1"/>
          </p:nvPr>
        </p:nvSpPr>
        <p:spPr>
          <a:xfrm>
            <a:off x="0" y="0"/>
            <a:ext cx="9144000" cy="908050"/>
          </a:xfrm>
        </p:spPr>
        <p:txBody>
          <a:bodyPr/>
          <a:lstStyle/>
          <a:p>
            <a:pPr marL="0" indent="0">
              <a:buFontTx/>
              <a:buNone/>
            </a:pPr>
            <a:r>
              <a:rPr lang="fr-CA" b="1" smtClean="0">
                <a:latin typeface="Monotype Corsiva" pitchFamily="66" charset="0"/>
              </a:rPr>
              <a:t>3. De l’action consciente à la relaxe-action </a:t>
            </a:r>
            <a:r>
              <a:rPr lang="fr-CA" smtClean="0">
                <a:latin typeface="Monotype Corsiva" pitchFamily="66" charset="0"/>
              </a:rPr>
              <a:t>: la détente dans l’action libératrice</a:t>
            </a:r>
          </a:p>
        </p:txBody>
      </p:sp>
      <p:sp>
        <p:nvSpPr>
          <p:cNvPr id="34820" name="Espace réservé du texte 4"/>
          <p:cNvSpPr>
            <a:spLocks noGrp="1"/>
          </p:cNvSpPr>
          <p:nvPr>
            <p:ph type="body" sz="half" idx="2"/>
          </p:nvPr>
        </p:nvSpPr>
        <p:spPr>
          <a:xfrm>
            <a:off x="179388" y="3068638"/>
            <a:ext cx="2160587" cy="2952750"/>
          </a:xfrm>
        </p:spPr>
        <p:txBody>
          <a:bodyPr/>
          <a:lstStyle/>
          <a:p>
            <a:r>
              <a:rPr lang="fr-CA" sz="1800" smtClean="0"/>
              <a:t>On se berce de la tête à la jambe: Un ballon sous le genou, un bloc sous la tête :La détente de la hanche, du genou et du cou combiné avec le mouvement respiratoire libre.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750" y="115888"/>
            <a:ext cx="7920038" cy="792162"/>
          </a:xfrm>
        </p:spPr>
        <p:txBody>
          <a:bodyPr>
            <a:normAutofit fontScale="90000"/>
          </a:bodyPr>
          <a:lstStyle/>
          <a:p>
            <a:pPr>
              <a:defRPr/>
            </a:pPr>
            <a:r>
              <a:rPr lang="fr-CA" dirty="0" smtClean="0">
                <a:latin typeface="Monotype Corsiva" pitchFamily="66" charset="0"/>
              </a:rPr>
              <a:t/>
            </a:r>
            <a:br>
              <a:rPr lang="fr-CA" dirty="0" smtClean="0">
                <a:latin typeface="Monotype Corsiva" pitchFamily="66" charset="0"/>
              </a:rPr>
            </a:br>
            <a:r>
              <a:rPr lang="fr-CA" dirty="0" smtClean="0">
                <a:latin typeface="Monotype Corsiva" pitchFamily="66" charset="0"/>
              </a:rPr>
              <a:t>Des classes éducatives et thérapeutiques </a:t>
            </a:r>
            <a:br>
              <a:rPr lang="fr-CA" dirty="0" smtClean="0">
                <a:latin typeface="Monotype Corsiva" pitchFamily="66" charset="0"/>
              </a:rPr>
            </a:br>
            <a:endParaRPr lang="fr-CA" dirty="0">
              <a:latin typeface="Monotype Corsiva" pitchFamily="66" charset="0"/>
            </a:endParaRPr>
          </a:p>
        </p:txBody>
      </p:sp>
      <p:sp>
        <p:nvSpPr>
          <p:cNvPr id="3" name="Espace réservé du contenu 2"/>
          <p:cNvSpPr>
            <a:spLocks noGrp="1"/>
          </p:cNvSpPr>
          <p:nvPr>
            <p:ph idx="1"/>
          </p:nvPr>
        </p:nvSpPr>
        <p:spPr>
          <a:xfrm>
            <a:off x="611188" y="1125538"/>
            <a:ext cx="8075612" cy="5000625"/>
          </a:xfrm>
        </p:spPr>
        <p:txBody>
          <a:bodyPr>
            <a:normAutofit fontScale="92500" lnSpcReduction="20000"/>
          </a:bodyPr>
          <a:lstStyle/>
          <a:p>
            <a:pPr>
              <a:defRPr/>
            </a:pPr>
            <a:r>
              <a:rPr lang="fr-CA" dirty="0">
                <a:latin typeface="Monotype Corsiva" pitchFamily="66" charset="0"/>
              </a:rPr>
              <a:t>La formule par </a:t>
            </a:r>
            <a:r>
              <a:rPr lang="fr-CA" b="1" dirty="0">
                <a:latin typeface="Monotype Corsiva" pitchFamily="66" charset="0"/>
              </a:rPr>
              <a:t>petits groupes </a:t>
            </a:r>
            <a:r>
              <a:rPr lang="fr-CA" dirty="0">
                <a:latin typeface="Monotype Corsiva" pitchFamily="66" charset="0"/>
              </a:rPr>
              <a:t>(classes) permet des </a:t>
            </a:r>
            <a:r>
              <a:rPr lang="fr-CA" b="1" dirty="0">
                <a:latin typeface="Monotype Corsiva" pitchFamily="66" charset="0"/>
              </a:rPr>
              <a:t>apprentissages</a:t>
            </a:r>
            <a:r>
              <a:rPr lang="fr-CA" dirty="0">
                <a:latin typeface="Monotype Corsiva" pitchFamily="66" charset="0"/>
              </a:rPr>
              <a:t> (mouvements simples visant l’économie d’énergie et la justesse du geste) et des </a:t>
            </a:r>
            <a:r>
              <a:rPr lang="fr-CA" b="1" dirty="0">
                <a:latin typeface="Monotype Corsiva" pitchFamily="66" charset="0"/>
              </a:rPr>
              <a:t>échanges </a:t>
            </a:r>
            <a:r>
              <a:rPr lang="fr-CA" dirty="0">
                <a:latin typeface="Monotype Corsiva" pitchFamily="66" charset="0"/>
              </a:rPr>
              <a:t>(renforcement et interaction entre les participants et le thérapeute-guide) qui dirigent le bénéficiaire vers une forme </a:t>
            </a:r>
            <a:r>
              <a:rPr lang="fr-CA" b="1" dirty="0">
                <a:latin typeface="Monotype Corsiva" pitchFamily="66" charset="0"/>
              </a:rPr>
              <a:t>autonome</a:t>
            </a:r>
            <a:r>
              <a:rPr lang="fr-CA" dirty="0">
                <a:latin typeface="Monotype Corsiva" pitchFamily="66" charset="0"/>
              </a:rPr>
              <a:t> de </a:t>
            </a:r>
            <a:r>
              <a:rPr lang="fr-CA" dirty="0" smtClean="0">
                <a:latin typeface="Monotype Corsiva" pitchFamily="66" charset="0"/>
              </a:rPr>
              <a:t>thérapie et de </a:t>
            </a:r>
            <a:r>
              <a:rPr lang="fr-CA" b="1" dirty="0" smtClean="0">
                <a:latin typeface="Monotype Corsiva" pitchFamily="66" charset="0"/>
              </a:rPr>
              <a:t>l’expression de soi</a:t>
            </a:r>
            <a:r>
              <a:rPr lang="fr-CA" dirty="0" smtClean="0">
                <a:latin typeface="Monotype Corsiva" pitchFamily="66" charset="0"/>
              </a:rPr>
              <a:t>, facilement reproductible par lui-même. </a:t>
            </a:r>
          </a:p>
          <a:p>
            <a:pPr>
              <a:defRPr/>
            </a:pPr>
            <a:r>
              <a:rPr lang="fr-CA" b="1" dirty="0" smtClean="0">
                <a:latin typeface="Monotype Corsiva" pitchFamily="66" charset="0"/>
              </a:rPr>
              <a:t>L’expérience </a:t>
            </a:r>
            <a:r>
              <a:rPr lang="fr-CA" b="1" dirty="0">
                <a:latin typeface="Monotype Corsiva" pitchFamily="66" charset="0"/>
              </a:rPr>
              <a:t>de la détente et de l’abandon </a:t>
            </a:r>
            <a:r>
              <a:rPr lang="fr-CA" dirty="0">
                <a:latin typeface="Monotype Corsiva" pitchFamily="66" charset="0"/>
              </a:rPr>
              <a:t>fait partie intégrante des mouvements </a:t>
            </a:r>
            <a:r>
              <a:rPr lang="fr-CA" dirty="0" smtClean="0">
                <a:latin typeface="Monotype Corsiva" pitchFamily="66" charset="0"/>
              </a:rPr>
              <a:t> en facilitant le </a:t>
            </a:r>
            <a:r>
              <a:rPr lang="fr-CA" dirty="0">
                <a:latin typeface="Monotype Corsiva" pitchFamily="66" charset="0"/>
              </a:rPr>
              <a:t>développement d’une plus grande </a:t>
            </a:r>
            <a:r>
              <a:rPr lang="fr-CA" dirty="0" smtClean="0">
                <a:latin typeface="Monotype Corsiva" pitchFamily="66" charset="0"/>
              </a:rPr>
              <a:t>habileté, </a:t>
            </a:r>
            <a:r>
              <a:rPr lang="fr-CA" b="1" u="sng" dirty="0" smtClean="0">
                <a:latin typeface="Monotype Corsiva" pitchFamily="66" charset="0"/>
              </a:rPr>
              <a:t>économie des </a:t>
            </a:r>
            <a:r>
              <a:rPr lang="fr-CA" b="1" u="sng" dirty="0">
                <a:latin typeface="Monotype Corsiva" pitchFamily="66" charset="0"/>
              </a:rPr>
              <a:t>gestes</a:t>
            </a:r>
            <a:r>
              <a:rPr lang="fr-CA" dirty="0">
                <a:latin typeface="Monotype Corsiva" pitchFamily="66" charset="0"/>
              </a:rPr>
              <a:t> </a:t>
            </a:r>
            <a:r>
              <a:rPr lang="fr-CA" dirty="0" smtClean="0">
                <a:latin typeface="Monotype Corsiva" pitchFamily="66" charset="0"/>
              </a:rPr>
              <a:t> et </a:t>
            </a:r>
            <a:r>
              <a:rPr lang="fr-CA" dirty="0">
                <a:latin typeface="Monotype Corsiva" pitchFamily="66" charset="0"/>
              </a:rPr>
              <a:t>déplacements au quotidien pour les personnes vivant une ou plusieurs amputations</a:t>
            </a:r>
            <a:r>
              <a:rPr lang="fr-CA" dirty="0" smtClean="0">
                <a:latin typeface="Monotype Corsiva" pitchFamily="66" charset="0"/>
              </a:rPr>
              <a:t>. </a:t>
            </a:r>
            <a:endParaRPr lang="fr-CA" dirty="0">
              <a:latin typeface="Monotype Corsiva" pitchFamily="66" charset="0"/>
            </a:endParaRPr>
          </a:p>
          <a:p>
            <a:pPr>
              <a:defRPr/>
            </a:pPr>
            <a:endParaRPr lang="fr-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 1" descr="26 octobre 2011 005"/>
          <p:cNvPicPr>
            <a:picLocks noGrp="1" noChangeAspect="1"/>
          </p:cNvPicPr>
          <p:nvPr isPhoto="1"/>
        </p:nvPicPr>
        <p:blipFill>
          <a:blip r:embed="rId2"/>
          <a:srcRect/>
          <a:stretch>
            <a:fillRect/>
          </a:stretch>
        </p:blipFill>
        <p:spPr bwMode="auto">
          <a:xfrm>
            <a:off x="2627313" y="1196975"/>
            <a:ext cx="6337300" cy="4752975"/>
          </a:xfrm>
          <a:prstGeom prst="rect">
            <a:avLst/>
          </a:prstGeom>
          <a:noFill/>
          <a:ln w="9525">
            <a:noFill/>
            <a:miter lim="800000"/>
            <a:headEnd/>
            <a:tailEnd/>
          </a:ln>
        </p:spPr>
      </p:pic>
      <p:sp>
        <p:nvSpPr>
          <p:cNvPr id="35842" name="Titre 2"/>
          <p:cNvSpPr>
            <a:spLocks noGrp="1"/>
          </p:cNvSpPr>
          <p:nvPr>
            <p:ph type="title"/>
          </p:nvPr>
        </p:nvSpPr>
        <p:spPr>
          <a:xfrm>
            <a:off x="107950" y="908050"/>
            <a:ext cx="2519363" cy="1884363"/>
          </a:xfrm>
        </p:spPr>
        <p:txBody>
          <a:bodyPr/>
          <a:lstStyle/>
          <a:p>
            <a:r>
              <a:rPr lang="fr-CA" sz="2400" smtClean="0">
                <a:latin typeface="Monotype Corsiva" pitchFamily="66" charset="0"/>
              </a:rPr>
              <a:t>Harmoniser le bassin et libérer les lombaires</a:t>
            </a:r>
            <a:r>
              <a:rPr lang="fr-CA" sz="2400" smtClean="0"/>
              <a:t/>
            </a:r>
            <a:br>
              <a:rPr lang="fr-CA" sz="2400" smtClean="0"/>
            </a:br>
            <a:endParaRPr lang="fr-CA" sz="2400" smtClean="0"/>
          </a:p>
        </p:txBody>
      </p:sp>
      <p:sp>
        <p:nvSpPr>
          <p:cNvPr id="35843" name="Espace réservé du contenu 3"/>
          <p:cNvSpPr>
            <a:spLocks noGrp="1"/>
          </p:cNvSpPr>
          <p:nvPr>
            <p:ph idx="1"/>
          </p:nvPr>
        </p:nvSpPr>
        <p:spPr>
          <a:xfrm>
            <a:off x="179388" y="0"/>
            <a:ext cx="8785225" cy="896938"/>
          </a:xfrm>
        </p:spPr>
        <p:txBody>
          <a:bodyPr/>
          <a:lstStyle/>
          <a:p>
            <a:r>
              <a:rPr lang="fr-CA" b="1" smtClean="0">
                <a:latin typeface="Monotype Corsiva" pitchFamily="66" charset="0"/>
              </a:rPr>
              <a:t>3. De l’action consciente à la relaxe-action </a:t>
            </a:r>
            <a:r>
              <a:rPr lang="fr-CA" smtClean="0">
                <a:latin typeface="Monotype Corsiva" pitchFamily="66" charset="0"/>
              </a:rPr>
              <a:t>: la détente dans l’action libératrice</a:t>
            </a:r>
            <a:br>
              <a:rPr lang="fr-CA" smtClean="0">
                <a:latin typeface="Monotype Corsiva" pitchFamily="66" charset="0"/>
              </a:rPr>
            </a:br>
            <a:endParaRPr lang="fr-CA" smtClean="0"/>
          </a:p>
        </p:txBody>
      </p:sp>
      <p:sp>
        <p:nvSpPr>
          <p:cNvPr id="35844" name="Espace réservé du texte 4"/>
          <p:cNvSpPr>
            <a:spLocks noGrp="1"/>
          </p:cNvSpPr>
          <p:nvPr>
            <p:ph type="body" sz="half" idx="2"/>
          </p:nvPr>
        </p:nvSpPr>
        <p:spPr>
          <a:xfrm>
            <a:off x="107950" y="2492375"/>
            <a:ext cx="2447925" cy="3024188"/>
          </a:xfrm>
        </p:spPr>
        <p:txBody>
          <a:bodyPr/>
          <a:lstStyle/>
          <a:p>
            <a:r>
              <a:rPr lang="fr-CA" sz="1800" smtClean="0"/>
              <a:t>Couché sur le dos, 2 ballons-air sous les fesses: légers mouvements de bascule postérieur du bassin avec la pression des 2 pieds au sol en expirant et en contractant le bas ventre et le périné.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 1" descr="classe de relaxe-action 23 nov. 2011 029"/>
          <p:cNvPicPr>
            <a:picLocks noGrp="1" noChangeAspect="1"/>
          </p:cNvPicPr>
          <p:nvPr isPhoto="1"/>
        </p:nvPicPr>
        <p:blipFill>
          <a:blip r:embed="rId2"/>
          <a:srcRect/>
          <a:stretch>
            <a:fillRect/>
          </a:stretch>
        </p:blipFill>
        <p:spPr bwMode="auto">
          <a:xfrm>
            <a:off x="2984500" y="1052513"/>
            <a:ext cx="6159500" cy="4619625"/>
          </a:xfrm>
          <a:prstGeom prst="rect">
            <a:avLst/>
          </a:prstGeom>
          <a:noFill/>
          <a:ln w="9525">
            <a:noFill/>
            <a:miter lim="800000"/>
            <a:headEnd/>
            <a:tailEnd/>
          </a:ln>
        </p:spPr>
      </p:pic>
      <p:sp>
        <p:nvSpPr>
          <p:cNvPr id="36866" name="Titre 2"/>
          <p:cNvSpPr>
            <a:spLocks noGrp="1"/>
          </p:cNvSpPr>
          <p:nvPr>
            <p:ph type="title"/>
          </p:nvPr>
        </p:nvSpPr>
        <p:spPr>
          <a:xfrm>
            <a:off x="0" y="1052513"/>
            <a:ext cx="3008313" cy="1081087"/>
          </a:xfrm>
        </p:spPr>
        <p:txBody>
          <a:bodyPr/>
          <a:lstStyle/>
          <a:p>
            <a:r>
              <a:rPr lang="fr-CA" sz="2400" smtClean="0">
                <a:latin typeface="Monotype Corsiva" pitchFamily="66" charset="0"/>
              </a:rPr>
              <a:t>Pour les épaules tendues et douloureuses mais aussi pour les sacro-iliaques.</a:t>
            </a:r>
          </a:p>
        </p:txBody>
      </p:sp>
      <p:sp>
        <p:nvSpPr>
          <p:cNvPr id="36867" name="Espace réservé du contenu 3"/>
          <p:cNvSpPr>
            <a:spLocks noGrp="1"/>
          </p:cNvSpPr>
          <p:nvPr>
            <p:ph idx="1"/>
          </p:nvPr>
        </p:nvSpPr>
        <p:spPr>
          <a:xfrm>
            <a:off x="0" y="0"/>
            <a:ext cx="9144000" cy="1052513"/>
          </a:xfrm>
        </p:spPr>
        <p:txBody>
          <a:bodyPr/>
          <a:lstStyle/>
          <a:p>
            <a:r>
              <a:rPr lang="fr-CA" b="1" smtClean="0">
                <a:latin typeface="Monotype Corsiva" pitchFamily="66" charset="0"/>
              </a:rPr>
              <a:t>3. De l’action consciente à la relaxe-action </a:t>
            </a:r>
            <a:r>
              <a:rPr lang="fr-CA" smtClean="0">
                <a:latin typeface="Monotype Corsiva" pitchFamily="66" charset="0"/>
              </a:rPr>
              <a:t>: la détente dans l’action libératrice</a:t>
            </a:r>
            <a:br>
              <a:rPr lang="fr-CA" smtClean="0">
                <a:latin typeface="Monotype Corsiva" pitchFamily="66" charset="0"/>
              </a:rPr>
            </a:br>
            <a:endParaRPr lang="fr-CA" smtClean="0"/>
          </a:p>
        </p:txBody>
      </p:sp>
      <p:sp>
        <p:nvSpPr>
          <p:cNvPr id="36868" name="Espace réservé du texte 4"/>
          <p:cNvSpPr>
            <a:spLocks noGrp="1"/>
          </p:cNvSpPr>
          <p:nvPr>
            <p:ph type="body" sz="half" idx="2"/>
          </p:nvPr>
        </p:nvSpPr>
        <p:spPr>
          <a:xfrm>
            <a:off x="107950" y="2060575"/>
            <a:ext cx="2876550" cy="3384550"/>
          </a:xfrm>
        </p:spPr>
        <p:txBody>
          <a:bodyPr/>
          <a:lstStyle/>
          <a:p>
            <a:r>
              <a:rPr lang="fr-CA" sz="1600" dirty="0" smtClean="0"/>
              <a:t>Des mouvements lents, ou le membre est bien supporté, le corps positionné en détente. Avancé doucement le bras devant soi en expirant, comme s’il était tracté par une main invisible. Je le laisse reculer sans efforts en inspirant. J’observe le côté du dessous comme celui du dessus.</a:t>
            </a:r>
          </a:p>
          <a:p>
            <a:r>
              <a:rPr lang="fr-CA" sz="1800" dirty="0" smtClean="0"/>
              <a:t>Je respire dans mon mouvement librement</a:t>
            </a:r>
            <a:r>
              <a:rPr lang="fr-CA" sz="1800" dirty="0" smtClean="0"/>
              <a:t>.</a:t>
            </a:r>
          </a:p>
          <a:p>
            <a:r>
              <a:rPr lang="fr-CA" sz="1800" dirty="0" smtClean="0"/>
              <a:t>Je peux demander au genou du dessus de faire la même chose.</a:t>
            </a:r>
            <a:endParaRPr lang="fr-CA" sz="1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 1" descr="26 octobre 2011 007"/>
          <p:cNvPicPr>
            <a:picLocks noGrp="1" noChangeAspect="1"/>
          </p:cNvPicPr>
          <p:nvPr isPhoto="1"/>
        </p:nvPicPr>
        <p:blipFill>
          <a:blip r:embed="rId2"/>
          <a:srcRect/>
          <a:stretch>
            <a:fillRect/>
          </a:stretch>
        </p:blipFill>
        <p:spPr bwMode="auto">
          <a:xfrm>
            <a:off x="3203575" y="1052513"/>
            <a:ext cx="5761038" cy="5167312"/>
          </a:xfrm>
          <a:prstGeom prst="rect">
            <a:avLst/>
          </a:prstGeom>
          <a:noFill/>
          <a:ln w="9525">
            <a:noFill/>
            <a:miter lim="800000"/>
            <a:headEnd/>
            <a:tailEnd/>
          </a:ln>
        </p:spPr>
      </p:pic>
      <p:sp>
        <p:nvSpPr>
          <p:cNvPr id="37890" name="Titre 2"/>
          <p:cNvSpPr>
            <a:spLocks noGrp="1"/>
          </p:cNvSpPr>
          <p:nvPr>
            <p:ph type="title"/>
          </p:nvPr>
        </p:nvSpPr>
        <p:spPr>
          <a:xfrm>
            <a:off x="107950" y="1268413"/>
            <a:ext cx="2951163" cy="1081087"/>
          </a:xfrm>
        </p:spPr>
        <p:txBody>
          <a:bodyPr/>
          <a:lstStyle/>
          <a:p>
            <a:r>
              <a:rPr lang="fr-CA" sz="2400" smtClean="0">
                <a:latin typeface="Monotype Corsiva" pitchFamily="66" charset="0"/>
              </a:rPr>
              <a:t>relâchement de la ceinture scapulaire</a:t>
            </a:r>
            <a:r>
              <a:rPr lang="fr-CA" smtClean="0"/>
              <a:t/>
            </a:r>
            <a:br>
              <a:rPr lang="fr-CA" smtClean="0"/>
            </a:br>
            <a:endParaRPr lang="fr-CA" smtClean="0"/>
          </a:p>
        </p:txBody>
      </p:sp>
      <p:sp>
        <p:nvSpPr>
          <p:cNvPr id="37891" name="Espace réservé du contenu 3"/>
          <p:cNvSpPr>
            <a:spLocks noGrp="1"/>
          </p:cNvSpPr>
          <p:nvPr>
            <p:ph idx="1"/>
          </p:nvPr>
        </p:nvSpPr>
        <p:spPr>
          <a:xfrm>
            <a:off x="107950" y="0"/>
            <a:ext cx="8640763" cy="908050"/>
          </a:xfrm>
        </p:spPr>
        <p:txBody>
          <a:bodyPr/>
          <a:lstStyle/>
          <a:p>
            <a:r>
              <a:rPr lang="fr-CA" b="1" smtClean="0">
                <a:latin typeface="Monotype Corsiva" pitchFamily="66" charset="0"/>
              </a:rPr>
              <a:t>3. De l’action consciente à la relaxe-action </a:t>
            </a:r>
            <a:r>
              <a:rPr lang="fr-CA" smtClean="0">
                <a:latin typeface="Monotype Corsiva" pitchFamily="66" charset="0"/>
              </a:rPr>
              <a:t>: la détente dans l’action libératrice</a:t>
            </a:r>
            <a:br>
              <a:rPr lang="fr-CA" smtClean="0">
                <a:latin typeface="Monotype Corsiva" pitchFamily="66" charset="0"/>
              </a:rPr>
            </a:br>
            <a:endParaRPr lang="fr-CA" smtClean="0"/>
          </a:p>
        </p:txBody>
      </p:sp>
      <p:sp>
        <p:nvSpPr>
          <p:cNvPr id="37892" name="Espace réservé du texte 4"/>
          <p:cNvSpPr>
            <a:spLocks noGrp="1"/>
          </p:cNvSpPr>
          <p:nvPr>
            <p:ph type="body" sz="half" idx="2"/>
          </p:nvPr>
        </p:nvSpPr>
        <p:spPr>
          <a:xfrm>
            <a:off x="250825" y="2565400"/>
            <a:ext cx="2736850" cy="3311525"/>
          </a:xfrm>
        </p:spPr>
        <p:txBody>
          <a:bodyPr/>
          <a:lstStyle/>
          <a:p>
            <a:r>
              <a:rPr lang="fr-CA" sz="1600" smtClean="0"/>
              <a:t>En décubitus latéral: élévation en inspirant doucement, du bras à la verticale, détente de l’épaule et de l’omoplate à la verticale, en expirant et retour en inspirant: procure une très grande détente et libère simultanément le mouvement respiratoire et la ceinture scapulaire.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417638"/>
          </a:xfrm>
        </p:spPr>
        <p:txBody>
          <a:bodyPr/>
          <a:lstStyle/>
          <a:p>
            <a:r>
              <a:rPr lang="fr-CA" smtClean="0">
                <a:latin typeface="Monotype Corsiva" pitchFamily="66" charset="0"/>
              </a:rPr>
              <a:t>RÉFÉRENCES</a:t>
            </a:r>
          </a:p>
        </p:txBody>
      </p:sp>
      <p:sp>
        <p:nvSpPr>
          <p:cNvPr id="38915" name="Rectangle 3"/>
          <p:cNvSpPr>
            <a:spLocks noGrp="1" noChangeArrowheads="1"/>
          </p:cNvSpPr>
          <p:nvPr>
            <p:ph type="body" idx="1"/>
          </p:nvPr>
        </p:nvSpPr>
        <p:spPr/>
        <p:txBody>
          <a:bodyPr/>
          <a:lstStyle/>
          <a:p>
            <a:r>
              <a:rPr lang="fr-CA" sz="1600" dirty="0" err="1" smtClean="0"/>
              <a:t>Aginski</a:t>
            </a:r>
            <a:r>
              <a:rPr lang="fr-CA" sz="1600" dirty="0"/>
              <a:t>, Alice, </a:t>
            </a:r>
            <a:r>
              <a:rPr lang="fr-CA" sz="1600" u="sng" dirty="0"/>
              <a:t>Sur le chemin de la détente</a:t>
            </a:r>
            <a:r>
              <a:rPr lang="fr-CA" sz="1600" dirty="0"/>
              <a:t>, Éditions Guy </a:t>
            </a:r>
            <a:r>
              <a:rPr lang="fr-CA" sz="1600" dirty="0" smtClean="0"/>
              <a:t>Trédanel,1994</a:t>
            </a:r>
            <a:r>
              <a:rPr lang="fr-CA" sz="1600" dirty="0"/>
              <a:t> </a:t>
            </a:r>
          </a:p>
          <a:p>
            <a:r>
              <a:rPr lang="fr-CA" sz="1600" dirty="0" err="1"/>
              <a:t>Aginski</a:t>
            </a:r>
            <a:r>
              <a:rPr lang="fr-CA" sz="1600" dirty="0"/>
              <a:t>, Alice, </a:t>
            </a:r>
            <a:r>
              <a:rPr lang="fr-CA" sz="1600" u="sng" dirty="0"/>
              <a:t>Rééducation fonctionnelle guidée à partir du chemin de la détente</a:t>
            </a:r>
            <a:r>
              <a:rPr lang="fr-CA" sz="1600" dirty="0"/>
              <a:t>, Guy </a:t>
            </a:r>
            <a:r>
              <a:rPr lang="fr-CA" sz="1600" dirty="0" err="1"/>
              <a:t>Trédaniel</a:t>
            </a:r>
            <a:r>
              <a:rPr lang="fr-CA" sz="1600" dirty="0"/>
              <a:t> éditeur, 2000</a:t>
            </a:r>
          </a:p>
          <a:p>
            <a:r>
              <a:rPr lang="fr-CA" sz="1600" dirty="0" smtClean="0"/>
              <a:t>Calais-Germain, Blandine, </a:t>
            </a:r>
            <a:r>
              <a:rPr lang="fr-CA" sz="1600" u="sng" dirty="0"/>
              <a:t>Anatomie pour le mouvement I</a:t>
            </a:r>
            <a:r>
              <a:rPr lang="fr-CA" sz="1600" dirty="0"/>
              <a:t>, Éditions </a:t>
            </a:r>
            <a:r>
              <a:rPr lang="fr-CA" sz="1600" dirty="0" err="1"/>
              <a:t>Désiris</a:t>
            </a:r>
            <a:endParaRPr lang="fr-CA" sz="1600" dirty="0"/>
          </a:p>
          <a:p>
            <a:r>
              <a:rPr lang="fr-CA" sz="1600" dirty="0"/>
              <a:t>Calais-Germain, Blandine </a:t>
            </a:r>
            <a:r>
              <a:rPr lang="fr-CA" sz="1600" dirty="0" smtClean="0"/>
              <a:t>et </a:t>
            </a:r>
            <a:r>
              <a:rPr lang="fr-CA" sz="1600" dirty="0"/>
              <a:t>Andrée </a:t>
            </a:r>
            <a:r>
              <a:rPr lang="fr-CA" sz="1600" dirty="0" err="1"/>
              <a:t>Lamothe</a:t>
            </a:r>
            <a:r>
              <a:rPr lang="fr-CA" sz="1600" dirty="0"/>
              <a:t>, </a:t>
            </a:r>
            <a:r>
              <a:rPr lang="fr-CA" sz="1600" u="sng" dirty="0"/>
              <a:t>Anatomie pour le mouvement II</a:t>
            </a:r>
            <a:r>
              <a:rPr lang="fr-CA" sz="1600" dirty="0"/>
              <a:t>, Éditions </a:t>
            </a:r>
            <a:r>
              <a:rPr lang="fr-CA" sz="1600" dirty="0" err="1"/>
              <a:t>Désiris</a:t>
            </a:r>
            <a:r>
              <a:rPr lang="fr-CA" sz="1600" dirty="0"/>
              <a:t>, </a:t>
            </a:r>
            <a:r>
              <a:rPr lang="fr-CA" sz="1600" dirty="0" smtClean="0"/>
              <a:t>1990</a:t>
            </a:r>
            <a:r>
              <a:rPr lang="fr-CA" sz="1600" dirty="0"/>
              <a:t> </a:t>
            </a:r>
          </a:p>
          <a:p>
            <a:r>
              <a:rPr lang="fr-CA" sz="1600" dirty="0" err="1"/>
              <a:t>Campignion</a:t>
            </a:r>
            <a:r>
              <a:rPr lang="fr-CA" sz="1600" dirty="0"/>
              <a:t>, Philippe, </a:t>
            </a:r>
            <a:r>
              <a:rPr lang="fr-CA" sz="1600" u="sng" dirty="0"/>
              <a:t>Précis de </a:t>
            </a:r>
            <a:r>
              <a:rPr lang="fr-CA" sz="1600" u="sng" dirty="0" err="1" smtClean="0"/>
              <a:t>Respir</a:t>
            </a:r>
            <a:r>
              <a:rPr lang="fr-CA" sz="1600" u="sng" dirty="0" smtClean="0"/>
              <a:t>-Actions</a:t>
            </a:r>
            <a:r>
              <a:rPr lang="fr-CA" sz="1600" dirty="0"/>
              <a:t> </a:t>
            </a:r>
          </a:p>
          <a:p>
            <a:r>
              <a:rPr lang="fr-CA" sz="1600" dirty="0" err="1"/>
              <a:t>Campignion</a:t>
            </a:r>
            <a:r>
              <a:rPr lang="fr-CA" sz="1600" dirty="0"/>
              <a:t>, Philippe, </a:t>
            </a:r>
            <a:r>
              <a:rPr lang="fr-CA" sz="1600" u="sng" dirty="0"/>
              <a:t>Les chaînes musculaires et articulaires, méthode GDS</a:t>
            </a:r>
            <a:r>
              <a:rPr lang="fr-CA" sz="1600" dirty="0"/>
              <a:t>, (l’axe relationnel, l’axe vertical, </a:t>
            </a:r>
            <a:r>
              <a:rPr lang="fr-CA" sz="1600" dirty="0" err="1"/>
              <a:t>etc</a:t>
            </a:r>
            <a:r>
              <a:rPr lang="fr-CA" sz="1600" dirty="0" smtClean="0"/>
              <a:t>)</a:t>
            </a:r>
            <a:r>
              <a:rPr lang="fr-CA" sz="1600" dirty="0"/>
              <a:t> </a:t>
            </a:r>
          </a:p>
          <a:p>
            <a:r>
              <a:rPr lang="fr-CA" sz="1600" smtClean="0"/>
              <a:t>Ehrenfried</a:t>
            </a:r>
            <a:r>
              <a:rPr lang="fr-CA" sz="1600" dirty="0" smtClean="0"/>
              <a:t>, Dr Lily, </a:t>
            </a:r>
            <a:r>
              <a:rPr lang="fr-CA" sz="1600" u="sng" dirty="0"/>
              <a:t>De l’éducation du corps à l’équilibre de l’esprit</a:t>
            </a:r>
            <a:r>
              <a:rPr lang="fr-CA" sz="1600" dirty="0"/>
              <a:t>,  </a:t>
            </a:r>
          </a:p>
          <a:p>
            <a:r>
              <a:rPr lang="fr-CA" sz="1600" dirty="0"/>
              <a:t>Germain, Patrick, </a:t>
            </a:r>
            <a:r>
              <a:rPr lang="fr-CA" sz="1600" u="sng" dirty="0"/>
              <a:t>Économie du geste, fascias et mouvement</a:t>
            </a:r>
            <a:r>
              <a:rPr lang="fr-CA" sz="1600" dirty="0"/>
              <a:t>, </a:t>
            </a:r>
            <a:r>
              <a:rPr lang="fr-CA" sz="1600" dirty="0" smtClean="0"/>
              <a:t>1989</a:t>
            </a:r>
            <a:r>
              <a:rPr lang="fr-CA" sz="1600" dirty="0"/>
              <a:t> </a:t>
            </a:r>
          </a:p>
          <a:p>
            <a:r>
              <a:rPr lang="fr-CA" sz="1600" dirty="0"/>
              <a:t>Shapiro, Debbie, </a:t>
            </a:r>
            <a:r>
              <a:rPr lang="fr-CA" sz="1600" u="sng" dirty="0"/>
              <a:t>L’intelligence du corps</a:t>
            </a:r>
            <a:r>
              <a:rPr lang="fr-CA" sz="1600" dirty="0"/>
              <a:t>, J’ai Lu, </a:t>
            </a:r>
            <a:r>
              <a:rPr lang="fr-CA" sz="1600" dirty="0" smtClean="0"/>
              <a:t>1998</a:t>
            </a:r>
            <a:r>
              <a:rPr lang="fr-CA" sz="1600" dirty="0"/>
              <a:t> </a:t>
            </a:r>
          </a:p>
          <a:p>
            <a:r>
              <a:rPr lang="fr-CA" sz="1600" dirty="0" err="1"/>
              <a:t>Speads</a:t>
            </a:r>
            <a:r>
              <a:rPr lang="fr-CA" sz="1600" dirty="0"/>
              <a:t>, </a:t>
            </a:r>
            <a:r>
              <a:rPr lang="fr-CA" sz="1600" u="sng" dirty="0"/>
              <a:t>ABC de la respiration</a:t>
            </a:r>
            <a:r>
              <a:rPr lang="fr-CA" sz="1600" dirty="0"/>
              <a:t>, Aubier, </a:t>
            </a:r>
            <a:r>
              <a:rPr lang="fr-CA" sz="1600" dirty="0" smtClean="0"/>
              <a:t>1989</a:t>
            </a:r>
            <a:r>
              <a:rPr lang="fr-CA" sz="1600" dirty="0"/>
              <a:t> </a:t>
            </a:r>
          </a:p>
          <a:p>
            <a:r>
              <a:rPr lang="fr-CA" sz="1600" dirty="0"/>
              <a:t>Autres : </a:t>
            </a:r>
          </a:p>
          <a:p>
            <a:r>
              <a:rPr lang="fr-CA" sz="1600" b="1" dirty="0" smtClean="0">
                <a:latin typeface="Monotype Corsiva" pitchFamily="66" charset="0"/>
              </a:rPr>
              <a:t>Les Cahiers de l’</a:t>
            </a:r>
            <a:r>
              <a:rPr lang="fr-CA" sz="1600" b="1" dirty="0" err="1" smtClean="0">
                <a:latin typeface="Monotype Corsiva" pitchFamily="66" charset="0"/>
              </a:rPr>
              <a:t>Indaho</a:t>
            </a:r>
            <a:r>
              <a:rPr lang="fr-CA" sz="1600" dirty="0" smtClean="0">
                <a:latin typeface="Monotype Corsiva" pitchFamily="66" charset="0"/>
              </a:rPr>
              <a:t> publié par l’association des élèves du Dr Lily </a:t>
            </a:r>
            <a:r>
              <a:rPr lang="fr-CA" sz="1600" dirty="0" err="1" smtClean="0">
                <a:latin typeface="Monotype Corsiva" pitchFamily="66" charset="0"/>
              </a:rPr>
              <a:t>Ehrenfried</a:t>
            </a:r>
            <a:r>
              <a:rPr lang="fr-CA" sz="1600" dirty="0" smtClean="0">
                <a:latin typeface="Monotype Corsiva" pitchFamily="66" charset="0"/>
              </a:rPr>
              <a:t> et des praticiennes en Gymnastique holistique ( AEDEPGH)</a:t>
            </a:r>
          </a:p>
          <a:p>
            <a:pPr marL="0" indent="0">
              <a:buNone/>
            </a:pPr>
            <a:endParaRPr lang="fr-CA" sz="2400" dirty="0" smtClean="0">
              <a:latin typeface="Monotype Corsiva" pitchFamily="66" charset="0"/>
            </a:endParaRPr>
          </a:p>
          <a:p>
            <a:endParaRPr lang="fr-CA" dirty="0" smtClean="0">
              <a:latin typeface="Monotype Corsiva"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r>
              <a:rPr lang="fr-CA" sz="4000" smtClean="0">
                <a:latin typeface="Monotype Corsiva" pitchFamily="66" charset="0"/>
              </a:rPr>
              <a:t>Trois classes distinctes et complémentaires</a:t>
            </a:r>
          </a:p>
        </p:txBody>
      </p:sp>
      <p:sp>
        <p:nvSpPr>
          <p:cNvPr id="4" name="Titre 1"/>
          <p:cNvSpPr>
            <a:spLocks noGrp="1"/>
          </p:cNvSpPr>
          <p:nvPr>
            <p:ph idx="1"/>
          </p:nvPr>
        </p:nvSpPr>
        <p:spPr>
          <a:xfrm>
            <a:off x="395288" y="1125538"/>
            <a:ext cx="8291512" cy="4565650"/>
          </a:xfrm>
        </p:spPr>
        <p:txBody>
          <a:bodyPr>
            <a:normAutofit fontScale="90000" lnSpcReduction="10000"/>
          </a:bodyPr>
          <a:lstStyle/>
          <a:p>
            <a:pPr>
              <a:defRPr/>
            </a:pPr>
            <a:endParaRPr lang="fr-CA" sz="3700" b="1" dirty="0" smtClean="0">
              <a:latin typeface="Monotype Corsiva" pitchFamily="66" charset="0"/>
            </a:endParaRPr>
          </a:p>
          <a:p>
            <a:pPr>
              <a:defRPr/>
            </a:pPr>
            <a:r>
              <a:rPr lang="fr-CA" sz="3600" b="1" dirty="0" smtClean="0">
                <a:latin typeface="Monotype Corsiva" pitchFamily="66" charset="0"/>
              </a:rPr>
              <a:t>1. Le </a:t>
            </a:r>
            <a:r>
              <a:rPr lang="fr-CA" sz="3600" b="1" dirty="0">
                <a:latin typeface="Monotype Corsiva" pitchFamily="66" charset="0"/>
              </a:rPr>
              <a:t>mouvement libérateur et harmonisateur pour amputés membres supérieurs</a:t>
            </a:r>
            <a:r>
              <a:rPr lang="fr-CA" sz="3600" dirty="0">
                <a:latin typeface="Monotype Corsiva" pitchFamily="66" charset="0"/>
              </a:rPr>
              <a:t> </a:t>
            </a:r>
            <a:endParaRPr lang="fr-CA" sz="3600" dirty="0" smtClean="0">
              <a:latin typeface="Monotype Corsiva" pitchFamily="66" charset="0"/>
            </a:endParaRPr>
          </a:p>
          <a:p>
            <a:pPr marL="0" indent="0">
              <a:buFontTx/>
              <a:buNone/>
              <a:defRPr/>
            </a:pPr>
            <a:endParaRPr lang="fr-CA" sz="3600" dirty="0" smtClean="0">
              <a:latin typeface="Monotype Corsiva" pitchFamily="66" charset="0"/>
            </a:endParaRPr>
          </a:p>
          <a:p>
            <a:pPr>
              <a:defRPr/>
            </a:pPr>
            <a:r>
              <a:rPr lang="fr-CA" sz="3600" dirty="0" smtClean="0">
                <a:latin typeface="Monotype Corsiva" pitchFamily="66" charset="0"/>
              </a:rPr>
              <a:t>2. </a:t>
            </a:r>
            <a:r>
              <a:rPr lang="fr-CA" sz="3600" b="1" dirty="0" smtClean="0">
                <a:latin typeface="Monotype Corsiva" pitchFamily="66" charset="0"/>
              </a:rPr>
              <a:t>La conscience du corps dans la prothèse pour  l’amputé du membre inférieur</a:t>
            </a:r>
            <a:r>
              <a:rPr lang="fr-CA" sz="3600" b="1" dirty="0" smtClean="0"/>
              <a:t> </a:t>
            </a:r>
          </a:p>
          <a:p>
            <a:pPr>
              <a:defRPr/>
            </a:pPr>
            <a:endParaRPr lang="fr-CA" sz="3600" dirty="0" smtClean="0">
              <a:latin typeface="Monotype Corsiva" pitchFamily="66" charset="0"/>
            </a:endParaRPr>
          </a:p>
          <a:p>
            <a:pPr>
              <a:defRPr/>
            </a:pPr>
            <a:r>
              <a:rPr lang="fr-CA" sz="3600" b="1" dirty="0" smtClean="0">
                <a:latin typeface="Monotype Corsiva" pitchFamily="66" charset="0"/>
              </a:rPr>
              <a:t>3. De l’action consciente à la relaxe-action  pour tous</a:t>
            </a:r>
            <a:r>
              <a:rPr lang="fr-CA" sz="3600" dirty="0" smtClean="0">
                <a:latin typeface="Monotype Corsiva" pitchFamily="66" charset="0"/>
              </a:rPr>
              <a:t/>
            </a:r>
            <a:br>
              <a:rPr lang="fr-CA" sz="3600" dirty="0" smtClean="0">
                <a:latin typeface="Monotype Corsiva" pitchFamily="66" charset="0"/>
              </a:rPr>
            </a:br>
            <a:endParaRPr lang="fr-CA" sz="3600" dirty="0">
              <a:latin typeface="Monotype Corsiva" pitchFamily="66" charset="0"/>
            </a:endParaRPr>
          </a:p>
        </p:txBody>
      </p:sp>
      <p:sp>
        <p:nvSpPr>
          <p:cNvPr id="17411" name="Rectangle 2"/>
          <p:cNvSpPr>
            <a:spLocks noChangeArrowheads="1"/>
          </p:cNvSpPr>
          <p:nvPr/>
        </p:nvSpPr>
        <p:spPr bwMode="auto">
          <a:xfrm>
            <a:off x="3998913" y="3244850"/>
            <a:ext cx="1146175" cy="368300"/>
          </a:xfrm>
          <a:prstGeom prst="rect">
            <a:avLst/>
          </a:prstGeom>
          <a:noFill/>
          <a:ln w="9525">
            <a:noFill/>
            <a:miter lim="800000"/>
            <a:headEnd/>
            <a:tailEnd/>
          </a:ln>
        </p:spPr>
        <p:txBody>
          <a:bodyPr wrap="none">
            <a:spAutoFit/>
          </a:bodyPr>
          <a:lstStyle/>
          <a:p>
            <a:r>
              <a:rPr lang="fr-CA">
                <a:latin typeface="Monotype Corsiva" pitchFamily="66" charset="0"/>
              </a:rPr>
              <a:t>ntervenants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13" y="116632"/>
            <a:ext cx="8345487" cy="1486743"/>
          </a:xfrm>
        </p:spPr>
        <p:txBody>
          <a:bodyPr>
            <a:normAutofit fontScale="90000"/>
          </a:bodyPr>
          <a:lstStyle/>
          <a:p>
            <a:pPr>
              <a:defRPr/>
            </a:pPr>
            <a:r>
              <a:rPr lang="fr-CA" sz="3600" b="1" dirty="0" smtClean="0">
                <a:latin typeface="Monotype Corsiva" pitchFamily="66" charset="0"/>
              </a:rPr>
              <a:t>1.Le mouvement libérateur et harmonisateur pour amputés membres supérieurs</a:t>
            </a:r>
            <a:r>
              <a:rPr lang="fr-CA" sz="3600" dirty="0" smtClean="0">
                <a:latin typeface="Monotype Corsiva" pitchFamily="66" charset="0"/>
              </a:rPr>
              <a:t> </a:t>
            </a:r>
            <a:r>
              <a:rPr lang="fr-CA" sz="3600" dirty="0">
                <a:latin typeface="Monotype Corsiva" pitchFamily="66" charset="0"/>
              </a:rPr>
              <a:t>:</a:t>
            </a:r>
            <a:r>
              <a:rPr lang="fr-CA" sz="2700" dirty="0">
                <a:latin typeface="Monotype Corsiva" pitchFamily="66" charset="0"/>
              </a:rPr>
              <a:t>gymnastique holistique et conscience corporelle</a:t>
            </a:r>
            <a:r>
              <a:rPr lang="fr-CA" dirty="0">
                <a:latin typeface="Monotype Corsiva" pitchFamily="66" charset="0"/>
              </a:rPr>
              <a:t/>
            </a:r>
            <a:br>
              <a:rPr lang="fr-CA" dirty="0">
                <a:latin typeface="Monotype Corsiva" pitchFamily="66" charset="0"/>
              </a:rPr>
            </a:br>
            <a:endParaRPr lang="fr-CA" dirty="0">
              <a:latin typeface="Monotype Corsiva" pitchFamily="66" charset="0"/>
            </a:endParaRPr>
          </a:p>
        </p:txBody>
      </p:sp>
      <p:sp>
        <p:nvSpPr>
          <p:cNvPr id="3" name="Espace réservé du contenu 2"/>
          <p:cNvSpPr>
            <a:spLocks noGrp="1"/>
          </p:cNvSpPr>
          <p:nvPr>
            <p:ph idx="1"/>
          </p:nvPr>
        </p:nvSpPr>
        <p:spPr>
          <a:xfrm>
            <a:off x="395288" y="981075"/>
            <a:ext cx="8291512" cy="5145088"/>
          </a:xfrm>
        </p:spPr>
        <p:txBody>
          <a:bodyPr>
            <a:normAutofit fontScale="85000" lnSpcReduction="10000"/>
          </a:bodyPr>
          <a:lstStyle/>
          <a:p>
            <a:pPr>
              <a:defRPr/>
            </a:pPr>
            <a:endParaRPr lang="fr-CA" dirty="0" smtClean="0"/>
          </a:p>
          <a:p>
            <a:pPr>
              <a:defRPr/>
            </a:pPr>
            <a:r>
              <a:rPr lang="fr-CA" dirty="0" smtClean="0">
                <a:latin typeface="Monotype Corsiva" pitchFamily="66" charset="0"/>
              </a:rPr>
              <a:t>L’amputé du membre supérieur fait face à un débalancement qui touche non seulement son </a:t>
            </a:r>
            <a:r>
              <a:rPr lang="fr-CA" b="1" dirty="0" smtClean="0">
                <a:latin typeface="Monotype Corsiva" pitchFamily="66" charset="0"/>
              </a:rPr>
              <a:t>image corporel</a:t>
            </a:r>
            <a:r>
              <a:rPr lang="fr-CA" dirty="0" smtClean="0">
                <a:latin typeface="Monotype Corsiva" pitchFamily="66" charset="0"/>
              </a:rPr>
              <a:t>, son </a:t>
            </a:r>
            <a:r>
              <a:rPr lang="fr-CA" b="1" dirty="0" smtClean="0">
                <a:latin typeface="Monotype Corsiva" pitchFamily="66" charset="0"/>
              </a:rPr>
              <a:t>autonomie </a:t>
            </a:r>
            <a:r>
              <a:rPr lang="fr-CA" dirty="0" smtClean="0">
                <a:latin typeface="Monotype Corsiva" pitchFamily="66" charset="0"/>
              </a:rPr>
              <a:t>et les gestes du quotidien, mais également </a:t>
            </a:r>
            <a:r>
              <a:rPr lang="fr-CA" b="1" dirty="0" smtClean="0">
                <a:latin typeface="Monotype Corsiva" pitchFamily="66" charset="0"/>
              </a:rPr>
              <a:t>l’équilibre postural global</a:t>
            </a:r>
            <a:r>
              <a:rPr lang="fr-CA" dirty="0" smtClean="0">
                <a:latin typeface="Monotype Corsiva" pitchFamily="66" charset="0"/>
              </a:rPr>
              <a:t>. Des faiblesses, tensions et des rétractions s’installent du côté de l’amputation  principalement, amenant parfois de grands </a:t>
            </a:r>
            <a:r>
              <a:rPr lang="fr-CA" b="1" dirty="0" smtClean="0">
                <a:latin typeface="Monotype Corsiva" pitchFamily="66" charset="0"/>
              </a:rPr>
              <a:t>inconforts au tronc et à la colonne vertébrale </a:t>
            </a:r>
            <a:r>
              <a:rPr lang="fr-CA" dirty="0" smtClean="0">
                <a:latin typeface="Monotype Corsiva" pitchFamily="66" charset="0"/>
              </a:rPr>
              <a:t>et une surcharge pour le membre non amputé. L’apprentissage de mouvements ré-</a:t>
            </a:r>
            <a:r>
              <a:rPr lang="fr-CA" dirty="0" err="1" smtClean="0">
                <a:latin typeface="Monotype Corsiva" pitchFamily="66" charset="0"/>
              </a:rPr>
              <a:t>équilibrateurs</a:t>
            </a:r>
            <a:r>
              <a:rPr lang="fr-CA" dirty="0" smtClean="0">
                <a:latin typeface="Monotype Corsiva" pitchFamily="66" charset="0"/>
              </a:rPr>
              <a:t> (mouvements de la </a:t>
            </a:r>
            <a:r>
              <a:rPr lang="fr-CA" b="1" dirty="0" smtClean="0">
                <a:latin typeface="Monotype Corsiva" pitchFamily="66" charset="0"/>
              </a:rPr>
              <a:t>gymnastique holistique</a:t>
            </a:r>
            <a:r>
              <a:rPr lang="fr-CA" dirty="0" smtClean="0">
                <a:latin typeface="Monotype Corsiva" pitchFamily="66" charset="0"/>
              </a:rPr>
              <a:t>) et harmonisateurs s’avère une étape primordiale dans la réadaptation. Une </a:t>
            </a:r>
            <a:r>
              <a:rPr lang="fr-CA" b="1" dirty="0" smtClean="0">
                <a:latin typeface="Monotype Corsiva" pitchFamily="66" charset="0"/>
              </a:rPr>
              <a:t>amélioration du niveau de conscience corporelle</a:t>
            </a:r>
            <a:r>
              <a:rPr lang="fr-CA" dirty="0" smtClean="0">
                <a:latin typeface="Monotype Corsiva" pitchFamily="66" charset="0"/>
              </a:rPr>
              <a:t> se produit et facilite l’intégration de la nouvelle condition.</a:t>
            </a:r>
          </a:p>
          <a:p>
            <a:pPr>
              <a:defRPr/>
            </a:pPr>
            <a:endParaRPr lang="fr-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r>
              <a:rPr lang="fr-CA" sz="3600" b="1" dirty="0" smtClean="0">
                <a:latin typeface="Monotype Corsiva" pitchFamily="66" charset="0"/>
              </a:rPr>
              <a:t>1.Le </a:t>
            </a:r>
            <a:r>
              <a:rPr lang="fr-CA" sz="3600" b="1" dirty="0" smtClean="0">
                <a:latin typeface="Monotype Corsiva" pitchFamily="66" charset="0"/>
              </a:rPr>
              <a:t>mouvement libérateur et harmonisateur pour amputés membres supérieurs</a:t>
            </a:r>
            <a:r>
              <a:rPr lang="fr-CA" sz="3600" dirty="0" smtClean="0">
                <a:latin typeface="Monotype Corsiva" pitchFamily="66" charset="0"/>
              </a:rPr>
              <a:t> : (suite)</a:t>
            </a:r>
            <a:endParaRPr lang="fr-CA" sz="3600" dirty="0" smtClean="0"/>
          </a:p>
        </p:txBody>
      </p:sp>
      <p:sp>
        <p:nvSpPr>
          <p:cNvPr id="3" name="Espace réservé du contenu 2"/>
          <p:cNvSpPr>
            <a:spLocks noGrp="1"/>
          </p:cNvSpPr>
          <p:nvPr>
            <p:ph idx="1"/>
          </p:nvPr>
        </p:nvSpPr>
        <p:spPr>
          <a:xfrm>
            <a:off x="179388" y="1412875"/>
            <a:ext cx="8229600" cy="4525963"/>
          </a:xfrm>
        </p:spPr>
        <p:txBody>
          <a:bodyPr>
            <a:normAutofit fontScale="92500" lnSpcReduction="10000"/>
          </a:bodyPr>
          <a:lstStyle/>
          <a:p>
            <a:pPr>
              <a:defRPr/>
            </a:pPr>
            <a:endParaRPr lang="fr-CA" dirty="0" smtClean="0">
              <a:latin typeface="Monotype Corsiva" pitchFamily="66" charset="0"/>
            </a:endParaRPr>
          </a:p>
          <a:p>
            <a:pPr>
              <a:defRPr/>
            </a:pPr>
            <a:r>
              <a:rPr lang="fr-CA" dirty="0" smtClean="0">
                <a:latin typeface="Monotype Corsiva" pitchFamily="66" charset="0"/>
              </a:rPr>
              <a:t>L’</a:t>
            </a:r>
            <a:r>
              <a:rPr lang="fr-CA" b="1" dirty="0" smtClean="0">
                <a:latin typeface="Monotype Corsiva" pitchFamily="66" charset="0"/>
              </a:rPr>
              <a:t>équilibre</a:t>
            </a:r>
            <a:r>
              <a:rPr lang="fr-CA" dirty="0" smtClean="0">
                <a:latin typeface="Monotype Corsiva" pitchFamily="66" charset="0"/>
              </a:rPr>
              <a:t> debout fait </a:t>
            </a:r>
            <a:r>
              <a:rPr lang="fr-CA" dirty="0">
                <a:latin typeface="Monotype Corsiva" pitchFamily="66" charset="0"/>
              </a:rPr>
              <a:t>également </a:t>
            </a:r>
            <a:r>
              <a:rPr lang="fr-CA" dirty="0" smtClean="0">
                <a:latin typeface="Monotype Corsiva" pitchFamily="66" charset="0"/>
              </a:rPr>
              <a:t>partie des besoins à combler: </a:t>
            </a:r>
            <a:r>
              <a:rPr lang="fr-CA" dirty="0" smtClean="0">
                <a:latin typeface="Monotype Corsiva" pitchFamily="66" charset="0"/>
              </a:rPr>
              <a:t>« </a:t>
            </a:r>
            <a:r>
              <a:rPr lang="fr-CA" i="1" dirty="0" smtClean="0">
                <a:latin typeface="Monotype Corsiva" pitchFamily="66" charset="0"/>
              </a:rPr>
              <a:t>si je tombe, comment vais-je me rattraper si je n’ai pas ma ou mes </a:t>
            </a:r>
            <a:r>
              <a:rPr lang="fr-CA" i="1" dirty="0" smtClean="0">
                <a:latin typeface="Monotype Corsiva" pitchFamily="66" charset="0"/>
              </a:rPr>
              <a:t>mains? Comment vais-je me protéger sans mes mains? </a:t>
            </a:r>
            <a:r>
              <a:rPr lang="fr-CA" i="1" dirty="0" smtClean="0">
                <a:latin typeface="Monotype Corsiva" pitchFamily="66" charset="0"/>
              </a:rPr>
              <a:t>Comment </a:t>
            </a:r>
            <a:r>
              <a:rPr lang="fr-CA" i="1" dirty="0" smtClean="0">
                <a:latin typeface="Monotype Corsiva" pitchFamily="66" charset="0"/>
              </a:rPr>
              <a:t>vais-je me relever?? J’ai peur dans les escaliers!!! J’ai peur de tomber</a:t>
            </a:r>
            <a:r>
              <a:rPr lang="fr-CA" i="1" dirty="0" smtClean="0">
                <a:latin typeface="Monotype Corsiva" pitchFamily="66" charset="0"/>
              </a:rPr>
              <a:t>!! </a:t>
            </a:r>
            <a:r>
              <a:rPr lang="fr-CA" dirty="0" smtClean="0">
                <a:latin typeface="Monotype Corsiva" pitchFamily="66" charset="0"/>
              </a:rPr>
              <a:t>»</a:t>
            </a:r>
            <a:endParaRPr lang="fr-CA" dirty="0" smtClean="0">
              <a:latin typeface="Monotype Corsiva" pitchFamily="66" charset="0"/>
            </a:endParaRPr>
          </a:p>
          <a:p>
            <a:pPr>
              <a:defRPr/>
            </a:pPr>
            <a:r>
              <a:rPr lang="fr-CA" dirty="0" smtClean="0">
                <a:latin typeface="Monotype Corsiva" pitchFamily="66" charset="0"/>
              </a:rPr>
              <a:t>Et si on </a:t>
            </a:r>
            <a:r>
              <a:rPr lang="fr-CA" b="1" dirty="0" smtClean="0">
                <a:latin typeface="Monotype Corsiva" pitchFamily="66" charset="0"/>
              </a:rPr>
              <a:t>s’entraînait à chuter </a:t>
            </a:r>
            <a:r>
              <a:rPr lang="fr-CA" dirty="0" smtClean="0">
                <a:latin typeface="Monotype Corsiva" pitchFamily="66" charset="0"/>
              </a:rPr>
              <a:t>de la meilleure façon en développant les réflexes les plus adéquats possible? De </a:t>
            </a:r>
            <a:r>
              <a:rPr lang="fr-CA" b="1" dirty="0" smtClean="0">
                <a:latin typeface="Monotype Corsiva" pitchFamily="66" charset="0"/>
              </a:rPr>
              <a:t>nouvelles stratégies </a:t>
            </a:r>
            <a:r>
              <a:rPr lang="fr-CA" dirty="0" smtClean="0">
                <a:latin typeface="Monotype Corsiva" pitchFamily="66" charset="0"/>
              </a:rPr>
              <a:t>sont explorées pour </a:t>
            </a:r>
            <a:r>
              <a:rPr lang="fr-CA" dirty="0" smtClean="0">
                <a:latin typeface="Monotype Corsiva" pitchFamily="66" charset="0"/>
              </a:rPr>
              <a:t> assurer l’équilibre parfait et développer </a:t>
            </a:r>
            <a:r>
              <a:rPr lang="fr-CA" dirty="0" smtClean="0">
                <a:latin typeface="Monotype Corsiva" pitchFamily="66" charset="0"/>
              </a:rPr>
              <a:t>de </a:t>
            </a:r>
            <a:r>
              <a:rPr lang="fr-CA" dirty="0" smtClean="0">
                <a:latin typeface="Monotype Corsiva" pitchFamily="66" charset="0"/>
              </a:rPr>
              <a:t>meilleurs réflexes. </a:t>
            </a:r>
            <a:endParaRPr lang="fr-CA" dirty="0">
              <a:latin typeface="Monotype Corsiv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xfrm>
            <a:off x="0" y="0"/>
            <a:ext cx="9144000" cy="1425575"/>
          </a:xfrm>
        </p:spPr>
        <p:txBody>
          <a:bodyPr/>
          <a:lstStyle/>
          <a:p>
            <a:r>
              <a:rPr lang="fr-CA" sz="2800" smtClean="0">
                <a:latin typeface="Monotype Corsiva" pitchFamily="66" charset="0"/>
              </a:rPr>
              <a:t/>
            </a:r>
            <a:br>
              <a:rPr lang="fr-CA" sz="2800" smtClean="0">
                <a:latin typeface="Monotype Corsiva" pitchFamily="66" charset="0"/>
              </a:rPr>
            </a:br>
            <a:r>
              <a:rPr lang="fr-CA" sz="2800" smtClean="0">
                <a:latin typeface="Monotype Corsiva" pitchFamily="66" charset="0"/>
              </a:rPr>
              <a:t/>
            </a:r>
            <a:br>
              <a:rPr lang="fr-CA" sz="2800" smtClean="0">
                <a:latin typeface="Monotype Corsiva" pitchFamily="66" charset="0"/>
              </a:rPr>
            </a:br>
            <a:r>
              <a:rPr lang="fr-CA" sz="2800" smtClean="0">
                <a:latin typeface="Monotype Corsiva" pitchFamily="66" charset="0"/>
              </a:rPr>
              <a:t/>
            </a:r>
            <a:br>
              <a:rPr lang="fr-CA" sz="2800" smtClean="0">
                <a:latin typeface="Monotype Corsiva" pitchFamily="66" charset="0"/>
              </a:rPr>
            </a:br>
            <a:r>
              <a:rPr lang="fr-CA" sz="2800" smtClean="0">
                <a:latin typeface="Monotype Corsiva" pitchFamily="66" charset="0"/>
              </a:rPr>
              <a:t/>
            </a:r>
            <a:br>
              <a:rPr lang="fr-CA" sz="2800" smtClean="0">
                <a:latin typeface="Monotype Corsiva" pitchFamily="66" charset="0"/>
              </a:rPr>
            </a:br>
            <a:r>
              <a:rPr lang="fr-CA" sz="2800" smtClean="0">
                <a:latin typeface="Monotype Corsiva" pitchFamily="66" charset="0"/>
              </a:rPr>
              <a:t/>
            </a:r>
            <a:br>
              <a:rPr lang="fr-CA" sz="2800" smtClean="0">
                <a:latin typeface="Monotype Corsiva" pitchFamily="66" charset="0"/>
              </a:rPr>
            </a:br>
            <a:r>
              <a:rPr lang="fr-CA" sz="2800" smtClean="0">
                <a:latin typeface="Monotype Corsiva" pitchFamily="66" charset="0"/>
              </a:rPr>
              <a:t>2. </a:t>
            </a:r>
            <a:r>
              <a:rPr lang="fr-CA" sz="2800" b="1" smtClean="0">
                <a:latin typeface="Monotype Corsiva" pitchFamily="66" charset="0"/>
              </a:rPr>
              <a:t>La conscience du corps dans la prothèse pour amputé du membre inférieur</a:t>
            </a:r>
            <a:r>
              <a:rPr lang="fr-CA" sz="2800" b="1" smtClean="0"/>
              <a:t> :</a:t>
            </a:r>
            <a:r>
              <a:rPr lang="fr-CA" sz="2800" smtClean="0">
                <a:latin typeface="Monotype Corsiva" pitchFamily="66" charset="0"/>
              </a:rPr>
              <a:t>visualisation, sensation de prolongement du membre fantôme, expériences sur le membre résiduel.</a:t>
            </a:r>
            <a:br>
              <a:rPr lang="fr-CA" sz="2800" smtClean="0">
                <a:latin typeface="Monotype Corsiva" pitchFamily="66" charset="0"/>
              </a:rPr>
            </a:br>
            <a:r>
              <a:rPr lang="fr-CA" sz="4000" smtClean="0">
                <a:latin typeface="Monotype Corsiva" pitchFamily="66" charset="0"/>
              </a:rPr>
              <a:t/>
            </a:r>
            <a:br>
              <a:rPr lang="fr-CA" sz="4000" smtClean="0">
                <a:latin typeface="Monotype Corsiva" pitchFamily="66" charset="0"/>
              </a:rPr>
            </a:br>
            <a:r>
              <a:rPr lang="fr-CA" sz="4000" smtClean="0">
                <a:latin typeface="Monotype Corsiva" pitchFamily="66" charset="0"/>
              </a:rPr>
              <a:t/>
            </a:r>
            <a:br>
              <a:rPr lang="fr-CA" sz="4000" smtClean="0">
                <a:latin typeface="Monotype Corsiva" pitchFamily="66" charset="0"/>
              </a:rPr>
            </a:br>
            <a:r>
              <a:rPr lang="fr-CA" sz="2400" smtClean="0">
                <a:latin typeface="Monotype Corsiva" pitchFamily="66" charset="0"/>
              </a:rPr>
              <a:t/>
            </a:r>
            <a:br>
              <a:rPr lang="fr-CA" sz="2400" smtClean="0">
                <a:latin typeface="Monotype Corsiva" pitchFamily="66" charset="0"/>
              </a:rPr>
            </a:br>
            <a:r>
              <a:rPr lang="fr-CA" sz="2400" smtClean="0">
                <a:latin typeface="Monotype Corsiva" pitchFamily="66" charset="0"/>
              </a:rPr>
              <a:t/>
            </a:r>
            <a:br>
              <a:rPr lang="fr-CA" sz="2400" smtClean="0">
                <a:latin typeface="Monotype Corsiva" pitchFamily="66" charset="0"/>
              </a:rPr>
            </a:br>
            <a:endParaRPr lang="fr-CA" sz="2400" smtClean="0">
              <a:latin typeface="Monotype Corsiva" pitchFamily="66" charset="0"/>
            </a:endParaRPr>
          </a:p>
        </p:txBody>
      </p:sp>
      <p:sp>
        <p:nvSpPr>
          <p:cNvPr id="20482" name="Espace réservé du contenu 3"/>
          <p:cNvSpPr>
            <a:spLocks noGrp="1"/>
          </p:cNvSpPr>
          <p:nvPr>
            <p:ph idx="1"/>
          </p:nvPr>
        </p:nvSpPr>
        <p:spPr>
          <a:xfrm>
            <a:off x="395288" y="1844675"/>
            <a:ext cx="8229600" cy="4176713"/>
          </a:xfrm>
        </p:spPr>
        <p:txBody>
          <a:bodyPr/>
          <a:lstStyle/>
          <a:p>
            <a:r>
              <a:rPr lang="fr-CA" sz="2800" smtClean="0">
                <a:latin typeface="Monotype Corsiva" pitchFamily="66" charset="0"/>
              </a:rPr>
              <a:t>L’intégration de la prothèse comme membre de remplacement demande de développer une forme de </a:t>
            </a:r>
            <a:r>
              <a:rPr lang="fr-CA" sz="2800" b="1" u="sng" smtClean="0">
                <a:latin typeface="Monotype Corsiva" pitchFamily="66" charset="0"/>
              </a:rPr>
              <a:t>ressenti </a:t>
            </a:r>
            <a:r>
              <a:rPr lang="fr-CA" sz="2800" smtClean="0">
                <a:latin typeface="Monotype Corsiva" pitchFamily="66" charset="0"/>
              </a:rPr>
              <a:t>qui </a:t>
            </a:r>
            <a:r>
              <a:rPr lang="fr-CA" sz="2800" b="1" smtClean="0">
                <a:latin typeface="Monotype Corsiva" pitchFamily="66" charset="0"/>
              </a:rPr>
              <a:t>va au-delà de la volonté</a:t>
            </a:r>
            <a:r>
              <a:rPr lang="fr-CA" sz="2800" smtClean="0">
                <a:latin typeface="Monotype Corsiva" pitchFamily="66" charset="0"/>
              </a:rPr>
              <a:t>. </a:t>
            </a:r>
            <a:r>
              <a:rPr lang="fr-CA" sz="2800" b="1" smtClean="0">
                <a:latin typeface="Monotype Corsiva" pitchFamily="66" charset="0"/>
              </a:rPr>
              <a:t>L’attention, la concentration, </a:t>
            </a:r>
            <a:r>
              <a:rPr lang="fr-CA" sz="2800" smtClean="0">
                <a:latin typeface="Monotype Corsiva" pitchFamily="66" charset="0"/>
              </a:rPr>
              <a:t>la </a:t>
            </a:r>
            <a:r>
              <a:rPr lang="fr-CA" sz="2800" b="1" smtClean="0">
                <a:latin typeface="Monotype Corsiva" pitchFamily="66" charset="0"/>
              </a:rPr>
              <a:t>visualisation</a:t>
            </a:r>
            <a:r>
              <a:rPr lang="fr-CA" sz="2800" smtClean="0">
                <a:latin typeface="Monotype Corsiva" pitchFamily="66" charset="0"/>
              </a:rPr>
              <a:t> par l’expérience du </a:t>
            </a:r>
            <a:r>
              <a:rPr lang="fr-CA" sz="2800" b="1" smtClean="0">
                <a:latin typeface="Monotype Corsiva" pitchFamily="66" charset="0"/>
              </a:rPr>
              <a:t>prolongement et assimilation du membre fantôme à travers la prothèse  </a:t>
            </a:r>
            <a:r>
              <a:rPr lang="fr-CA" sz="2800" smtClean="0">
                <a:latin typeface="Monotype Corsiva" pitchFamily="66" charset="0"/>
              </a:rPr>
              <a:t>(comme enfilé une botte) sont autant de moyens utilisés pour tenter de faciliter l’amalgame ou la fusion du membre fantôme, du membre résiduel et de la prothèse. </a:t>
            </a:r>
            <a:endParaRPr lang="fr-CA"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xfrm>
            <a:off x="468313" y="0"/>
            <a:ext cx="8218487" cy="1417638"/>
          </a:xfrm>
        </p:spPr>
        <p:txBody>
          <a:bodyPr/>
          <a:lstStyle/>
          <a:p>
            <a:r>
              <a:rPr lang="fr-CA" sz="3200" smtClean="0">
                <a:latin typeface="Monotype Corsiva" pitchFamily="66" charset="0"/>
              </a:rPr>
              <a:t>2. </a:t>
            </a:r>
            <a:r>
              <a:rPr lang="fr-CA" sz="3200" b="1" smtClean="0">
                <a:latin typeface="Monotype Corsiva" pitchFamily="66" charset="0"/>
              </a:rPr>
              <a:t>La conscience du corps dans la prothèse pour  amputé du membre inférieur</a:t>
            </a:r>
            <a:r>
              <a:rPr lang="fr-CA" b="1" smtClean="0"/>
              <a:t>  </a:t>
            </a:r>
            <a:r>
              <a:rPr lang="fr-CA" sz="2800" b="1" smtClean="0"/>
              <a:t>(suite)</a:t>
            </a:r>
            <a:endParaRPr lang="fr-CA" sz="2800" smtClean="0"/>
          </a:p>
        </p:txBody>
      </p:sp>
      <p:sp>
        <p:nvSpPr>
          <p:cNvPr id="22530" name="Espace réservé du contenu 2"/>
          <p:cNvSpPr>
            <a:spLocks noGrp="1"/>
          </p:cNvSpPr>
          <p:nvPr>
            <p:ph idx="1"/>
          </p:nvPr>
        </p:nvSpPr>
        <p:spPr/>
        <p:txBody>
          <a:bodyPr/>
          <a:lstStyle/>
          <a:p>
            <a:r>
              <a:rPr lang="fr-CA" sz="2800" dirty="0" smtClean="0">
                <a:latin typeface="Monotype Corsiva" pitchFamily="66" charset="0"/>
              </a:rPr>
              <a:t>Des activités de toucher, massage, écoute sensoriel, effet magnétique autour du moignon et sur le moignon.</a:t>
            </a:r>
          </a:p>
          <a:p>
            <a:r>
              <a:rPr lang="fr-CA" sz="2800" dirty="0" smtClean="0">
                <a:latin typeface="Monotype Corsiva" pitchFamily="66" charset="0"/>
              </a:rPr>
              <a:t>Puis, expérience de perception de chaque composante de la prothèse et des effets sur la sensation du membre fantôme et du moignon.</a:t>
            </a:r>
          </a:p>
          <a:p>
            <a:r>
              <a:rPr lang="fr-CA" sz="2800" dirty="0" smtClean="0">
                <a:latin typeface="Monotype Corsiva" pitchFamily="66" charset="0"/>
              </a:rPr>
              <a:t> Mises en charge avec et sans (sur le moignon seul) la prothèse: perception fine du membre </a:t>
            </a:r>
            <a:r>
              <a:rPr lang="fr-CA" sz="2800" b="1" dirty="0" smtClean="0">
                <a:latin typeface="Monotype Corsiva" pitchFamily="66" charset="0"/>
              </a:rPr>
              <a:t>équipé</a:t>
            </a:r>
            <a:r>
              <a:rPr lang="fr-CA" sz="2800" dirty="0" smtClean="0">
                <a:latin typeface="Monotype Corsiva" pitchFamily="66" charset="0"/>
              </a:rPr>
              <a:t>.</a:t>
            </a:r>
          </a:p>
          <a:p>
            <a:r>
              <a:rPr lang="fr-CA" sz="2800" dirty="0" smtClean="0">
                <a:latin typeface="Monotype Corsiva" pitchFamily="66" charset="0"/>
              </a:rPr>
              <a:t>Puis, en déplacement debout </a:t>
            </a:r>
          </a:p>
          <a:p>
            <a:r>
              <a:rPr lang="fr-CA" sz="2800" dirty="0" smtClean="0">
                <a:latin typeface="Monotype Corsiva" pitchFamily="66" charset="0"/>
              </a:rPr>
              <a:t>Etc</a:t>
            </a:r>
            <a:r>
              <a:rPr lang="fr-CA" sz="2800" dirty="0" smtClean="0">
                <a:latin typeface="Monotype Corsiva" pitchFamily="66" charset="0"/>
              </a:rPr>
              <a:t>.</a:t>
            </a:r>
            <a:endParaRPr lang="fr-CA" sz="2800" dirty="0" smtClean="0"/>
          </a:p>
          <a:p>
            <a:endParaRPr lang="fr-CA"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3563" y="115888"/>
            <a:ext cx="8569325" cy="1441450"/>
          </a:xfrm>
        </p:spPr>
        <p:txBody>
          <a:bodyPr>
            <a:normAutofit fontScale="90000"/>
          </a:bodyPr>
          <a:lstStyle/>
          <a:p>
            <a:pPr>
              <a:defRPr/>
            </a:pPr>
            <a:r>
              <a:rPr lang="fr-CA" sz="3100" b="1" dirty="0" smtClean="0">
                <a:latin typeface="Monotype Corsiva" pitchFamily="66" charset="0"/>
              </a:rPr>
              <a:t/>
            </a:r>
            <a:br>
              <a:rPr lang="fr-CA" sz="3100" b="1" dirty="0" smtClean="0">
                <a:latin typeface="Monotype Corsiva" pitchFamily="66" charset="0"/>
              </a:rPr>
            </a:br>
            <a:r>
              <a:rPr lang="fr-CA" sz="3100" b="1" dirty="0">
                <a:latin typeface="Monotype Corsiva" pitchFamily="66" charset="0"/>
              </a:rPr>
              <a:t/>
            </a:r>
            <a:br>
              <a:rPr lang="fr-CA" sz="3100" b="1" dirty="0">
                <a:latin typeface="Monotype Corsiva" pitchFamily="66" charset="0"/>
              </a:rPr>
            </a:br>
            <a:r>
              <a:rPr lang="fr-CA" sz="3100" b="1" dirty="0" smtClean="0">
                <a:latin typeface="Monotype Corsiva" pitchFamily="66" charset="0"/>
              </a:rPr>
              <a:t>3. De l’action consciente à la relaxe-action </a:t>
            </a:r>
            <a:r>
              <a:rPr lang="fr-CA" sz="3100" dirty="0" smtClean="0">
                <a:latin typeface="Monotype Corsiva" pitchFamily="66" charset="0"/>
              </a:rPr>
              <a:t>: </a:t>
            </a:r>
            <a:r>
              <a:rPr lang="fr-CA" sz="3100" dirty="0">
                <a:latin typeface="Monotype Corsiva" pitchFamily="66" charset="0"/>
              </a:rPr>
              <a:t>la détente dans l’action libératrice</a:t>
            </a:r>
            <a:br>
              <a:rPr lang="fr-CA" sz="3100" dirty="0">
                <a:latin typeface="Monotype Corsiva" pitchFamily="66" charset="0"/>
              </a:rPr>
            </a:br>
            <a:r>
              <a:rPr lang="fr-CA" dirty="0"/>
              <a:t/>
            </a:r>
            <a:br>
              <a:rPr lang="fr-CA" dirty="0"/>
            </a:br>
            <a:endParaRPr lang="fr-CA" dirty="0"/>
          </a:p>
        </p:txBody>
      </p:sp>
      <p:sp>
        <p:nvSpPr>
          <p:cNvPr id="3" name="Espace réservé du contenu 2"/>
          <p:cNvSpPr>
            <a:spLocks noGrp="1"/>
          </p:cNvSpPr>
          <p:nvPr>
            <p:ph idx="1"/>
          </p:nvPr>
        </p:nvSpPr>
        <p:spPr>
          <a:xfrm>
            <a:off x="395288" y="1052513"/>
            <a:ext cx="8291512" cy="5073650"/>
          </a:xfrm>
        </p:spPr>
        <p:txBody>
          <a:bodyPr>
            <a:normAutofit fontScale="77500" lnSpcReduction="20000"/>
          </a:bodyPr>
          <a:lstStyle/>
          <a:p>
            <a:pPr>
              <a:defRPr/>
            </a:pPr>
            <a:endParaRPr lang="fr-CA" sz="3400" dirty="0" smtClean="0">
              <a:latin typeface="Monotype Corsiva" pitchFamily="66" charset="0"/>
            </a:endParaRPr>
          </a:p>
          <a:p>
            <a:pPr>
              <a:defRPr/>
            </a:pPr>
            <a:r>
              <a:rPr lang="fr-CA" sz="3400" dirty="0" smtClean="0">
                <a:latin typeface="Monotype Corsiva" pitchFamily="66" charset="0"/>
              </a:rPr>
              <a:t>Permet aux bénéficiaires amputés (M.S. ou M.I.) souffrant d’</a:t>
            </a:r>
            <a:r>
              <a:rPr lang="fr-CA" sz="3400" b="1" dirty="0" smtClean="0">
                <a:latin typeface="Monotype Corsiva" pitchFamily="66" charset="0"/>
              </a:rPr>
              <a:t>insomnie</a:t>
            </a:r>
            <a:r>
              <a:rPr lang="fr-CA" sz="3400" dirty="0" smtClean="0">
                <a:latin typeface="Monotype Corsiva" pitchFamily="66" charset="0"/>
              </a:rPr>
              <a:t>, d’</a:t>
            </a:r>
            <a:r>
              <a:rPr lang="fr-CA" sz="3400" b="1" dirty="0" smtClean="0">
                <a:latin typeface="Monotype Corsiva" pitchFamily="66" charset="0"/>
              </a:rPr>
              <a:t>anxiété , de stress post-traumatique , </a:t>
            </a:r>
            <a:r>
              <a:rPr lang="fr-CA" sz="3400" dirty="0" smtClean="0">
                <a:latin typeface="Monotype Corsiva" pitchFamily="66" charset="0"/>
              </a:rPr>
              <a:t>et/ou ayant des </a:t>
            </a:r>
            <a:r>
              <a:rPr lang="fr-CA" sz="3400" b="1" dirty="0" smtClean="0">
                <a:latin typeface="Monotype Corsiva" pitchFamily="66" charset="0"/>
              </a:rPr>
              <a:t>douleurs</a:t>
            </a:r>
            <a:r>
              <a:rPr lang="fr-CA" sz="3400" dirty="0" smtClean="0">
                <a:latin typeface="Monotype Corsiva" pitchFamily="66" charset="0"/>
              </a:rPr>
              <a:t> de moignon ou des douleurs fantômes, ou </a:t>
            </a:r>
            <a:r>
              <a:rPr lang="fr-CA" sz="3400" b="1" dirty="0" smtClean="0">
                <a:latin typeface="Monotype Corsiva" pitchFamily="66" charset="0"/>
              </a:rPr>
              <a:t>tout autre inconfort</a:t>
            </a:r>
            <a:r>
              <a:rPr lang="fr-CA" sz="3400" dirty="0" smtClean="0">
                <a:latin typeface="Monotype Corsiva" pitchFamily="66" charset="0"/>
              </a:rPr>
              <a:t>, ou simplement pour le </a:t>
            </a:r>
            <a:r>
              <a:rPr lang="fr-CA" sz="3400" b="1" dirty="0" smtClean="0">
                <a:latin typeface="Monotype Corsiva" pitchFamily="66" charset="0"/>
              </a:rPr>
              <a:t>plaisir du bien-être</a:t>
            </a:r>
            <a:r>
              <a:rPr lang="fr-CA" sz="3400" dirty="0" smtClean="0">
                <a:latin typeface="Monotype Corsiva" pitchFamily="66" charset="0"/>
              </a:rPr>
              <a:t>, de faire </a:t>
            </a:r>
            <a:r>
              <a:rPr lang="fr-CA" sz="3400" b="1" dirty="0" smtClean="0">
                <a:latin typeface="Monotype Corsiva" pitchFamily="66" charset="0"/>
              </a:rPr>
              <a:t>l’expérience d’outils non médicamenteux </a:t>
            </a:r>
            <a:r>
              <a:rPr lang="fr-CA" sz="3400" dirty="0" smtClean="0">
                <a:latin typeface="Monotype Corsiva" pitchFamily="66" charset="0"/>
              </a:rPr>
              <a:t>pour la maîtrise et la gestion de leurs problèmes. </a:t>
            </a:r>
            <a:endParaRPr lang="fr-CA" sz="3400" dirty="0" smtClean="0">
              <a:latin typeface="Monotype Corsiva" pitchFamily="66" charset="0"/>
            </a:endParaRPr>
          </a:p>
          <a:p>
            <a:pPr>
              <a:defRPr/>
            </a:pPr>
            <a:endParaRPr lang="fr-CA" sz="3400" dirty="0" smtClean="0">
              <a:latin typeface="Monotype Corsiva" pitchFamily="66" charset="0"/>
            </a:endParaRPr>
          </a:p>
          <a:p>
            <a:pPr>
              <a:defRPr/>
            </a:pPr>
            <a:r>
              <a:rPr lang="fr-CA" sz="3400" dirty="0" smtClean="0">
                <a:latin typeface="Monotype Corsiva" pitchFamily="66" charset="0"/>
              </a:rPr>
              <a:t>La </a:t>
            </a:r>
            <a:r>
              <a:rPr lang="fr-CA" sz="3400" b="1" dirty="0" smtClean="0">
                <a:latin typeface="Monotype Corsiva" pitchFamily="66" charset="0"/>
              </a:rPr>
              <a:t>libération de la respiration</a:t>
            </a:r>
            <a:r>
              <a:rPr lang="fr-CA" sz="3400" dirty="0" smtClean="0">
                <a:latin typeface="Monotype Corsiva" pitchFamily="66" charset="0"/>
              </a:rPr>
              <a:t>, le </a:t>
            </a:r>
            <a:r>
              <a:rPr lang="fr-CA" sz="3400" b="1" dirty="0" smtClean="0">
                <a:latin typeface="Monotype Corsiva" pitchFamily="66" charset="0"/>
              </a:rPr>
              <a:t>développement du lâcher-prise dans l’abandon</a:t>
            </a:r>
            <a:r>
              <a:rPr lang="fr-CA" sz="3400" dirty="0" smtClean="0">
                <a:latin typeface="Monotype Corsiva" pitchFamily="66" charset="0"/>
              </a:rPr>
              <a:t>, sont à la base de ces </a:t>
            </a:r>
            <a:r>
              <a:rPr lang="fr-CA" sz="3400" b="1" dirty="0" smtClean="0">
                <a:latin typeface="Monotype Corsiva" pitchFamily="66" charset="0"/>
              </a:rPr>
              <a:t>expérimentations</a:t>
            </a:r>
            <a:r>
              <a:rPr lang="fr-CA" sz="3400" dirty="0" smtClean="0">
                <a:latin typeface="Monotype Corsiva" pitchFamily="66" charset="0"/>
              </a:rPr>
              <a:t>, via des mouvements de gymnastique holistique </a:t>
            </a:r>
            <a:r>
              <a:rPr lang="fr-CA" sz="3400" dirty="0" smtClean="0">
                <a:latin typeface="Monotype Corsiva" pitchFamily="66" charset="0"/>
              </a:rPr>
              <a:t>surtout.</a:t>
            </a:r>
          </a:p>
          <a:p>
            <a:pPr>
              <a:defRPr/>
            </a:pPr>
            <a:endParaRPr lang="fr-CA" sz="3400" dirty="0" smtClean="0">
              <a:latin typeface="Monotype Corsiva" pitchFamily="66" charset="0"/>
            </a:endParaRPr>
          </a:p>
          <a:p>
            <a:pPr>
              <a:defRPr/>
            </a:pPr>
            <a:r>
              <a:rPr lang="fr-CA" sz="3400" dirty="0" smtClean="0">
                <a:latin typeface="Monotype Corsiva" pitchFamily="66" charset="0"/>
              </a:rPr>
              <a:t>Peut  </a:t>
            </a:r>
            <a:r>
              <a:rPr lang="fr-CA" sz="3400" dirty="0" smtClean="0">
                <a:latin typeface="Monotype Corsiva" pitchFamily="66" charset="0"/>
              </a:rPr>
              <a:t>également mener  à la facilitation </a:t>
            </a:r>
            <a:r>
              <a:rPr lang="fr-CA" sz="3400" dirty="0">
                <a:latin typeface="Monotype Corsiva" pitchFamily="66" charset="0"/>
              </a:rPr>
              <a:t>de </a:t>
            </a:r>
            <a:r>
              <a:rPr lang="fr-CA" sz="3400" dirty="0" smtClean="0">
                <a:latin typeface="Monotype Corsiva" pitchFamily="66" charset="0"/>
              </a:rPr>
              <a:t>l’intégration </a:t>
            </a:r>
            <a:r>
              <a:rPr lang="fr-CA" sz="3400" dirty="0">
                <a:latin typeface="Monotype Corsiva" pitchFamily="66" charset="0"/>
              </a:rPr>
              <a:t>de la nouvelle image corporelle. </a:t>
            </a:r>
            <a:endParaRPr lang="fr-CA" sz="3400" dirty="0" smtClean="0">
              <a:latin typeface="Monotype Corsiva" pitchFamily="66" charset="0"/>
            </a:endParaRPr>
          </a:p>
          <a:p>
            <a:pPr>
              <a:defRPr/>
            </a:pPr>
            <a:endParaRPr lang="fr-CA" sz="3400" dirty="0" smtClean="0">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r>
              <a:rPr lang="fr-CA" sz="3200" b="1" smtClean="0">
                <a:latin typeface="Monotype Corsiva" pitchFamily="66" charset="0"/>
              </a:rPr>
              <a:t>3. De l’action consciente à la relaxe-action </a:t>
            </a:r>
            <a:r>
              <a:rPr lang="fr-CA" sz="3200" smtClean="0">
                <a:latin typeface="Monotype Corsiva" pitchFamily="66" charset="0"/>
              </a:rPr>
              <a:t>: la détente dans l’action libératrice (suite)</a:t>
            </a:r>
            <a:r>
              <a:rPr lang="fr-CA" smtClean="0">
                <a:latin typeface="Monotype Corsiva" pitchFamily="66" charset="0"/>
              </a:rPr>
              <a:t/>
            </a:r>
            <a:br>
              <a:rPr lang="fr-CA" smtClean="0">
                <a:latin typeface="Monotype Corsiva" pitchFamily="66" charset="0"/>
              </a:rPr>
            </a:br>
            <a:endParaRPr lang="fr-CA" smtClean="0"/>
          </a:p>
        </p:txBody>
      </p:sp>
      <p:sp>
        <p:nvSpPr>
          <p:cNvPr id="24578" name="Espace réservé du contenu 2"/>
          <p:cNvSpPr>
            <a:spLocks noGrp="1"/>
          </p:cNvSpPr>
          <p:nvPr>
            <p:ph idx="1"/>
          </p:nvPr>
        </p:nvSpPr>
        <p:spPr/>
        <p:txBody>
          <a:bodyPr/>
          <a:lstStyle/>
          <a:p>
            <a:r>
              <a:rPr lang="fr-CA" sz="2800" dirty="0" smtClean="0">
                <a:latin typeface="Monotype Corsiva" pitchFamily="66" charset="0"/>
              </a:rPr>
              <a:t>Nous  faisons </a:t>
            </a:r>
            <a:r>
              <a:rPr lang="fr-CA" sz="2800" b="1" dirty="0" smtClean="0">
                <a:latin typeface="Monotype Corsiva" pitchFamily="66" charset="0"/>
              </a:rPr>
              <a:t>l’exploration sensorielle de mouvements </a:t>
            </a:r>
            <a:r>
              <a:rPr lang="fr-CA" sz="2800" b="1" u="sng" dirty="0" smtClean="0">
                <a:latin typeface="Monotype Corsiva" pitchFamily="66" charset="0"/>
              </a:rPr>
              <a:t>simples </a:t>
            </a:r>
            <a:r>
              <a:rPr lang="fr-CA" sz="2800" b="1" dirty="0" smtClean="0">
                <a:latin typeface="Monotype Corsiva" pitchFamily="66" charset="0"/>
              </a:rPr>
              <a:t>et agréables </a:t>
            </a:r>
            <a:r>
              <a:rPr lang="fr-CA" sz="2800" dirty="0" smtClean="0">
                <a:latin typeface="Monotype Corsiva" pitchFamily="66" charset="0"/>
              </a:rPr>
              <a:t>adaptés à la nouvelle réalité vécue par le corps, dans le lâcher-prise et l’abandon.</a:t>
            </a:r>
          </a:p>
          <a:p>
            <a:endParaRPr lang="fr-CA" sz="2800" dirty="0" smtClean="0">
              <a:latin typeface="Monotype Corsiva" pitchFamily="66" charset="0"/>
            </a:endParaRPr>
          </a:p>
          <a:p>
            <a:r>
              <a:rPr lang="fr-CA" sz="2800" dirty="0" smtClean="0">
                <a:latin typeface="Monotype Corsiva" pitchFamily="66" charset="0"/>
              </a:rPr>
              <a:t>La séance se termine par une </a:t>
            </a:r>
            <a:r>
              <a:rPr lang="fr-CA" sz="2800" b="1" dirty="0" smtClean="0">
                <a:latin typeface="Monotype Corsiva" pitchFamily="66" charset="0"/>
              </a:rPr>
              <a:t>visualisation guidée </a:t>
            </a:r>
            <a:r>
              <a:rPr lang="fr-CA" sz="2800" dirty="0" smtClean="0">
                <a:latin typeface="Monotype Corsiva" pitchFamily="66" charset="0"/>
              </a:rPr>
              <a:t>(les images qui se présentent sont propres à chaque individu) ou la </a:t>
            </a:r>
            <a:r>
              <a:rPr lang="fr-CA" sz="2800" b="1" dirty="0" smtClean="0">
                <a:latin typeface="Monotype Corsiva" pitchFamily="66" charset="0"/>
              </a:rPr>
              <a:t>circulation fluide </a:t>
            </a:r>
            <a:r>
              <a:rPr lang="fr-CA" sz="2800" dirty="0" smtClean="0">
                <a:latin typeface="Monotype Corsiva" pitchFamily="66" charset="0"/>
              </a:rPr>
              <a:t>est recherchée : circulation des pensées, du sang, de toutes formes d’énergies présentes pour la personne, sans attachement ou fixation sur aucun objet précis, et surtout sans analyse! On se laisse seulement </a:t>
            </a:r>
            <a:r>
              <a:rPr lang="fr-CA" b="1" dirty="0" smtClean="0">
                <a:latin typeface="Monotype Corsiva" pitchFamily="66" charset="0"/>
              </a:rPr>
              <a:t>être</a:t>
            </a:r>
            <a:r>
              <a:rPr lang="fr-CA" sz="2800" dirty="0" smtClean="0">
                <a:latin typeface="Monotype Corsiva" pitchFamily="66" charset="0"/>
              </a:rPr>
              <a:t>! </a:t>
            </a:r>
            <a:endParaRPr lang="fr-CA" dirty="0" smtClean="0"/>
          </a:p>
        </p:txBody>
      </p:sp>
    </p:spTree>
  </p:cSld>
  <p:clrMapOvr>
    <a:masterClrMapping/>
  </p:clrMapOvr>
</p:sld>
</file>

<file path=ppt/theme/theme1.xml><?xml version="1.0" encoding="utf-8"?>
<a:theme xmlns:a="http://schemas.openxmlformats.org/drawingml/2006/main" name="Gabarit ppt IRGLM">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Gabarit ppt IRGLM</Template>
  <TotalTime>492</TotalTime>
  <Words>1395</Words>
  <Application>Microsoft Office PowerPoint</Application>
  <PresentationFormat>Affichage à l'écran (4:3)</PresentationFormat>
  <Paragraphs>100</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Gabarit ppt IRGLM</vt:lpstr>
      <vt:lpstr>  Congrès AQIPA  Québec 3 et 4 mai 2012   Trois classes éducatives et thérapeutiques à l’IRGLM pour les personnes vivant une amputation    </vt:lpstr>
      <vt:lpstr> Des classes éducatives et thérapeutiques  </vt:lpstr>
      <vt:lpstr>Trois classes distinctes et complémentaires</vt:lpstr>
      <vt:lpstr>1.Le mouvement libérateur et harmonisateur pour amputés membres supérieurs :gymnastique holistique et conscience corporelle </vt:lpstr>
      <vt:lpstr>1.Le mouvement libérateur et harmonisateur pour amputés membres supérieurs : (suite)</vt:lpstr>
      <vt:lpstr>     2. La conscience du corps dans la prothèse pour amputé du membre inférieur :visualisation, sensation de prolongement du membre fantôme, expériences sur le membre résiduel.     </vt:lpstr>
      <vt:lpstr>2. La conscience du corps dans la prothèse pour  amputé du membre inférieur  (suite)</vt:lpstr>
      <vt:lpstr>  3. De l’action consciente à la relaxe-action : la détente dans l’action libératrice  </vt:lpstr>
      <vt:lpstr>3. De l’action consciente à la relaxe-action : la détente dans l’action libératrice (suite) </vt:lpstr>
      <vt:lpstr>conclusion</vt:lpstr>
      <vt:lpstr>Conclusion (suite)</vt:lpstr>
      <vt:lpstr>Conclusion (suite) </vt:lpstr>
      <vt:lpstr>En Action </vt:lpstr>
      <vt:lpstr>Tension des muscles du cou: à libérer chez les amputés membres supérieurs en priorité</vt:lpstr>
      <vt:lpstr> Stretching </vt:lpstr>
      <vt:lpstr>Équilibre et ajustement postural</vt:lpstr>
      <vt:lpstr>       Le mouvement libérateur et harmonisateur pour amputés membres supérieurs :gymnastique holistique et conscience corporelle</vt:lpstr>
      <vt:lpstr> </vt:lpstr>
      <vt:lpstr>mouvements combinés pour libérer plusieurs régions simultanément et sans forcer surtout!!</vt:lpstr>
      <vt:lpstr>Harmoniser le bassin et libérer les lombaires </vt:lpstr>
      <vt:lpstr>Pour les épaules tendues et douloureuses mais aussi pour les sacro-iliaques.</vt:lpstr>
      <vt:lpstr>relâchement de la ceinture scapulaire </vt:lpstr>
      <vt:lpstr>RÉFÉRENCES</vt:lpstr>
    </vt:vector>
  </TitlesOfParts>
  <Company>Institut de réadaptation Gingras-Lindsay-de-Montréal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1.De l’action consciente à la relaxe-action   2. Le mouvement libérateur et harmonisateur pour amputés membres supérieurs  3. La conscience du corps dans la prothèse pour  amputé du membre inférieur  </dc:title>
  <dc:creator>Jocelyne Rochon</dc:creator>
  <cp:lastModifiedBy>Jocelyne Rochon</cp:lastModifiedBy>
  <cp:revision>62</cp:revision>
  <cp:lastPrinted>2012-03-21T13:30:56Z</cp:lastPrinted>
  <dcterms:created xsi:type="dcterms:W3CDTF">2011-11-23T13:13:35Z</dcterms:created>
  <dcterms:modified xsi:type="dcterms:W3CDTF">2012-03-21T13:52:04Z</dcterms:modified>
</cp:coreProperties>
</file>