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64"/>
  </p:notesMasterIdLst>
  <p:sldIdLst>
    <p:sldId id="268" r:id="rId2"/>
    <p:sldId id="265" r:id="rId3"/>
    <p:sldId id="272" r:id="rId4"/>
    <p:sldId id="275" r:id="rId5"/>
    <p:sldId id="345" r:id="rId6"/>
    <p:sldId id="271" r:id="rId7"/>
    <p:sldId id="281" r:id="rId8"/>
    <p:sldId id="283" r:id="rId9"/>
    <p:sldId id="284" r:id="rId10"/>
    <p:sldId id="287" r:id="rId11"/>
    <p:sldId id="289" r:id="rId12"/>
    <p:sldId id="297" r:id="rId13"/>
    <p:sldId id="291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263" r:id="rId24"/>
    <p:sldId id="270" r:id="rId25"/>
    <p:sldId id="292" r:id="rId26"/>
    <p:sldId id="293" r:id="rId27"/>
    <p:sldId id="308" r:id="rId28"/>
    <p:sldId id="346" r:id="rId29"/>
    <p:sldId id="309" r:id="rId30"/>
    <p:sldId id="310" r:id="rId31"/>
    <p:sldId id="311" r:id="rId32"/>
    <p:sldId id="294" r:id="rId33"/>
    <p:sldId id="312" r:id="rId34"/>
    <p:sldId id="295" r:id="rId35"/>
    <p:sldId id="313" r:id="rId36"/>
    <p:sldId id="315" r:id="rId37"/>
    <p:sldId id="316" r:id="rId38"/>
    <p:sldId id="317" r:id="rId39"/>
    <p:sldId id="273" r:id="rId40"/>
    <p:sldId id="347" r:id="rId41"/>
    <p:sldId id="320" r:id="rId42"/>
    <p:sldId id="322" r:id="rId43"/>
    <p:sldId id="323" r:id="rId44"/>
    <p:sldId id="324" r:id="rId45"/>
    <p:sldId id="325" r:id="rId46"/>
    <p:sldId id="326" r:id="rId47"/>
    <p:sldId id="327" r:id="rId48"/>
    <p:sldId id="328" r:id="rId49"/>
    <p:sldId id="329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40" r:id="rId59"/>
    <p:sldId id="342" r:id="rId60"/>
    <p:sldId id="343" r:id="rId61"/>
    <p:sldId id="339" r:id="rId62"/>
    <p:sldId id="344" r:id="rId6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7C9B"/>
    <a:srgbClr val="0033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14" y="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BF9EC0-9CCB-4E43-BE23-82900D213104}" type="doc">
      <dgm:prSet loTypeId="urn:microsoft.com/office/officeart/2005/8/layout/cycle3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CA"/>
        </a:p>
      </dgm:t>
    </dgm:pt>
    <dgm:pt modelId="{DCB15CCE-6F61-43F0-8209-5CF2117561BD}">
      <dgm:prSet phldrT="[Texte]"/>
      <dgm:spPr/>
      <dgm:t>
        <a:bodyPr/>
        <a:lstStyle/>
        <a:p>
          <a:r>
            <a:rPr lang="fr-CA" dirty="0" smtClean="0"/>
            <a:t>Programme des aides techniques</a:t>
          </a:r>
          <a:endParaRPr lang="fr-CA" dirty="0"/>
        </a:p>
      </dgm:t>
    </dgm:pt>
    <dgm:pt modelId="{50436301-1C3A-4A16-BACC-9E81A33E910E}" type="parTrans" cxnId="{CA111C65-4D14-4795-8FAE-BEB85AF4DAFF}">
      <dgm:prSet/>
      <dgm:spPr/>
      <dgm:t>
        <a:bodyPr/>
        <a:lstStyle/>
        <a:p>
          <a:endParaRPr lang="fr-CA"/>
        </a:p>
      </dgm:t>
    </dgm:pt>
    <dgm:pt modelId="{2FB2E372-6FEF-4342-9ABC-F10324B25402}" type="sibTrans" cxnId="{CA111C65-4D14-4795-8FAE-BEB85AF4DAFF}">
      <dgm:prSet/>
      <dgm:spPr/>
      <dgm:t>
        <a:bodyPr/>
        <a:lstStyle/>
        <a:p>
          <a:endParaRPr lang="fr-CA"/>
        </a:p>
      </dgm:t>
    </dgm:pt>
    <dgm:pt modelId="{08974635-6DF8-414A-992D-6643F2B0CC5B}">
      <dgm:prSet phldrT="[Texte]"/>
      <dgm:spPr/>
      <dgm:t>
        <a:bodyPr/>
        <a:lstStyle/>
        <a:p>
          <a:r>
            <a:rPr lang="fr-CA" dirty="0" smtClean="0"/>
            <a:t>Organisme payeur</a:t>
          </a:r>
          <a:endParaRPr lang="fr-CA" dirty="0"/>
        </a:p>
      </dgm:t>
    </dgm:pt>
    <dgm:pt modelId="{AED2DD3E-85E5-4F2E-B84A-F3DECFAC12E1}" type="parTrans" cxnId="{B0E93382-DB9E-4256-B638-8CAF3FD38024}">
      <dgm:prSet/>
      <dgm:spPr/>
      <dgm:t>
        <a:bodyPr/>
        <a:lstStyle/>
        <a:p>
          <a:endParaRPr lang="fr-CA"/>
        </a:p>
      </dgm:t>
    </dgm:pt>
    <dgm:pt modelId="{7A6B9E08-1E01-44AF-87B1-1284E38C1F88}" type="sibTrans" cxnId="{B0E93382-DB9E-4256-B638-8CAF3FD38024}">
      <dgm:prSet/>
      <dgm:spPr/>
      <dgm:t>
        <a:bodyPr/>
        <a:lstStyle/>
        <a:p>
          <a:endParaRPr lang="fr-CA"/>
        </a:p>
      </dgm:t>
    </dgm:pt>
    <dgm:pt modelId="{F9C938CC-8902-4CFF-9995-EBC5B3E37A41}">
      <dgm:prSet phldrT="[Texte]"/>
      <dgm:spPr/>
      <dgm:t>
        <a:bodyPr/>
        <a:lstStyle/>
        <a:p>
          <a:r>
            <a:rPr lang="fr-CA" dirty="0" smtClean="0"/>
            <a:t>Employeur</a:t>
          </a:r>
          <a:endParaRPr lang="fr-CA" dirty="0"/>
        </a:p>
      </dgm:t>
    </dgm:pt>
    <dgm:pt modelId="{2A27B8E1-051E-4555-B56B-9878FC4FA654}" type="parTrans" cxnId="{4264ADD9-104C-4C83-9A8B-D52DB8D4F33F}">
      <dgm:prSet/>
      <dgm:spPr/>
      <dgm:t>
        <a:bodyPr/>
        <a:lstStyle/>
        <a:p>
          <a:endParaRPr lang="fr-CA"/>
        </a:p>
      </dgm:t>
    </dgm:pt>
    <dgm:pt modelId="{CEE9BF7B-8707-487F-AB35-76A3F0D3407B}" type="sibTrans" cxnId="{4264ADD9-104C-4C83-9A8B-D52DB8D4F33F}">
      <dgm:prSet/>
      <dgm:spPr/>
      <dgm:t>
        <a:bodyPr/>
        <a:lstStyle/>
        <a:p>
          <a:endParaRPr lang="fr-CA"/>
        </a:p>
      </dgm:t>
    </dgm:pt>
    <dgm:pt modelId="{BE657C20-FA93-4619-89AC-C61157929E46}">
      <dgm:prSet phldrT="[Texte]"/>
      <dgm:spPr/>
      <dgm:t>
        <a:bodyPr/>
        <a:lstStyle/>
        <a:p>
          <a:r>
            <a:rPr lang="fr-CA" dirty="0" smtClean="0"/>
            <a:t>Famille</a:t>
          </a:r>
          <a:endParaRPr lang="fr-CA" dirty="0"/>
        </a:p>
      </dgm:t>
    </dgm:pt>
    <dgm:pt modelId="{879DB092-0EF0-4B72-9A0F-B1D48E5F4A65}" type="sibTrans" cxnId="{0AC22F22-AFC1-4170-AB38-222F9EC850E7}">
      <dgm:prSet/>
      <dgm:spPr/>
      <dgm:t>
        <a:bodyPr/>
        <a:lstStyle/>
        <a:p>
          <a:endParaRPr lang="fr-CA">
            <a:solidFill>
              <a:srgbClr val="FF0000"/>
            </a:solidFill>
          </a:endParaRPr>
        </a:p>
      </dgm:t>
    </dgm:pt>
    <dgm:pt modelId="{28C3204A-FB5C-4FE4-A3C1-591E5A33F52B}" type="parTrans" cxnId="{0AC22F22-AFC1-4170-AB38-222F9EC850E7}">
      <dgm:prSet/>
      <dgm:spPr/>
      <dgm:t>
        <a:bodyPr/>
        <a:lstStyle/>
        <a:p>
          <a:endParaRPr lang="fr-CA"/>
        </a:p>
      </dgm:t>
    </dgm:pt>
    <dgm:pt modelId="{6E17822C-16DC-4D60-A087-DF8892339345}">
      <dgm:prSet phldrT="[Texte]"/>
      <dgm:spPr/>
      <dgm:t>
        <a:bodyPr/>
        <a:lstStyle/>
        <a:p>
          <a:r>
            <a:rPr lang="fr-CA" dirty="0" smtClean="0"/>
            <a:t>Programme des personnes amputées</a:t>
          </a:r>
          <a:endParaRPr lang="fr-CA" dirty="0"/>
        </a:p>
      </dgm:t>
    </dgm:pt>
    <dgm:pt modelId="{7205C2B6-1E57-47D9-BFE8-D55F35428288}" type="sibTrans" cxnId="{6B3DB542-A169-4758-BA77-C7B9DDCECD42}">
      <dgm:prSet/>
      <dgm:spPr/>
      <dgm:t>
        <a:bodyPr/>
        <a:lstStyle/>
        <a:p>
          <a:endParaRPr lang="fr-CA"/>
        </a:p>
      </dgm:t>
    </dgm:pt>
    <dgm:pt modelId="{FC8693F5-C781-4128-8D2A-20A2046744EA}" type="parTrans" cxnId="{6B3DB542-A169-4758-BA77-C7B9DDCECD42}">
      <dgm:prSet/>
      <dgm:spPr/>
      <dgm:t>
        <a:bodyPr/>
        <a:lstStyle/>
        <a:p>
          <a:endParaRPr lang="fr-CA"/>
        </a:p>
      </dgm:t>
    </dgm:pt>
    <dgm:pt modelId="{879886AF-84ED-4AC7-ABFD-7830C24D5CBD}">
      <dgm:prSet phldrT="[Texte]"/>
      <dgm:spPr/>
      <dgm:t>
        <a:bodyPr/>
        <a:lstStyle/>
        <a:p>
          <a:r>
            <a:rPr lang="fr-CA" dirty="0" smtClean="0"/>
            <a:t>Autres partenaires externes</a:t>
          </a:r>
          <a:endParaRPr lang="fr-CA" dirty="0"/>
        </a:p>
      </dgm:t>
    </dgm:pt>
    <dgm:pt modelId="{6039A94C-1ABB-4F7B-BEAA-C5DB71154AE7}" type="sibTrans" cxnId="{8DA2482E-F8CD-4CCC-98CF-10276451123B}">
      <dgm:prSet/>
      <dgm:spPr/>
      <dgm:t>
        <a:bodyPr/>
        <a:lstStyle/>
        <a:p>
          <a:endParaRPr lang="fr-CA"/>
        </a:p>
      </dgm:t>
    </dgm:pt>
    <dgm:pt modelId="{C1EAE089-4D4F-4055-AABA-0543579098B6}" type="parTrans" cxnId="{8DA2482E-F8CD-4CCC-98CF-10276451123B}">
      <dgm:prSet/>
      <dgm:spPr/>
      <dgm:t>
        <a:bodyPr/>
        <a:lstStyle/>
        <a:p>
          <a:endParaRPr lang="fr-CA"/>
        </a:p>
      </dgm:t>
    </dgm:pt>
    <dgm:pt modelId="{6721E155-0C09-4D6D-AE93-E8651D5F1C86}">
      <dgm:prSet phldrT="[Texte]"/>
      <dgm:spPr/>
      <dgm:t>
        <a:bodyPr/>
        <a:lstStyle/>
        <a:p>
          <a:r>
            <a:rPr lang="fr-CA" dirty="0" smtClean="0"/>
            <a:t>PRSP</a:t>
          </a:r>
          <a:endParaRPr lang="fr-CA" dirty="0"/>
        </a:p>
      </dgm:t>
    </dgm:pt>
    <dgm:pt modelId="{C5D39CE4-4393-459A-8048-A35F15ED8D5B}" type="sibTrans" cxnId="{F0305E7E-B553-423C-AE56-2430B5A52C3E}">
      <dgm:prSet/>
      <dgm:spPr/>
      <dgm:t>
        <a:bodyPr/>
        <a:lstStyle/>
        <a:p>
          <a:endParaRPr lang="fr-CA"/>
        </a:p>
      </dgm:t>
    </dgm:pt>
    <dgm:pt modelId="{84834FB7-0CD0-4BC2-8316-D96A9C9FC818}" type="parTrans" cxnId="{F0305E7E-B553-423C-AE56-2430B5A52C3E}">
      <dgm:prSet/>
      <dgm:spPr/>
      <dgm:t>
        <a:bodyPr/>
        <a:lstStyle/>
        <a:p>
          <a:endParaRPr lang="fr-CA"/>
        </a:p>
      </dgm:t>
    </dgm:pt>
    <dgm:pt modelId="{00C4A599-0759-4556-B53B-B99DC785D8DD}" type="pres">
      <dgm:prSet presAssocID="{46BF9EC0-9CCB-4E43-BE23-82900D2131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2F1E109A-25EF-4A9A-86F2-A5B2BD839485}" type="pres">
      <dgm:prSet presAssocID="{46BF9EC0-9CCB-4E43-BE23-82900D213104}" presName="cycle" presStyleCnt="0"/>
      <dgm:spPr/>
    </dgm:pt>
    <dgm:pt modelId="{983E30D4-C3D8-4941-BEFF-27DC4145840C}" type="pres">
      <dgm:prSet presAssocID="{BE657C20-FA93-4619-89AC-C61157929E46}" presName="nodeFirstNode" presStyleLbl="node1" presStyleIdx="0" presStyleCnt="7" custRadScaleRad="96247" custRadScaleInc="134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01BCE6C6-8429-4279-AE7F-6DD2156269CD}" type="pres">
      <dgm:prSet presAssocID="{879DB092-0EF0-4B72-9A0F-B1D48E5F4A65}" presName="sibTransFirstNode" presStyleLbl="bgShp" presStyleIdx="0" presStyleCnt="1" custAng="192215" custScaleX="136182" custLinFactNeighborX="-11031" custLinFactNeighborY="530"/>
      <dgm:spPr/>
      <dgm:t>
        <a:bodyPr/>
        <a:lstStyle/>
        <a:p>
          <a:endParaRPr lang="fr-CA"/>
        </a:p>
      </dgm:t>
    </dgm:pt>
    <dgm:pt modelId="{EFEA7DA9-B25B-4D8E-A8B2-04931037F6F8}" type="pres">
      <dgm:prSet presAssocID="{6E17822C-16DC-4D60-A087-DF8892339345}" presName="nodeFollowingNodes" presStyleLbl="node1" presStyleIdx="1" presStyleCnt="7" custRadScaleRad="137209" custRadScaleInc="2300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006EFF-C529-4F1F-A089-6356A201E7E4}" type="pres">
      <dgm:prSet presAssocID="{DCB15CCE-6F61-43F0-8209-5CF2117561BD}" presName="nodeFollowingNodes" presStyleLbl="node1" presStyleIdx="2" presStyleCnt="7" custRadScaleRad="139029" custRadScaleInc="-13260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B721770-6F34-47E9-BBF7-0885A5083F2A}" type="pres">
      <dgm:prSet presAssocID="{08974635-6DF8-414A-992D-6643F2B0CC5B}" presName="nodeFollowingNodes" presStyleLbl="node1" presStyleIdx="3" presStyleCnt="7" custScaleX="104984" custScaleY="103501" custRadScaleRad="115095" custRadScaleInc="-2415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7209A49-BB62-44D1-96B4-79E102ECBFB3}" type="pres">
      <dgm:prSet presAssocID="{F9C938CC-8902-4CFF-9995-EBC5B3E37A41}" presName="nodeFollowingNodes" presStyleLbl="node1" presStyleIdx="4" presStyleCnt="7" custRadScaleRad="111674" custRadScaleInc="2493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C4DB80F-B24B-4B22-B7C9-79ED186D138D}" type="pres">
      <dgm:prSet presAssocID="{6721E155-0C09-4D6D-AE93-E8651D5F1C86}" presName="nodeFollowingNodes" presStyleLbl="node1" presStyleIdx="5" presStyleCnt="7" custRadScaleRad="158607" custRadScaleInc="1493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7C4D921-A447-4BE8-B05D-7A22CF74C244}" type="pres">
      <dgm:prSet presAssocID="{879886AF-84ED-4AC7-ABFD-7830C24D5CBD}" presName="nodeFollowingNodes" presStyleLbl="node1" presStyleIdx="6" presStyleCnt="7" custRadScaleRad="164329" custRadScaleInc="-3051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29C73921-28DF-4C89-8F53-9F0A9ABB346F}" type="presOf" srcId="{DCB15CCE-6F61-43F0-8209-5CF2117561BD}" destId="{CB006EFF-C529-4F1F-A089-6356A201E7E4}" srcOrd="0" destOrd="0" presId="urn:microsoft.com/office/officeart/2005/8/layout/cycle3"/>
    <dgm:cxn modelId="{4264ADD9-104C-4C83-9A8B-D52DB8D4F33F}" srcId="{46BF9EC0-9CCB-4E43-BE23-82900D213104}" destId="{F9C938CC-8902-4CFF-9995-EBC5B3E37A41}" srcOrd="4" destOrd="0" parTransId="{2A27B8E1-051E-4555-B56B-9878FC4FA654}" sibTransId="{CEE9BF7B-8707-487F-AB35-76A3F0D3407B}"/>
    <dgm:cxn modelId="{CA111C65-4D14-4795-8FAE-BEB85AF4DAFF}" srcId="{46BF9EC0-9CCB-4E43-BE23-82900D213104}" destId="{DCB15CCE-6F61-43F0-8209-5CF2117561BD}" srcOrd="2" destOrd="0" parTransId="{50436301-1C3A-4A16-BACC-9E81A33E910E}" sibTransId="{2FB2E372-6FEF-4342-9ABC-F10324B25402}"/>
    <dgm:cxn modelId="{8F15E366-550F-4AF8-B3AC-674084D9CC62}" type="presOf" srcId="{46BF9EC0-9CCB-4E43-BE23-82900D213104}" destId="{00C4A599-0759-4556-B53B-B99DC785D8DD}" srcOrd="0" destOrd="0" presId="urn:microsoft.com/office/officeart/2005/8/layout/cycle3"/>
    <dgm:cxn modelId="{35EE012B-5045-4D96-AACA-BF3B9DE9D387}" type="presOf" srcId="{879DB092-0EF0-4B72-9A0F-B1D48E5F4A65}" destId="{01BCE6C6-8429-4279-AE7F-6DD2156269CD}" srcOrd="0" destOrd="0" presId="urn:microsoft.com/office/officeart/2005/8/layout/cycle3"/>
    <dgm:cxn modelId="{E38C7D66-4FF4-445D-9EC8-F39207FE433C}" type="presOf" srcId="{F9C938CC-8902-4CFF-9995-EBC5B3E37A41}" destId="{87209A49-BB62-44D1-96B4-79E102ECBFB3}" srcOrd="0" destOrd="0" presId="urn:microsoft.com/office/officeart/2005/8/layout/cycle3"/>
    <dgm:cxn modelId="{F0305E7E-B553-423C-AE56-2430B5A52C3E}" srcId="{46BF9EC0-9CCB-4E43-BE23-82900D213104}" destId="{6721E155-0C09-4D6D-AE93-E8651D5F1C86}" srcOrd="5" destOrd="0" parTransId="{84834FB7-0CD0-4BC2-8316-D96A9C9FC818}" sibTransId="{C5D39CE4-4393-459A-8048-A35F15ED8D5B}"/>
    <dgm:cxn modelId="{0ED30F33-6978-40E8-86F1-3C8C90521DA1}" type="presOf" srcId="{879886AF-84ED-4AC7-ABFD-7830C24D5CBD}" destId="{67C4D921-A447-4BE8-B05D-7A22CF74C244}" srcOrd="0" destOrd="0" presId="urn:microsoft.com/office/officeart/2005/8/layout/cycle3"/>
    <dgm:cxn modelId="{8DA2482E-F8CD-4CCC-98CF-10276451123B}" srcId="{46BF9EC0-9CCB-4E43-BE23-82900D213104}" destId="{879886AF-84ED-4AC7-ABFD-7830C24D5CBD}" srcOrd="6" destOrd="0" parTransId="{C1EAE089-4D4F-4055-AABA-0543579098B6}" sibTransId="{6039A94C-1ABB-4F7B-BEAA-C5DB71154AE7}"/>
    <dgm:cxn modelId="{B0E93382-DB9E-4256-B638-8CAF3FD38024}" srcId="{46BF9EC0-9CCB-4E43-BE23-82900D213104}" destId="{08974635-6DF8-414A-992D-6643F2B0CC5B}" srcOrd="3" destOrd="0" parTransId="{AED2DD3E-85E5-4F2E-B84A-F3DECFAC12E1}" sibTransId="{7A6B9E08-1E01-44AF-87B1-1284E38C1F88}"/>
    <dgm:cxn modelId="{C5E237CE-B3EB-49B1-90C0-DEABEF481161}" type="presOf" srcId="{6E17822C-16DC-4D60-A087-DF8892339345}" destId="{EFEA7DA9-B25B-4D8E-A8B2-04931037F6F8}" srcOrd="0" destOrd="0" presId="urn:microsoft.com/office/officeart/2005/8/layout/cycle3"/>
    <dgm:cxn modelId="{58CAC031-74F4-4172-8FFA-334CD4C1B2CD}" type="presOf" srcId="{08974635-6DF8-414A-992D-6643F2B0CC5B}" destId="{1B721770-6F34-47E9-BBF7-0885A5083F2A}" srcOrd="0" destOrd="0" presId="urn:microsoft.com/office/officeart/2005/8/layout/cycle3"/>
    <dgm:cxn modelId="{0AC22F22-AFC1-4170-AB38-222F9EC850E7}" srcId="{46BF9EC0-9CCB-4E43-BE23-82900D213104}" destId="{BE657C20-FA93-4619-89AC-C61157929E46}" srcOrd="0" destOrd="0" parTransId="{28C3204A-FB5C-4FE4-A3C1-591E5A33F52B}" sibTransId="{879DB092-0EF0-4B72-9A0F-B1D48E5F4A65}"/>
    <dgm:cxn modelId="{6AF9A631-F16B-4307-8373-C8979A674E12}" type="presOf" srcId="{BE657C20-FA93-4619-89AC-C61157929E46}" destId="{983E30D4-C3D8-4941-BEFF-27DC4145840C}" srcOrd="0" destOrd="0" presId="urn:microsoft.com/office/officeart/2005/8/layout/cycle3"/>
    <dgm:cxn modelId="{6B3DB542-A169-4758-BA77-C7B9DDCECD42}" srcId="{46BF9EC0-9CCB-4E43-BE23-82900D213104}" destId="{6E17822C-16DC-4D60-A087-DF8892339345}" srcOrd="1" destOrd="0" parTransId="{FC8693F5-C781-4128-8D2A-20A2046744EA}" sibTransId="{7205C2B6-1E57-47D9-BFE8-D55F35428288}"/>
    <dgm:cxn modelId="{DA52F1AE-7534-4714-9895-FB7B80D5B65F}" type="presOf" srcId="{6721E155-0C09-4D6D-AE93-E8651D5F1C86}" destId="{1C4DB80F-B24B-4B22-B7C9-79ED186D138D}" srcOrd="0" destOrd="0" presId="urn:microsoft.com/office/officeart/2005/8/layout/cycle3"/>
    <dgm:cxn modelId="{8F40A62E-CEED-4D85-89CD-37405E379E3B}" type="presParOf" srcId="{00C4A599-0759-4556-B53B-B99DC785D8DD}" destId="{2F1E109A-25EF-4A9A-86F2-A5B2BD839485}" srcOrd="0" destOrd="0" presId="urn:microsoft.com/office/officeart/2005/8/layout/cycle3"/>
    <dgm:cxn modelId="{28C6743B-9F51-4652-8E3E-33FDC6320BD9}" type="presParOf" srcId="{2F1E109A-25EF-4A9A-86F2-A5B2BD839485}" destId="{983E30D4-C3D8-4941-BEFF-27DC4145840C}" srcOrd="0" destOrd="0" presId="urn:microsoft.com/office/officeart/2005/8/layout/cycle3"/>
    <dgm:cxn modelId="{7268C978-580B-46B4-A78A-22D43A743CE4}" type="presParOf" srcId="{2F1E109A-25EF-4A9A-86F2-A5B2BD839485}" destId="{01BCE6C6-8429-4279-AE7F-6DD2156269CD}" srcOrd="1" destOrd="0" presId="urn:microsoft.com/office/officeart/2005/8/layout/cycle3"/>
    <dgm:cxn modelId="{72979E41-E67B-4B9C-9C87-3991E05F0E44}" type="presParOf" srcId="{2F1E109A-25EF-4A9A-86F2-A5B2BD839485}" destId="{EFEA7DA9-B25B-4D8E-A8B2-04931037F6F8}" srcOrd="2" destOrd="0" presId="urn:microsoft.com/office/officeart/2005/8/layout/cycle3"/>
    <dgm:cxn modelId="{77975A3E-6B2C-4F2C-B5DE-AEAFBDE69166}" type="presParOf" srcId="{2F1E109A-25EF-4A9A-86F2-A5B2BD839485}" destId="{CB006EFF-C529-4F1F-A089-6356A201E7E4}" srcOrd="3" destOrd="0" presId="urn:microsoft.com/office/officeart/2005/8/layout/cycle3"/>
    <dgm:cxn modelId="{FBEB20C6-370F-41F4-BCA8-3FFC7D676909}" type="presParOf" srcId="{2F1E109A-25EF-4A9A-86F2-A5B2BD839485}" destId="{1B721770-6F34-47E9-BBF7-0885A5083F2A}" srcOrd="4" destOrd="0" presId="urn:microsoft.com/office/officeart/2005/8/layout/cycle3"/>
    <dgm:cxn modelId="{A84A72C8-4633-4D49-A159-FFAF0653D840}" type="presParOf" srcId="{2F1E109A-25EF-4A9A-86F2-A5B2BD839485}" destId="{87209A49-BB62-44D1-96B4-79E102ECBFB3}" srcOrd="5" destOrd="0" presId="urn:microsoft.com/office/officeart/2005/8/layout/cycle3"/>
    <dgm:cxn modelId="{495C3C66-576A-4561-99DC-002FE3B6F944}" type="presParOf" srcId="{2F1E109A-25EF-4A9A-86F2-A5B2BD839485}" destId="{1C4DB80F-B24B-4B22-B7C9-79ED186D138D}" srcOrd="6" destOrd="0" presId="urn:microsoft.com/office/officeart/2005/8/layout/cycle3"/>
    <dgm:cxn modelId="{B48D494E-ABA0-4076-83C2-511A53C16D49}" type="presParOf" srcId="{2F1E109A-25EF-4A9A-86F2-A5B2BD839485}" destId="{67C4D921-A447-4BE8-B05D-7A22CF74C244}" srcOrd="7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BF9EC0-9CCB-4E43-BE23-82900D213104}" type="doc">
      <dgm:prSet loTypeId="urn:microsoft.com/office/officeart/2005/8/layout/cycle3" loCatId="cycl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CA"/>
        </a:p>
      </dgm:t>
    </dgm:pt>
    <dgm:pt modelId="{DCB15CCE-6F61-43F0-8209-5CF2117561BD}">
      <dgm:prSet phldrT="[Texte]"/>
      <dgm:spPr/>
      <dgm:t>
        <a:bodyPr/>
        <a:lstStyle/>
        <a:p>
          <a:r>
            <a:rPr lang="fr-CA" dirty="0" smtClean="0"/>
            <a:t>Programme des aides techniques</a:t>
          </a:r>
          <a:endParaRPr lang="fr-CA" dirty="0"/>
        </a:p>
      </dgm:t>
    </dgm:pt>
    <dgm:pt modelId="{50436301-1C3A-4A16-BACC-9E81A33E910E}" type="parTrans" cxnId="{CA111C65-4D14-4795-8FAE-BEB85AF4DAFF}">
      <dgm:prSet/>
      <dgm:spPr/>
      <dgm:t>
        <a:bodyPr/>
        <a:lstStyle/>
        <a:p>
          <a:endParaRPr lang="fr-CA"/>
        </a:p>
      </dgm:t>
    </dgm:pt>
    <dgm:pt modelId="{2FB2E372-6FEF-4342-9ABC-F10324B25402}" type="sibTrans" cxnId="{CA111C65-4D14-4795-8FAE-BEB85AF4DAFF}">
      <dgm:prSet/>
      <dgm:spPr/>
      <dgm:t>
        <a:bodyPr/>
        <a:lstStyle/>
        <a:p>
          <a:endParaRPr lang="fr-CA"/>
        </a:p>
      </dgm:t>
    </dgm:pt>
    <dgm:pt modelId="{08974635-6DF8-414A-992D-6643F2B0CC5B}">
      <dgm:prSet phldrT="[Texte]"/>
      <dgm:spPr/>
      <dgm:t>
        <a:bodyPr/>
        <a:lstStyle/>
        <a:p>
          <a:r>
            <a:rPr lang="fr-CA" dirty="0" smtClean="0"/>
            <a:t>Organisme payeur</a:t>
          </a:r>
          <a:endParaRPr lang="fr-CA" dirty="0"/>
        </a:p>
      </dgm:t>
    </dgm:pt>
    <dgm:pt modelId="{AED2DD3E-85E5-4F2E-B84A-F3DECFAC12E1}" type="parTrans" cxnId="{B0E93382-DB9E-4256-B638-8CAF3FD38024}">
      <dgm:prSet/>
      <dgm:spPr/>
      <dgm:t>
        <a:bodyPr/>
        <a:lstStyle/>
        <a:p>
          <a:endParaRPr lang="fr-CA"/>
        </a:p>
      </dgm:t>
    </dgm:pt>
    <dgm:pt modelId="{7A6B9E08-1E01-44AF-87B1-1284E38C1F88}" type="sibTrans" cxnId="{B0E93382-DB9E-4256-B638-8CAF3FD38024}">
      <dgm:prSet/>
      <dgm:spPr/>
      <dgm:t>
        <a:bodyPr/>
        <a:lstStyle/>
        <a:p>
          <a:endParaRPr lang="fr-CA"/>
        </a:p>
      </dgm:t>
    </dgm:pt>
    <dgm:pt modelId="{F9C938CC-8902-4CFF-9995-EBC5B3E37A41}">
      <dgm:prSet phldrT="[Texte]"/>
      <dgm:spPr/>
      <dgm:t>
        <a:bodyPr/>
        <a:lstStyle/>
        <a:p>
          <a:r>
            <a:rPr lang="fr-CA" dirty="0" smtClean="0"/>
            <a:t>Employeur</a:t>
          </a:r>
          <a:endParaRPr lang="fr-CA" dirty="0"/>
        </a:p>
      </dgm:t>
    </dgm:pt>
    <dgm:pt modelId="{2A27B8E1-051E-4555-B56B-9878FC4FA654}" type="parTrans" cxnId="{4264ADD9-104C-4C83-9A8B-D52DB8D4F33F}">
      <dgm:prSet/>
      <dgm:spPr/>
      <dgm:t>
        <a:bodyPr/>
        <a:lstStyle/>
        <a:p>
          <a:endParaRPr lang="fr-CA"/>
        </a:p>
      </dgm:t>
    </dgm:pt>
    <dgm:pt modelId="{CEE9BF7B-8707-487F-AB35-76A3F0D3407B}" type="sibTrans" cxnId="{4264ADD9-104C-4C83-9A8B-D52DB8D4F33F}">
      <dgm:prSet/>
      <dgm:spPr/>
      <dgm:t>
        <a:bodyPr/>
        <a:lstStyle/>
        <a:p>
          <a:endParaRPr lang="fr-CA"/>
        </a:p>
      </dgm:t>
    </dgm:pt>
    <dgm:pt modelId="{BE657C20-FA93-4619-89AC-C61157929E46}">
      <dgm:prSet phldrT="[Texte]"/>
      <dgm:spPr/>
      <dgm:t>
        <a:bodyPr/>
        <a:lstStyle/>
        <a:p>
          <a:r>
            <a:rPr lang="fr-CA" dirty="0" smtClean="0"/>
            <a:t>Famille</a:t>
          </a:r>
          <a:endParaRPr lang="fr-CA" dirty="0"/>
        </a:p>
      </dgm:t>
    </dgm:pt>
    <dgm:pt modelId="{879DB092-0EF0-4B72-9A0F-B1D48E5F4A65}" type="sibTrans" cxnId="{0AC22F22-AFC1-4170-AB38-222F9EC850E7}">
      <dgm:prSet/>
      <dgm:spPr/>
      <dgm:t>
        <a:bodyPr/>
        <a:lstStyle/>
        <a:p>
          <a:endParaRPr lang="fr-CA">
            <a:solidFill>
              <a:srgbClr val="FF0000"/>
            </a:solidFill>
          </a:endParaRPr>
        </a:p>
      </dgm:t>
    </dgm:pt>
    <dgm:pt modelId="{28C3204A-FB5C-4FE4-A3C1-591E5A33F52B}" type="parTrans" cxnId="{0AC22F22-AFC1-4170-AB38-222F9EC850E7}">
      <dgm:prSet/>
      <dgm:spPr/>
      <dgm:t>
        <a:bodyPr/>
        <a:lstStyle/>
        <a:p>
          <a:endParaRPr lang="fr-CA"/>
        </a:p>
      </dgm:t>
    </dgm:pt>
    <dgm:pt modelId="{6E17822C-16DC-4D60-A087-DF8892339345}">
      <dgm:prSet phldrT="[Texte]"/>
      <dgm:spPr/>
      <dgm:t>
        <a:bodyPr/>
        <a:lstStyle/>
        <a:p>
          <a:r>
            <a:rPr lang="fr-CA" dirty="0" smtClean="0"/>
            <a:t>Programme des personnes amputées</a:t>
          </a:r>
          <a:endParaRPr lang="fr-CA" dirty="0"/>
        </a:p>
      </dgm:t>
    </dgm:pt>
    <dgm:pt modelId="{7205C2B6-1E57-47D9-BFE8-D55F35428288}" type="sibTrans" cxnId="{6B3DB542-A169-4758-BA77-C7B9DDCECD42}">
      <dgm:prSet/>
      <dgm:spPr/>
      <dgm:t>
        <a:bodyPr/>
        <a:lstStyle/>
        <a:p>
          <a:endParaRPr lang="fr-CA"/>
        </a:p>
      </dgm:t>
    </dgm:pt>
    <dgm:pt modelId="{FC8693F5-C781-4128-8D2A-20A2046744EA}" type="parTrans" cxnId="{6B3DB542-A169-4758-BA77-C7B9DDCECD42}">
      <dgm:prSet/>
      <dgm:spPr/>
      <dgm:t>
        <a:bodyPr/>
        <a:lstStyle/>
        <a:p>
          <a:endParaRPr lang="fr-CA"/>
        </a:p>
      </dgm:t>
    </dgm:pt>
    <dgm:pt modelId="{879886AF-84ED-4AC7-ABFD-7830C24D5CBD}">
      <dgm:prSet phldrT="[Texte]"/>
      <dgm:spPr/>
      <dgm:t>
        <a:bodyPr/>
        <a:lstStyle/>
        <a:p>
          <a:r>
            <a:rPr lang="fr-CA" dirty="0" smtClean="0"/>
            <a:t>Autres partenaires externes</a:t>
          </a:r>
          <a:endParaRPr lang="fr-CA" dirty="0"/>
        </a:p>
      </dgm:t>
    </dgm:pt>
    <dgm:pt modelId="{6039A94C-1ABB-4F7B-BEAA-C5DB71154AE7}" type="sibTrans" cxnId="{8DA2482E-F8CD-4CCC-98CF-10276451123B}">
      <dgm:prSet/>
      <dgm:spPr/>
      <dgm:t>
        <a:bodyPr/>
        <a:lstStyle/>
        <a:p>
          <a:endParaRPr lang="fr-CA"/>
        </a:p>
      </dgm:t>
    </dgm:pt>
    <dgm:pt modelId="{C1EAE089-4D4F-4055-AABA-0543579098B6}" type="parTrans" cxnId="{8DA2482E-F8CD-4CCC-98CF-10276451123B}">
      <dgm:prSet/>
      <dgm:spPr/>
      <dgm:t>
        <a:bodyPr/>
        <a:lstStyle/>
        <a:p>
          <a:endParaRPr lang="fr-CA"/>
        </a:p>
      </dgm:t>
    </dgm:pt>
    <dgm:pt modelId="{6721E155-0C09-4D6D-AE93-E8651D5F1C86}">
      <dgm:prSet phldrT="[Texte]"/>
      <dgm:spPr/>
      <dgm:t>
        <a:bodyPr/>
        <a:lstStyle/>
        <a:p>
          <a:r>
            <a:rPr lang="fr-CA" dirty="0" smtClean="0"/>
            <a:t>PRSP</a:t>
          </a:r>
          <a:endParaRPr lang="fr-CA" dirty="0"/>
        </a:p>
      </dgm:t>
    </dgm:pt>
    <dgm:pt modelId="{C5D39CE4-4393-459A-8048-A35F15ED8D5B}" type="sibTrans" cxnId="{F0305E7E-B553-423C-AE56-2430B5A52C3E}">
      <dgm:prSet/>
      <dgm:spPr/>
      <dgm:t>
        <a:bodyPr/>
        <a:lstStyle/>
        <a:p>
          <a:endParaRPr lang="fr-CA"/>
        </a:p>
      </dgm:t>
    </dgm:pt>
    <dgm:pt modelId="{84834FB7-0CD0-4BC2-8316-D96A9C9FC818}" type="parTrans" cxnId="{F0305E7E-B553-423C-AE56-2430B5A52C3E}">
      <dgm:prSet/>
      <dgm:spPr/>
      <dgm:t>
        <a:bodyPr/>
        <a:lstStyle/>
        <a:p>
          <a:endParaRPr lang="fr-CA"/>
        </a:p>
      </dgm:t>
    </dgm:pt>
    <dgm:pt modelId="{00C4A599-0759-4556-B53B-B99DC785D8DD}" type="pres">
      <dgm:prSet presAssocID="{46BF9EC0-9CCB-4E43-BE23-82900D21310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CA"/>
        </a:p>
      </dgm:t>
    </dgm:pt>
    <dgm:pt modelId="{2F1E109A-25EF-4A9A-86F2-A5B2BD839485}" type="pres">
      <dgm:prSet presAssocID="{46BF9EC0-9CCB-4E43-BE23-82900D213104}" presName="cycle" presStyleCnt="0"/>
      <dgm:spPr/>
    </dgm:pt>
    <dgm:pt modelId="{983E30D4-C3D8-4941-BEFF-27DC4145840C}" type="pres">
      <dgm:prSet presAssocID="{BE657C20-FA93-4619-89AC-C61157929E46}" presName="nodeFirstNode" presStyleLbl="node1" presStyleIdx="0" presStyleCnt="7" custRadScaleRad="96247" custRadScaleInc="1343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01BCE6C6-8429-4279-AE7F-6DD2156269CD}" type="pres">
      <dgm:prSet presAssocID="{879DB092-0EF0-4B72-9A0F-B1D48E5F4A65}" presName="sibTransFirstNode" presStyleLbl="bgShp" presStyleIdx="0" presStyleCnt="1" custAng="192215" custScaleX="136182" custLinFactNeighborX="-11031" custLinFactNeighborY="530"/>
      <dgm:spPr/>
      <dgm:t>
        <a:bodyPr/>
        <a:lstStyle/>
        <a:p>
          <a:endParaRPr lang="fr-CA"/>
        </a:p>
      </dgm:t>
    </dgm:pt>
    <dgm:pt modelId="{EFEA7DA9-B25B-4D8E-A8B2-04931037F6F8}" type="pres">
      <dgm:prSet presAssocID="{6E17822C-16DC-4D60-A087-DF8892339345}" presName="nodeFollowingNodes" presStyleLbl="node1" presStyleIdx="1" presStyleCnt="7" custRadScaleRad="137209" custRadScaleInc="23005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CB006EFF-C529-4F1F-A089-6356A201E7E4}" type="pres">
      <dgm:prSet presAssocID="{DCB15CCE-6F61-43F0-8209-5CF2117561BD}" presName="nodeFollowingNodes" presStyleLbl="node1" presStyleIdx="2" presStyleCnt="7" custRadScaleRad="139029" custRadScaleInc="-13260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B721770-6F34-47E9-BBF7-0885A5083F2A}" type="pres">
      <dgm:prSet presAssocID="{08974635-6DF8-414A-992D-6643F2B0CC5B}" presName="nodeFollowingNodes" presStyleLbl="node1" presStyleIdx="3" presStyleCnt="7" custScaleX="104984" custScaleY="103501" custRadScaleRad="115095" custRadScaleInc="-2415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87209A49-BB62-44D1-96B4-79E102ECBFB3}" type="pres">
      <dgm:prSet presAssocID="{F9C938CC-8902-4CFF-9995-EBC5B3E37A41}" presName="nodeFollowingNodes" presStyleLbl="node1" presStyleIdx="4" presStyleCnt="7" custRadScaleRad="111674" custRadScaleInc="2493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1C4DB80F-B24B-4B22-B7C9-79ED186D138D}" type="pres">
      <dgm:prSet presAssocID="{6721E155-0C09-4D6D-AE93-E8651D5F1C86}" presName="nodeFollowingNodes" presStyleLbl="node1" presStyleIdx="5" presStyleCnt="7" custRadScaleRad="158607" custRadScaleInc="14934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  <dgm:pt modelId="{67C4D921-A447-4BE8-B05D-7A22CF74C244}" type="pres">
      <dgm:prSet presAssocID="{879886AF-84ED-4AC7-ABFD-7830C24D5CBD}" presName="nodeFollowingNodes" presStyleLbl="node1" presStyleIdx="6" presStyleCnt="7" custRadScaleRad="164329" custRadScaleInc="-30512">
        <dgm:presLayoutVars>
          <dgm:bulletEnabled val="1"/>
        </dgm:presLayoutVars>
      </dgm:prSet>
      <dgm:spPr/>
      <dgm:t>
        <a:bodyPr/>
        <a:lstStyle/>
        <a:p>
          <a:endParaRPr lang="fr-CA"/>
        </a:p>
      </dgm:t>
    </dgm:pt>
  </dgm:ptLst>
  <dgm:cxnLst>
    <dgm:cxn modelId="{70318EE9-01EC-4EE8-A9D9-03A0C5D45839}" type="presOf" srcId="{DCB15CCE-6F61-43F0-8209-5CF2117561BD}" destId="{CB006EFF-C529-4F1F-A089-6356A201E7E4}" srcOrd="0" destOrd="0" presId="urn:microsoft.com/office/officeart/2005/8/layout/cycle3"/>
    <dgm:cxn modelId="{F0305E7E-B553-423C-AE56-2430B5A52C3E}" srcId="{46BF9EC0-9CCB-4E43-BE23-82900D213104}" destId="{6721E155-0C09-4D6D-AE93-E8651D5F1C86}" srcOrd="5" destOrd="0" parTransId="{84834FB7-0CD0-4BC2-8316-D96A9C9FC818}" sibTransId="{C5D39CE4-4393-459A-8048-A35F15ED8D5B}"/>
    <dgm:cxn modelId="{8DA2482E-F8CD-4CCC-98CF-10276451123B}" srcId="{46BF9EC0-9CCB-4E43-BE23-82900D213104}" destId="{879886AF-84ED-4AC7-ABFD-7830C24D5CBD}" srcOrd="6" destOrd="0" parTransId="{C1EAE089-4D4F-4055-AABA-0543579098B6}" sibTransId="{6039A94C-1ABB-4F7B-BEAA-C5DB71154AE7}"/>
    <dgm:cxn modelId="{E58B23D6-6A86-4114-A387-4390AFD693E3}" type="presOf" srcId="{879886AF-84ED-4AC7-ABFD-7830C24D5CBD}" destId="{67C4D921-A447-4BE8-B05D-7A22CF74C244}" srcOrd="0" destOrd="0" presId="urn:microsoft.com/office/officeart/2005/8/layout/cycle3"/>
    <dgm:cxn modelId="{0AC22F22-AFC1-4170-AB38-222F9EC850E7}" srcId="{46BF9EC0-9CCB-4E43-BE23-82900D213104}" destId="{BE657C20-FA93-4619-89AC-C61157929E46}" srcOrd="0" destOrd="0" parTransId="{28C3204A-FB5C-4FE4-A3C1-591E5A33F52B}" sibTransId="{879DB092-0EF0-4B72-9A0F-B1D48E5F4A65}"/>
    <dgm:cxn modelId="{4264ADD9-104C-4C83-9A8B-D52DB8D4F33F}" srcId="{46BF9EC0-9CCB-4E43-BE23-82900D213104}" destId="{F9C938CC-8902-4CFF-9995-EBC5B3E37A41}" srcOrd="4" destOrd="0" parTransId="{2A27B8E1-051E-4555-B56B-9878FC4FA654}" sibTransId="{CEE9BF7B-8707-487F-AB35-76A3F0D3407B}"/>
    <dgm:cxn modelId="{6B3DB542-A169-4758-BA77-C7B9DDCECD42}" srcId="{46BF9EC0-9CCB-4E43-BE23-82900D213104}" destId="{6E17822C-16DC-4D60-A087-DF8892339345}" srcOrd="1" destOrd="0" parTransId="{FC8693F5-C781-4128-8D2A-20A2046744EA}" sibTransId="{7205C2B6-1E57-47D9-BFE8-D55F35428288}"/>
    <dgm:cxn modelId="{BD605FAA-B9AB-498D-97B1-4CFBA8313D5C}" type="presOf" srcId="{6E17822C-16DC-4D60-A087-DF8892339345}" destId="{EFEA7DA9-B25B-4D8E-A8B2-04931037F6F8}" srcOrd="0" destOrd="0" presId="urn:microsoft.com/office/officeart/2005/8/layout/cycle3"/>
    <dgm:cxn modelId="{4B28D8DD-4824-46CC-BFB1-75EC554A9320}" type="presOf" srcId="{BE657C20-FA93-4619-89AC-C61157929E46}" destId="{983E30D4-C3D8-4941-BEFF-27DC4145840C}" srcOrd="0" destOrd="0" presId="urn:microsoft.com/office/officeart/2005/8/layout/cycle3"/>
    <dgm:cxn modelId="{CA111C65-4D14-4795-8FAE-BEB85AF4DAFF}" srcId="{46BF9EC0-9CCB-4E43-BE23-82900D213104}" destId="{DCB15CCE-6F61-43F0-8209-5CF2117561BD}" srcOrd="2" destOrd="0" parTransId="{50436301-1C3A-4A16-BACC-9E81A33E910E}" sibTransId="{2FB2E372-6FEF-4342-9ABC-F10324B25402}"/>
    <dgm:cxn modelId="{263D79A7-15BA-4E45-B78B-09DF53BE3C7A}" type="presOf" srcId="{879DB092-0EF0-4B72-9A0F-B1D48E5F4A65}" destId="{01BCE6C6-8429-4279-AE7F-6DD2156269CD}" srcOrd="0" destOrd="0" presId="urn:microsoft.com/office/officeart/2005/8/layout/cycle3"/>
    <dgm:cxn modelId="{BD8C6147-2438-4A19-B5F7-7D2221363363}" type="presOf" srcId="{08974635-6DF8-414A-992D-6643F2B0CC5B}" destId="{1B721770-6F34-47E9-BBF7-0885A5083F2A}" srcOrd="0" destOrd="0" presId="urn:microsoft.com/office/officeart/2005/8/layout/cycle3"/>
    <dgm:cxn modelId="{97B8A890-5780-44B6-A286-1EA52BE3A814}" type="presOf" srcId="{6721E155-0C09-4D6D-AE93-E8651D5F1C86}" destId="{1C4DB80F-B24B-4B22-B7C9-79ED186D138D}" srcOrd="0" destOrd="0" presId="urn:microsoft.com/office/officeart/2005/8/layout/cycle3"/>
    <dgm:cxn modelId="{5F9BD88E-9BF9-4E00-AFCF-D97EC47C77F3}" type="presOf" srcId="{F9C938CC-8902-4CFF-9995-EBC5B3E37A41}" destId="{87209A49-BB62-44D1-96B4-79E102ECBFB3}" srcOrd="0" destOrd="0" presId="urn:microsoft.com/office/officeart/2005/8/layout/cycle3"/>
    <dgm:cxn modelId="{0962A71E-E172-45A1-ACF3-8D1612FFCBCF}" type="presOf" srcId="{46BF9EC0-9CCB-4E43-BE23-82900D213104}" destId="{00C4A599-0759-4556-B53B-B99DC785D8DD}" srcOrd="0" destOrd="0" presId="urn:microsoft.com/office/officeart/2005/8/layout/cycle3"/>
    <dgm:cxn modelId="{B0E93382-DB9E-4256-B638-8CAF3FD38024}" srcId="{46BF9EC0-9CCB-4E43-BE23-82900D213104}" destId="{08974635-6DF8-414A-992D-6643F2B0CC5B}" srcOrd="3" destOrd="0" parTransId="{AED2DD3E-85E5-4F2E-B84A-F3DECFAC12E1}" sibTransId="{7A6B9E08-1E01-44AF-87B1-1284E38C1F88}"/>
    <dgm:cxn modelId="{56B9D7FF-8DFC-4AEE-B477-4832434EFE41}" type="presParOf" srcId="{00C4A599-0759-4556-B53B-B99DC785D8DD}" destId="{2F1E109A-25EF-4A9A-86F2-A5B2BD839485}" srcOrd="0" destOrd="0" presId="urn:microsoft.com/office/officeart/2005/8/layout/cycle3"/>
    <dgm:cxn modelId="{17258214-C2D6-407F-90FD-F6F1558C0B57}" type="presParOf" srcId="{2F1E109A-25EF-4A9A-86F2-A5B2BD839485}" destId="{983E30D4-C3D8-4941-BEFF-27DC4145840C}" srcOrd="0" destOrd="0" presId="urn:microsoft.com/office/officeart/2005/8/layout/cycle3"/>
    <dgm:cxn modelId="{99AA22EC-A3F0-45CC-B3EB-59729788C958}" type="presParOf" srcId="{2F1E109A-25EF-4A9A-86F2-A5B2BD839485}" destId="{01BCE6C6-8429-4279-AE7F-6DD2156269CD}" srcOrd="1" destOrd="0" presId="urn:microsoft.com/office/officeart/2005/8/layout/cycle3"/>
    <dgm:cxn modelId="{EA87553E-A4F7-45BD-9812-F5D094F7F791}" type="presParOf" srcId="{2F1E109A-25EF-4A9A-86F2-A5B2BD839485}" destId="{EFEA7DA9-B25B-4D8E-A8B2-04931037F6F8}" srcOrd="2" destOrd="0" presId="urn:microsoft.com/office/officeart/2005/8/layout/cycle3"/>
    <dgm:cxn modelId="{6D0CBF09-669B-4203-B247-E2B0667F8E40}" type="presParOf" srcId="{2F1E109A-25EF-4A9A-86F2-A5B2BD839485}" destId="{CB006EFF-C529-4F1F-A089-6356A201E7E4}" srcOrd="3" destOrd="0" presId="urn:microsoft.com/office/officeart/2005/8/layout/cycle3"/>
    <dgm:cxn modelId="{97CB800B-5324-4991-BAC5-1F31BEC9B678}" type="presParOf" srcId="{2F1E109A-25EF-4A9A-86F2-A5B2BD839485}" destId="{1B721770-6F34-47E9-BBF7-0885A5083F2A}" srcOrd="4" destOrd="0" presId="urn:microsoft.com/office/officeart/2005/8/layout/cycle3"/>
    <dgm:cxn modelId="{9A72C2AD-B441-4209-B5BD-DF742BA4E5ED}" type="presParOf" srcId="{2F1E109A-25EF-4A9A-86F2-A5B2BD839485}" destId="{87209A49-BB62-44D1-96B4-79E102ECBFB3}" srcOrd="5" destOrd="0" presId="urn:microsoft.com/office/officeart/2005/8/layout/cycle3"/>
    <dgm:cxn modelId="{A8917196-F5A9-49AC-AFE2-922E0351AA26}" type="presParOf" srcId="{2F1E109A-25EF-4A9A-86F2-A5B2BD839485}" destId="{1C4DB80F-B24B-4B22-B7C9-79ED186D138D}" srcOrd="6" destOrd="0" presId="urn:microsoft.com/office/officeart/2005/8/layout/cycle3"/>
    <dgm:cxn modelId="{BDF085D1-23E6-4375-ABB2-6E16FA3729C8}" type="presParOf" srcId="{2F1E109A-25EF-4A9A-86F2-A5B2BD839485}" destId="{67C4D921-A447-4BE8-B05D-7A22CF74C244}" srcOrd="7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CE6C6-8429-4279-AE7F-6DD2156269CD}">
      <dsp:nvSpPr>
        <dsp:cNvPr id="0" name=""/>
        <dsp:cNvSpPr/>
      </dsp:nvSpPr>
      <dsp:spPr>
        <a:xfrm rot="192215">
          <a:off x="127907" y="73127"/>
          <a:ext cx="7286631" cy="5350656"/>
        </a:xfrm>
        <a:prstGeom prst="circularArrow">
          <a:avLst>
            <a:gd name="adj1" fmla="val 5544"/>
            <a:gd name="adj2" fmla="val 330680"/>
            <a:gd name="adj3" fmla="val 14498536"/>
            <a:gd name="adj4" fmla="val 16960098"/>
            <a:gd name="adj5" fmla="val 5757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E30D4-C3D8-4941-BEFF-27DC4145840C}">
      <dsp:nvSpPr>
        <dsp:cNvPr id="0" name=""/>
        <dsp:cNvSpPr/>
      </dsp:nvSpPr>
      <dsp:spPr>
        <a:xfrm>
          <a:off x="3518368" y="80372"/>
          <a:ext cx="1686171" cy="84308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Famille</a:t>
          </a:r>
          <a:endParaRPr lang="fr-CA" sz="1500" kern="1200" dirty="0"/>
        </a:p>
      </dsp:txBody>
      <dsp:txXfrm>
        <a:off x="3559524" y="121528"/>
        <a:ext cx="1603859" cy="760773"/>
      </dsp:txXfrm>
    </dsp:sp>
    <dsp:sp modelId="{EFEA7DA9-B25B-4D8E-A8B2-04931037F6F8}">
      <dsp:nvSpPr>
        <dsp:cNvPr id="0" name=""/>
        <dsp:cNvSpPr/>
      </dsp:nvSpPr>
      <dsp:spPr>
        <a:xfrm>
          <a:off x="6253839" y="795990"/>
          <a:ext cx="1686171" cy="843085"/>
        </a:xfrm>
        <a:prstGeom prst="roundRect">
          <a:avLst/>
        </a:prstGeom>
        <a:solidFill>
          <a:schemeClr val="accent1">
            <a:shade val="50000"/>
            <a:hueOff val="103268"/>
            <a:satOff val="-2160"/>
            <a:lumOff val="12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Programme des personnes amputées</a:t>
          </a:r>
          <a:endParaRPr lang="fr-CA" sz="1500" kern="1200" dirty="0"/>
        </a:p>
      </dsp:txBody>
      <dsp:txXfrm>
        <a:off x="6294995" y="837146"/>
        <a:ext cx="1603859" cy="760773"/>
      </dsp:txXfrm>
    </dsp:sp>
    <dsp:sp modelId="{CB006EFF-C529-4F1F-A089-6356A201E7E4}">
      <dsp:nvSpPr>
        <dsp:cNvPr id="0" name=""/>
        <dsp:cNvSpPr/>
      </dsp:nvSpPr>
      <dsp:spPr>
        <a:xfrm>
          <a:off x="6644560" y="2656911"/>
          <a:ext cx="1686171" cy="843085"/>
        </a:xfrm>
        <a:prstGeom prst="roundRect">
          <a:avLst/>
        </a:prstGeom>
        <a:solidFill>
          <a:schemeClr val="accent1">
            <a:shade val="50000"/>
            <a:hueOff val="206536"/>
            <a:satOff val="-4320"/>
            <a:lumOff val="24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Programme des aides techniques</a:t>
          </a:r>
          <a:endParaRPr lang="fr-CA" sz="1500" kern="1200" dirty="0"/>
        </a:p>
      </dsp:txBody>
      <dsp:txXfrm>
        <a:off x="6685716" y="2698067"/>
        <a:ext cx="1603859" cy="760773"/>
      </dsp:txXfrm>
    </dsp:sp>
    <dsp:sp modelId="{1B721770-6F34-47E9-BBF7-0885A5083F2A}">
      <dsp:nvSpPr>
        <dsp:cNvPr id="0" name=""/>
        <dsp:cNvSpPr/>
      </dsp:nvSpPr>
      <dsp:spPr>
        <a:xfrm>
          <a:off x="5018361" y="4317356"/>
          <a:ext cx="1770210" cy="872602"/>
        </a:xfrm>
        <a:prstGeom prst="roundRect">
          <a:avLst/>
        </a:prstGeom>
        <a:solidFill>
          <a:schemeClr val="accent1">
            <a:shade val="50000"/>
            <a:hueOff val="309803"/>
            <a:satOff val="-6480"/>
            <a:lumOff val="360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Organisme payeur</a:t>
          </a:r>
          <a:endParaRPr lang="fr-CA" sz="1500" kern="1200" dirty="0"/>
        </a:p>
      </dsp:txBody>
      <dsp:txXfrm>
        <a:off x="5060958" y="4359953"/>
        <a:ext cx="1685016" cy="787408"/>
      </dsp:txXfrm>
    </dsp:sp>
    <dsp:sp modelId="{87209A49-BB62-44D1-96B4-79E102ECBFB3}">
      <dsp:nvSpPr>
        <dsp:cNvPr id="0" name=""/>
        <dsp:cNvSpPr/>
      </dsp:nvSpPr>
      <dsp:spPr>
        <a:xfrm>
          <a:off x="1964044" y="4313099"/>
          <a:ext cx="1686171" cy="843085"/>
        </a:xfrm>
        <a:prstGeom prst="roundRect">
          <a:avLst/>
        </a:prstGeom>
        <a:solidFill>
          <a:schemeClr val="accent1">
            <a:shade val="50000"/>
            <a:hueOff val="309803"/>
            <a:satOff val="-6480"/>
            <a:lumOff val="360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Employeur</a:t>
          </a:r>
          <a:endParaRPr lang="fr-CA" sz="1500" kern="1200" dirty="0"/>
        </a:p>
      </dsp:txBody>
      <dsp:txXfrm>
        <a:off x="2005200" y="4354255"/>
        <a:ext cx="1603859" cy="760773"/>
      </dsp:txXfrm>
    </dsp:sp>
    <dsp:sp modelId="{1C4DB80F-B24B-4B22-B7C9-79ED186D138D}">
      <dsp:nvSpPr>
        <dsp:cNvPr id="0" name=""/>
        <dsp:cNvSpPr/>
      </dsp:nvSpPr>
      <dsp:spPr>
        <a:xfrm>
          <a:off x="0" y="2663228"/>
          <a:ext cx="1686171" cy="843085"/>
        </a:xfrm>
        <a:prstGeom prst="roundRect">
          <a:avLst/>
        </a:prstGeom>
        <a:solidFill>
          <a:schemeClr val="accent1">
            <a:shade val="50000"/>
            <a:hueOff val="206536"/>
            <a:satOff val="-4320"/>
            <a:lumOff val="24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PRSP</a:t>
          </a:r>
          <a:endParaRPr lang="fr-CA" sz="1500" kern="1200" dirty="0"/>
        </a:p>
      </dsp:txBody>
      <dsp:txXfrm>
        <a:off x="41156" y="2704384"/>
        <a:ext cx="1603859" cy="760773"/>
      </dsp:txXfrm>
    </dsp:sp>
    <dsp:sp modelId="{67C4D921-A447-4BE8-B05D-7A22CF74C244}">
      <dsp:nvSpPr>
        <dsp:cNvPr id="0" name=""/>
        <dsp:cNvSpPr/>
      </dsp:nvSpPr>
      <dsp:spPr>
        <a:xfrm>
          <a:off x="92579" y="701156"/>
          <a:ext cx="1686171" cy="843085"/>
        </a:xfrm>
        <a:prstGeom prst="roundRect">
          <a:avLst/>
        </a:prstGeom>
        <a:solidFill>
          <a:schemeClr val="accent1">
            <a:shade val="50000"/>
            <a:hueOff val="103268"/>
            <a:satOff val="-2160"/>
            <a:lumOff val="12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Autres partenaires externes</a:t>
          </a:r>
          <a:endParaRPr lang="fr-CA" sz="1500" kern="1200" dirty="0"/>
        </a:p>
      </dsp:txBody>
      <dsp:txXfrm>
        <a:off x="133735" y="742312"/>
        <a:ext cx="1603859" cy="7607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BCE6C6-8429-4279-AE7F-6DD2156269CD}">
      <dsp:nvSpPr>
        <dsp:cNvPr id="0" name=""/>
        <dsp:cNvSpPr/>
      </dsp:nvSpPr>
      <dsp:spPr>
        <a:xfrm rot="192215">
          <a:off x="127907" y="73127"/>
          <a:ext cx="7286631" cy="5350656"/>
        </a:xfrm>
        <a:prstGeom prst="circularArrow">
          <a:avLst>
            <a:gd name="adj1" fmla="val 5544"/>
            <a:gd name="adj2" fmla="val 330680"/>
            <a:gd name="adj3" fmla="val 14498536"/>
            <a:gd name="adj4" fmla="val 16960098"/>
            <a:gd name="adj5" fmla="val 5757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3E30D4-C3D8-4941-BEFF-27DC4145840C}">
      <dsp:nvSpPr>
        <dsp:cNvPr id="0" name=""/>
        <dsp:cNvSpPr/>
      </dsp:nvSpPr>
      <dsp:spPr>
        <a:xfrm>
          <a:off x="3518368" y="80372"/>
          <a:ext cx="1686171" cy="843085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Famille</a:t>
          </a:r>
          <a:endParaRPr lang="fr-CA" sz="1500" kern="1200" dirty="0"/>
        </a:p>
      </dsp:txBody>
      <dsp:txXfrm>
        <a:off x="3559524" y="121528"/>
        <a:ext cx="1603859" cy="760773"/>
      </dsp:txXfrm>
    </dsp:sp>
    <dsp:sp modelId="{EFEA7DA9-B25B-4D8E-A8B2-04931037F6F8}">
      <dsp:nvSpPr>
        <dsp:cNvPr id="0" name=""/>
        <dsp:cNvSpPr/>
      </dsp:nvSpPr>
      <dsp:spPr>
        <a:xfrm>
          <a:off x="6253839" y="795990"/>
          <a:ext cx="1686171" cy="843085"/>
        </a:xfrm>
        <a:prstGeom prst="roundRect">
          <a:avLst/>
        </a:prstGeom>
        <a:solidFill>
          <a:schemeClr val="accent1">
            <a:shade val="50000"/>
            <a:hueOff val="103268"/>
            <a:satOff val="-2160"/>
            <a:lumOff val="12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Programme des personnes amputées</a:t>
          </a:r>
          <a:endParaRPr lang="fr-CA" sz="1500" kern="1200" dirty="0"/>
        </a:p>
      </dsp:txBody>
      <dsp:txXfrm>
        <a:off x="6294995" y="837146"/>
        <a:ext cx="1603859" cy="760773"/>
      </dsp:txXfrm>
    </dsp:sp>
    <dsp:sp modelId="{CB006EFF-C529-4F1F-A089-6356A201E7E4}">
      <dsp:nvSpPr>
        <dsp:cNvPr id="0" name=""/>
        <dsp:cNvSpPr/>
      </dsp:nvSpPr>
      <dsp:spPr>
        <a:xfrm>
          <a:off x="6644560" y="2656911"/>
          <a:ext cx="1686171" cy="843085"/>
        </a:xfrm>
        <a:prstGeom prst="roundRect">
          <a:avLst/>
        </a:prstGeom>
        <a:solidFill>
          <a:schemeClr val="accent1">
            <a:shade val="50000"/>
            <a:hueOff val="206536"/>
            <a:satOff val="-4320"/>
            <a:lumOff val="24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Programme des aides techniques</a:t>
          </a:r>
          <a:endParaRPr lang="fr-CA" sz="1500" kern="1200" dirty="0"/>
        </a:p>
      </dsp:txBody>
      <dsp:txXfrm>
        <a:off x="6685716" y="2698067"/>
        <a:ext cx="1603859" cy="760773"/>
      </dsp:txXfrm>
    </dsp:sp>
    <dsp:sp modelId="{1B721770-6F34-47E9-BBF7-0885A5083F2A}">
      <dsp:nvSpPr>
        <dsp:cNvPr id="0" name=""/>
        <dsp:cNvSpPr/>
      </dsp:nvSpPr>
      <dsp:spPr>
        <a:xfrm>
          <a:off x="5018361" y="4317356"/>
          <a:ext cx="1770210" cy="872602"/>
        </a:xfrm>
        <a:prstGeom prst="roundRect">
          <a:avLst/>
        </a:prstGeom>
        <a:solidFill>
          <a:schemeClr val="accent1">
            <a:shade val="50000"/>
            <a:hueOff val="309803"/>
            <a:satOff val="-6480"/>
            <a:lumOff val="360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Organisme payeur</a:t>
          </a:r>
          <a:endParaRPr lang="fr-CA" sz="1500" kern="1200" dirty="0"/>
        </a:p>
      </dsp:txBody>
      <dsp:txXfrm>
        <a:off x="5060958" y="4359953"/>
        <a:ext cx="1685016" cy="787408"/>
      </dsp:txXfrm>
    </dsp:sp>
    <dsp:sp modelId="{87209A49-BB62-44D1-96B4-79E102ECBFB3}">
      <dsp:nvSpPr>
        <dsp:cNvPr id="0" name=""/>
        <dsp:cNvSpPr/>
      </dsp:nvSpPr>
      <dsp:spPr>
        <a:xfrm>
          <a:off x="1964044" y="4313099"/>
          <a:ext cx="1686171" cy="843085"/>
        </a:xfrm>
        <a:prstGeom prst="roundRect">
          <a:avLst/>
        </a:prstGeom>
        <a:solidFill>
          <a:schemeClr val="accent1">
            <a:shade val="50000"/>
            <a:hueOff val="309803"/>
            <a:satOff val="-6480"/>
            <a:lumOff val="360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Employeur</a:t>
          </a:r>
          <a:endParaRPr lang="fr-CA" sz="1500" kern="1200" dirty="0"/>
        </a:p>
      </dsp:txBody>
      <dsp:txXfrm>
        <a:off x="2005200" y="4354255"/>
        <a:ext cx="1603859" cy="760773"/>
      </dsp:txXfrm>
    </dsp:sp>
    <dsp:sp modelId="{1C4DB80F-B24B-4B22-B7C9-79ED186D138D}">
      <dsp:nvSpPr>
        <dsp:cNvPr id="0" name=""/>
        <dsp:cNvSpPr/>
      </dsp:nvSpPr>
      <dsp:spPr>
        <a:xfrm>
          <a:off x="0" y="2663228"/>
          <a:ext cx="1686171" cy="843085"/>
        </a:xfrm>
        <a:prstGeom prst="roundRect">
          <a:avLst/>
        </a:prstGeom>
        <a:solidFill>
          <a:schemeClr val="accent1">
            <a:shade val="50000"/>
            <a:hueOff val="206536"/>
            <a:satOff val="-4320"/>
            <a:lumOff val="24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PRSP</a:t>
          </a:r>
          <a:endParaRPr lang="fr-CA" sz="1500" kern="1200" dirty="0"/>
        </a:p>
      </dsp:txBody>
      <dsp:txXfrm>
        <a:off x="41156" y="2704384"/>
        <a:ext cx="1603859" cy="760773"/>
      </dsp:txXfrm>
    </dsp:sp>
    <dsp:sp modelId="{67C4D921-A447-4BE8-B05D-7A22CF74C244}">
      <dsp:nvSpPr>
        <dsp:cNvPr id="0" name=""/>
        <dsp:cNvSpPr/>
      </dsp:nvSpPr>
      <dsp:spPr>
        <a:xfrm>
          <a:off x="92579" y="701156"/>
          <a:ext cx="1686171" cy="843085"/>
        </a:xfrm>
        <a:prstGeom prst="roundRect">
          <a:avLst/>
        </a:prstGeom>
        <a:solidFill>
          <a:schemeClr val="accent1">
            <a:shade val="50000"/>
            <a:hueOff val="103268"/>
            <a:satOff val="-2160"/>
            <a:lumOff val="12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A" sz="1500" kern="1200" dirty="0" smtClean="0"/>
            <a:t>Autres partenaires externes</a:t>
          </a:r>
          <a:endParaRPr lang="fr-CA" sz="1500" kern="1200" dirty="0"/>
        </a:p>
      </dsp:txBody>
      <dsp:txXfrm>
        <a:off x="133735" y="742312"/>
        <a:ext cx="1603859" cy="7607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C28CEB-D51F-410A-B25B-957F4036B814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25880B6-FF22-4D54-9F27-C32334E8D3D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3925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54C3A416-94D2-486B-B4A0-4F1856F5E26A}" type="slidenum">
              <a:rPr lang="fr-CA"/>
              <a:pPr eaLnBrk="1" hangingPunct="1"/>
              <a:t>2</a:t>
            </a:fld>
            <a:endParaRPr lang="fr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A" smtClean="0"/>
          </a:p>
        </p:txBody>
      </p:sp>
      <p:sp>
        <p:nvSpPr>
          <p:cNvPr id="675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6C44782-8172-4428-8258-9EDB438111DB}" type="slidenum">
              <a:rPr lang="fr-CA"/>
              <a:pPr eaLnBrk="1" hangingPunct="1"/>
              <a:t>8</a:t>
            </a:fld>
            <a:endParaRPr lang="fr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60822-2130-46A5-A3D9-8B005979343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10FFA-9374-4835-AF3C-075743C509D3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106778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D2285-28CE-4B15-A50C-6FB905498A4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A617D-2B9D-43D1-8F79-2092011DB6A4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66513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5927-751D-40C4-98C9-F6366AE7EE6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4635E-1573-427E-B58A-B042FD868D65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058567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C30E5-B809-4A67-8C0E-3DD020167BA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8D66-2A0E-4A73-95B8-2D0AA625C114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281742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265F4-CAB1-4A77-A7DD-E093682C379D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2682-A873-4D34-AA1C-FC3526214178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887658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24D0-2B5D-401C-830E-3F01AB39B6B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4C44C-0A30-4BFD-BA56-BF083E145AC5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771908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BC1A-8AB6-4478-B4CD-DCCA93D75F7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BAB6B-425A-4920-9864-06624BD58C01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540259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5BA5-4D36-4F02-8201-01A66677E685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27F53-591B-4671-B77D-CBD6598C8C36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01058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FDF6C-A04F-4FA3-99CD-A21A632549D0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34D4B-B3AB-4F99-93BE-D38C389CFC88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21241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FD688-7D59-4F58-A039-F5A0B918227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D8891-712B-41D0-B0DE-E7EB4BF59FDE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453955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AE149-FBDF-4A56-A2AD-841C89EA5F41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1A50-352D-4862-9493-169846E92855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240073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CBDB43-748D-4CE9-88D8-A8B10B8AE1E7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96E5A19-B3C5-45B8-A726-2FCCBC9DF1E0}" type="datetimeFigureOut">
              <a:rPr lang="fr-CA"/>
              <a:pPr>
                <a:defRPr/>
              </a:pPr>
              <a:t>2012-10-13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01%20bloc%20de%205min9sec.wmv" TargetMode="External"/><Relationship Id="rId1" Type="http://schemas.microsoft.com/office/2007/relationships/media" Target="file:///E:\01%20bloc%20de%205min9sec.wmv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02%20bloc%201min36sec.wmv" TargetMode="External"/><Relationship Id="rId1" Type="http://schemas.microsoft.com/office/2007/relationships/media" Target="file:///E:\02%20bloc%201min36sec.wmv" TargetMode="External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dirty="0" smtClean="0">
                <a:solidFill>
                  <a:srgbClr val="002060"/>
                </a:solidFill>
                <a:ea typeface="+mj-ea"/>
                <a:cs typeface="+mj-cs"/>
              </a:rPr>
              <a:t>Faire des pieds et des mains pour atteindre de nouveaux sommets</a:t>
            </a: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125" cy="1066800"/>
          </a:xfrm>
        </p:spPr>
        <p:txBody>
          <a:bodyPr/>
          <a:lstStyle/>
          <a:p>
            <a:pPr eaLnBrk="1" hangingPunct="1"/>
            <a:r>
              <a:rPr lang="fr-CA" smtClean="0">
                <a:solidFill>
                  <a:srgbClr val="898989"/>
                </a:solidFill>
              </a:rPr>
              <a:t>8</a:t>
            </a:r>
            <a:r>
              <a:rPr lang="fr-CA" baseline="30000" smtClean="0">
                <a:solidFill>
                  <a:srgbClr val="898989"/>
                </a:solidFill>
              </a:rPr>
              <a:t>e</a:t>
            </a:r>
            <a:r>
              <a:rPr lang="fr-CA" smtClean="0">
                <a:solidFill>
                  <a:srgbClr val="898989"/>
                </a:solidFill>
              </a:rPr>
              <a:t> congrès AQIPA</a:t>
            </a:r>
          </a:p>
          <a:p>
            <a:pPr eaLnBrk="1" hangingPunct="1"/>
            <a:r>
              <a:rPr lang="fr-CA" smtClean="0">
                <a:solidFill>
                  <a:srgbClr val="898989"/>
                </a:solidFill>
              </a:rPr>
              <a:t>2 et 3 mai 2012 </a:t>
            </a:r>
          </a:p>
        </p:txBody>
      </p:sp>
      <p:pic>
        <p:nvPicPr>
          <p:cNvPr id="2052" name="Picture 7" descr="http://www.stickers-design.net/media/catalog/product/cache/2/image/295x/9df78eab33525d08d6e5fb8d27136e95/z/o/zoom_enfant_15.normal.color_1861a1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-428625"/>
            <a:ext cx="28098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http://www.touslesprix.com/ph_tar/2/6/4/4/26440074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039">
            <a:off x="6075375" y="4545077"/>
            <a:ext cx="1967914" cy="196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1619250" y="333375"/>
            <a:ext cx="70246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sz="7200" dirty="0" smtClean="0">
                <a:solidFill>
                  <a:srgbClr val="003366"/>
                </a:solidFill>
                <a:ea typeface="+mj-ea"/>
                <a:cs typeface="Andalus" pitchFamily="18" charset="-78"/>
              </a:rPr>
              <a:t>Le partenariat </a:t>
            </a:r>
            <a:endParaRPr lang="fr-CA" sz="7200" dirty="0" smtClean="0">
              <a:solidFill>
                <a:srgbClr val="003366"/>
              </a:solidFill>
              <a:ea typeface="+mj-ea"/>
              <a:cs typeface="+mj-cs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98580" y="1484784"/>
          <a:ext cx="86765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2" descr="http://www.blog-pour-emploi.com/wp-content/uploads/2010/01/travailleur_heureux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24175"/>
            <a:ext cx="410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4859338" y="2408238"/>
            <a:ext cx="0" cy="5873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 flipV="1">
            <a:off x="2478088" y="2811463"/>
            <a:ext cx="495300" cy="2873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2244725" y="4448175"/>
            <a:ext cx="4683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276600" y="5118100"/>
            <a:ext cx="0" cy="614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227763" y="5118100"/>
            <a:ext cx="0" cy="614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500813" y="4581525"/>
            <a:ext cx="50323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319838" y="2954338"/>
            <a:ext cx="361950" cy="403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1"/>
          <p:cNvSpPr txBox="1">
            <a:spLocks noChangeArrowheads="1"/>
          </p:cNvSpPr>
          <p:nvPr/>
        </p:nvSpPr>
        <p:spPr bwMode="auto">
          <a:xfrm>
            <a:off x="1331913" y="549275"/>
            <a:ext cx="6696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fr-CA" sz="2000">
                <a:solidFill>
                  <a:srgbClr val="003366"/>
                </a:solidFill>
              </a:rPr>
              <a:t>L</a:t>
            </a:r>
            <a:r>
              <a:rPr lang="fr-CA" altLang="fr-FR" sz="2000">
                <a:solidFill>
                  <a:srgbClr val="003366"/>
                </a:solidFill>
              </a:rPr>
              <a:t>’</a:t>
            </a:r>
            <a:r>
              <a:rPr lang="fr-CA" sz="2000">
                <a:solidFill>
                  <a:srgbClr val="003366"/>
                </a:solidFill>
              </a:rPr>
              <a:t>ascension du haut sommet de l</a:t>
            </a:r>
            <a:r>
              <a:rPr lang="fr-CA" altLang="fr-FR" sz="2000">
                <a:solidFill>
                  <a:srgbClr val="003366"/>
                </a:solidFill>
              </a:rPr>
              <a:t>’</a:t>
            </a:r>
            <a:r>
              <a:rPr lang="fr-CA" sz="2000">
                <a:solidFill>
                  <a:srgbClr val="003366"/>
                </a:solidFill>
              </a:rPr>
              <a:t>HDV travail, c</a:t>
            </a:r>
            <a:r>
              <a:rPr lang="fr-CA" altLang="fr-FR" sz="2000">
                <a:solidFill>
                  <a:srgbClr val="003366"/>
                </a:solidFill>
              </a:rPr>
              <a:t>’</a:t>
            </a:r>
            <a:r>
              <a:rPr lang="fr-CA" sz="2000">
                <a:solidFill>
                  <a:srgbClr val="003366"/>
                </a:solidFill>
              </a:rPr>
              <a:t>est comme le Kilimanjaro, il faut se préparer longtemps d</a:t>
            </a:r>
            <a:r>
              <a:rPr lang="fr-CA" altLang="fr-FR" sz="2000">
                <a:solidFill>
                  <a:srgbClr val="003366"/>
                </a:solidFill>
              </a:rPr>
              <a:t>’</a:t>
            </a:r>
            <a:r>
              <a:rPr lang="fr-CA" sz="2000">
                <a:solidFill>
                  <a:srgbClr val="003366"/>
                </a:solidFill>
              </a:rPr>
              <a:t>avance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412875"/>
            <a:ext cx="5689600" cy="3810000"/>
          </a:xfrm>
          <a:prstGeom prst="rect">
            <a:avLst/>
          </a:prstGeom>
          <a:ln w="76200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1229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7"/>
          <a:stretch>
            <a:fillRect/>
          </a:stretch>
        </p:blipFill>
        <p:spPr bwMode="auto">
          <a:xfrm rot="433770">
            <a:off x="3246438" y="3838575"/>
            <a:ext cx="52149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088" y="-747713"/>
            <a:ext cx="7681912" cy="338455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4000" smtClean="0"/>
              <a:t>Le travail……c</a:t>
            </a:r>
            <a:r>
              <a:rPr lang="fr-FR" altLang="fr-FR" sz="4000" smtClean="0"/>
              <a:t>’</a:t>
            </a:r>
            <a:r>
              <a:rPr lang="fr-FR" sz="4000" smtClean="0"/>
              <a:t>est un travail d</a:t>
            </a:r>
            <a:r>
              <a:rPr lang="fr-FR" altLang="fr-FR" sz="4000" smtClean="0"/>
              <a:t>’</a:t>
            </a:r>
            <a:r>
              <a:rPr lang="fr-FR" sz="4000" smtClean="0"/>
              <a:t>équipe et tous doivent y croire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71" y="1804497"/>
            <a:ext cx="3117324" cy="4711322"/>
          </a:xfrm>
          <a:prstGeom prst="rect">
            <a:avLst/>
          </a:prstGeom>
          <a:ln w="38100" cmpd="sng">
            <a:solidFill>
              <a:schemeClr val="tx2">
                <a:lumMod val="60000"/>
                <a:lumOff val="4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8575" y="404813"/>
            <a:ext cx="7620000" cy="1143000"/>
          </a:xfrm>
        </p:spPr>
        <p:txBody>
          <a:bodyPr/>
          <a:lstStyle/>
          <a:p>
            <a:pPr>
              <a:defRPr/>
            </a:pPr>
            <a:r>
              <a:rPr lang="fr-CA" sz="6600" dirty="0" smtClean="0">
                <a:ea typeface="ＭＳ Ｐゴシック" charset="0"/>
                <a:cs typeface="+mj-cs"/>
              </a:rPr>
              <a:t>Histoire de cas</a:t>
            </a:r>
            <a:endParaRPr lang="fr-CA" sz="6600" dirty="0">
              <a:ea typeface="ＭＳ Ｐゴシック" charset="0"/>
              <a:cs typeface="+mj-cs"/>
            </a:endParaRPr>
          </a:p>
        </p:txBody>
      </p:sp>
      <p:cxnSp>
        <p:nvCxnSpPr>
          <p:cNvPr id="5" name="Connecteur droit 4"/>
          <p:cNvCxnSpPr>
            <a:cxnSpLocks noChangeShapeType="1"/>
          </p:cNvCxnSpPr>
          <p:nvPr/>
        </p:nvCxnSpPr>
        <p:spPr bwMode="auto">
          <a:xfrm>
            <a:off x="107950" y="1700213"/>
            <a:ext cx="6119813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fr-CA" dirty="0">
              <a:latin typeface="Calibri" charset="0"/>
              <a:ea typeface="ＭＳ Ｐゴシック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9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1%20bloc%20de%205min9se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9525" y="11113"/>
            <a:ext cx="7772400" cy="7102475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CA" sz="3600" smtClean="0">
                <a:solidFill>
                  <a:srgbClr val="002060"/>
                </a:solidFill>
              </a:rPr>
              <a:t>La force du partenariat pour atteindre de hauts sommets </a:t>
            </a:r>
            <a:br>
              <a:rPr lang="fr-CA" sz="3600" smtClean="0">
                <a:solidFill>
                  <a:srgbClr val="002060"/>
                </a:solidFill>
              </a:rPr>
            </a:br>
            <a:r>
              <a:rPr lang="fr-CA" sz="3600" smtClean="0">
                <a:solidFill>
                  <a:srgbClr val="002060"/>
                </a:solidFill>
              </a:rPr>
              <a:t/>
            </a:r>
            <a:br>
              <a:rPr lang="fr-CA" sz="3600" smtClean="0">
                <a:solidFill>
                  <a:srgbClr val="002060"/>
                </a:solidFill>
              </a:rPr>
            </a:br>
            <a:r>
              <a:rPr lang="fr-CA" sz="3600" smtClean="0">
                <a:solidFill>
                  <a:srgbClr val="002060"/>
                </a:solidFill>
              </a:rPr>
              <a:t/>
            </a:r>
            <a:br>
              <a:rPr lang="fr-CA" sz="3600" smtClean="0">
                <a:solidFill>
                  <a:srgbClr val="002060"/>
                </a:solidFill>
              </a:rPr>
            </a:br>
            <a:r>
              <a:rPr lang="fr-CA" sz="4800" smtClean="0"/>
              <a:t/>
            </a:r>
            <a:br>
              <a:rPr lang="fr-CA" sz="4800" smtClean="0"/>
            </a:br>
            <a:r>
              <a:rPr lang="fr-CA" sz="4800" smtClean="0"/>
              <a:t/>
            </a:r>
            <a:br>
              <a:rPr lang="fr-CA" sz="4800" smtClean="0"/>
            </a:br>
            <a:r>
              <a:rPr lang="fr-CA" sz="4800" smtClean="0"/>
              <a:t/>
            </a:r>
            <a:br>
              <a:rPr lang="fr-CA" sz="4800" smtClean="0"/>
            </a:br>
            <a:r>
              <a:rPr lang="fr-CA" sz="4800" smtClean="0"/>
              <a:t/>
            </a:r>
            <a:br>
              <a:rPr lang="fr-CA" sz="4800" smtClean="0"/>
            </a:br>
            <a:r>
              <a:rPr lang="fr-CA" sz="4800" smtClean="0">
                <a:solidFill>
                  <a:srgbClr val="7F7F7F"/>
                </a:solidFill>
              </a:rPr>
              <a:t/>
            </a:r>
            <a:br>
              <a:rPr lang="fr-CA" sz="4800" smtClean="0">
                <a:solidFill>
                  <a:srgbClr val="7F7F7F"/>
                </a:solidFill>
              </a:rPr>
            </a:br>
            <a:endParaRPr lang="fr-CA" sz="4800" smtClean="0">
              <a:solidFill>
                <a:srgbClr val="7F7F7F"/>
              </a:solidFill>
            </a:endParaRPr>
          </a:p>
        </p:txBody>
      </p:sp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0" y="5546725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CA" sz="2000">
                <a:solidFill>
                  <a:srgbClr val="7F7F7F"/>
                </a:solidFill>
              </a:rPr>
              <a:t>Par Caroline Beaulieu et Josiane Goyette </a:t>
            </a:r>
            <a:br>
              <a:rPr lang="fr-CA" sz="2000">
                <a:solidFill>
                  <a:srgbClr val="7F7F7F"/>
                </a:solidFill>
              </a:rPr>
            </a:br>
            <a:r>
              <a:rPr lang="fr-CA" sz="2000">
                <a:solidFill>
                  <a:srgbClr val="7F7F7F"/>
                </a:solidFill>
              </a:rPr>
              <a:t>Programme de réadaptation socioprofessionnelle</a:t>
            </a:r>
          </a:p>
          <a:p>
            <a:r>
              <a:rPr lang="fr-CA" sz="2000">
                <a:solidFill>
                  <a:srgbClr val="7F7F7F"/>
                </a:solidFill>
              </a:rPr>
              <a:t>IRDPQ</a:t>
            </a:r>
            <a:endParaRPr lang="fr-CA" sz="2000"/>
          </a:p>
        </p:txBody>
      </p:sp>
      <p:pic>
        <p:nvPicPr>
          <p:cNvPr id="14" name="Picture 4" descr="http://www.teslogiciels.com/wallpapers/albums/paysage/montag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385">
            <a:off x="3138299" y="2076834"/>
            <a:ext cx="4948454" cy="3711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167438"/>
            <a:ext cx="10795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ous-titre 2"/>
          <p:cNvSpPr>
            <a:spLocks noGrp="1"/>
          </p:cNvSpPr>
          <p:nvPr>
            <p:ph type="subTitle" idx="1"/>
          </p:nvPr>
        </p:nvSpPr>
        <p:spPr>
          <a:xfrm>
            <a:off x="250825" y="4005263"/>
            <a:ext cx="3241675" cy="1066800"/>
          </a:xfrm>
        </p:spPr>
        <p:txBody>
          <a:bodyPr/>
          <a:lstStyle/>
          <a:p>
            <a:pPr algn="ctr"/>
            <a:r>
              <a:rPr lang="fr-CA" sz="2800" smtClean="0">
                <a:solidFill>
                  <a:srgbClr val="898989"/>
                </a:solidFill>
              </a:rPr>
              <a:t>Capacités actuelles du travailleur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422329">
            <a:off x="-213108" y="5530292"/>
            <a:ext cx="3335144" cy="16126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422329">
            <a:off x="2968833" y="2630577"/>
            <a:ext cx="5459088" cy="498146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0825" y="3716338"/>
            <a:ext cx="3097213" cy="1368425"/>
          </a:xfrm>
          <a:prstGeom prst="rect">
            <a:avLst/>
          </a:prstGeom>
          <a:noFill/>
          <a:ln w="28575">
            <a:solidFill>
              <a:srgbClr val="003366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noFill/>
              <a:latin typeface="+mn-lt"/>
              <a:ea typeface="+mn-ea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427538" y="765175"/>
            <a:ext cx="3097212" cy="1368425"/>
          </a:xfrm>
          <a:prstGeom prst="rect">
            <a:avLst/>
          </a:prstGeom>
          <a:noFill/>
          <a:ln w="28575">
            <a:solidFill>
              <a:srgbClr val="003366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fr-FR">
              <a:noFill/>
              <a:latin typeface="+mn-lt"/>
              <a:ea typeface="+mn-e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56100" y="692150"/>
            <a:ext cx="27368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rPr>
              <a:t>Exigences du travailleur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01 bloc de 5min9sec.wmv"/>
          <p:cNvPicPr>
            <a:picLocks noRot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37025" y="3357563"/>
            <a:ext cx="939800" cy="287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3243263" y="4365625"/>
            <a:ext cx="144462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pic>
        <p:nvPicPr>
          <p:cNvPr id="25604" name="Picture 16" descr="http://us.123rf.com/400wm/40/331/deeboldrick/deeboldrick0812/deeboldrick081200029/4072662-est-fi-rement-le-flambeau-qu-39-ils-exercent-dans-le-monde-entier-pour-les-jeux-olympiq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/>
          <a:stretch>
            <a:fillRect/>
          </a:stretch>
        </p:blipFill>
        <p:spPr bwMode="auto">
          <a:xfrm>
            <a:off x="2365375" y="1643063"/>
            <a:ext cx="1789113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365375" y="5086350"/>
            <a:ext cx="647700" cy="92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10" name="Rectangle 9"/>
          <p:cNvSpPr/>
          <p:nvPr/>
        </p:nvSpPr>
        <p:spPr>
          <a:xfrm>
            <a:off x="4891976" y="3876534"/>
            <a:ext cx="2736304" cy="2448272"/>
          </a:xfrm>
          <a:prstGeom prst="rect">
            <a:avLst/>
          </a:prstGeom>
          <a:solidFill>
            <a:srgbClr val="003366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4800" dirty="0">
                <a:latin typeface="Centaur" pitchFamily="18" charset="0"/>
              </a:rPr>
              <a:t>PRSP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3084" y="630491"/>
            <a:ext cx="3024336" cy="2664296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4000" dirty="0">
                <a:latin typeface="Centaur" pitchFamily="18" charset="0"/>
              </a:rPr>
              <a:t>Programme des personnes amputées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650" y="260350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CA" sz="4800" smtClean="0"/>
              <a:t>Approche écosystémique</a:t>
            </a: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200" smtClean="0">
                <a:solidFill>
                  <a:srgbClr val="A6A6A6"/>
                </a:solidFill>
              </a:rPr>
              <a:t>Permet d</a:t>
            </a:r>
            <a:r>
              <a:rPr lang="fr-CA" altLang="fr-FR" sz="3200" smtClean="0">
                <a:solidFill>
                  <a:srgbClr val="A6A6A6"/>
                </a:solidFill>
              </a:rPr>
              <a:t>’</a:t>
            </a:r>
            <a:r>
              <a:rPr lang="fr-CA" sz="3200" smtClean="0">
                <a:solidFill>
                  <a:srgbClr val="A6A6A6"/>
                </a:solidFill>
              </a:rPr>
              <a:t>identifier tôt des objectifs visant la reprise de l</a:t>
            </a:r>
            <a:r>
              <a:rPr lang="fr-CA" altLang="fr-FR" sz="3200" smtClean="0">
                <a:solidFill>
                  <a:srgbClr val="A6A6A6"/>
                </a:solidFill>
              </a:rPr>
              <a:t>’</a:t>
            </a:r>
            <a:r>
              <a:rPr lang="fr-CA" sz="3200" smtClean="0">
                <a:solidFill>
                  <a:srgbClr val="A6A6A6"/>
                </a:solidFill>
              </a:rPr>
              <a:t>HDV travail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620000" cy="63230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CA" sz="4000" smtClean="0"/>
              <a:t>Situation de handicap au travail=caractère dynamique évolutif</a:t>
            </a:r>
            <a:br>
              <a:rPr lang="fr-CA" sz="4000" smtClean="0"/>
            </a:br>
            <a:r>
              <a:rPr lang="fr-CA" smtClean="0"/>
              <a:t/>
            </a:r>
            <a:br>
              <a:rPr lang="fr-CA" smtClean="0"/>
            </a:br>
            <a:r>
              <a:rPr lang="fr-CA" sz="4000" smtClean="0">
                <a:solidFill>
                  <a:srgbClr val="558ED5"/>
                </a:solidFill>
              </a:rPr>
              <a:t>Identifier les facteurs personnels et environnementaux cibles permet l</a:t>
            </a:r>
            <a:r>
              <a:rPr lang="fr-CA" altLang="fr-FR" sz="4000" smtClean="0">
                <a:solidFill>
                  <a:srgbClr val="558ED5"/>
                </a:solidFill>
              </a:rPr>
              <a:t>’</a:t>
            </a:r>
            <a:r>
              <a:rPr lang="fr-CA" sz="4000" smtClean="0">
                <a:solidFill>
                  <a:srgbClr val="558ED5"/>
                </a:solidFill>
              </a:rPr>
              <a:t>élaboration d</a:t>
            </a:r>
            <a:r>
              <a:rPr lang="fr-CA" altLang="fr-FR" sz="4000" smtClean="0">
                <a:solidFill>
                  <a:srgbClr val="558ED5"/>
                </a:solidFill>
              </a:rPr>
              <a:t>’</a:t>
            </a:r>
            <a:r>
              <a:rPr lang="fr-CA" sz="4000" smtClean="0">
                <a:solidFill>
                  <a:srgbClr val="558ED5"/>
                </a:solidFill>
              </a:rPr>
              <a:t>objectifs au PII</a:t>
            </a:r>
            <a:br>
              <a:rPr lang="fr-CA" sz="4000" smtClean="0">
                <a:solidFill>
                  <a:srgbClr val="558ED5"/>
                </a:solidFill>
              </a:rPr>
            </a:br>
            <a:endParaRPr lang="fr-CA" sz="4000" smtClean="0">
              <a:solidFill>
                <a:srgbClr val="558ED5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4800" dirty="0" smtClean="0">
                <a:ea typeface="ＭＳ Ｐゴシック" charset="0"/>
              </a:rPr>
              <a:t>Facteurs personnels</a:t>
            </a:r>
            <a:endParaRPr lang="fr-FR" sz="4800" dirty="0">
              <a:ea typeface="ＭＳ Ｐゴシック" charset="0"/>
            </a:endParaRPr>
          </a:p>
        </p:txBody>
      </p:sp>
      <p:sp>
        <p:nvSpPr>
          <p:cNvPr id="2867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mtClean="0">
                <a:solidFill>
                  <a:srgbClr val="A6A6A6"/>
                </a:solidFill>
              </a:rPr>
              <a:t>Médical inachevé</a:t>
            </a:r>
          </a:p>
          <a:p>
            <a:r>
              <a:rPr lang="fr-FR" smtClean="0">
                <a:solidFill>
                  <a:srgbClr val="A6A6A6"/>
                </a:solidFill>
              </a:rPr>
              <a:t>Perception par le travailleur d</a:t>
            </a:r>
            <a:r>
              <a:rPr lang="fr-FR" altLang="fr-FR" smtClean="0">
                <a:solidFill>
                  <a:srgbClr val="A6A6A6"/>
                </a:solidFill>
              </a:rPr>
              <a:t>’</a:t>
            </a:r>
            <a:r>
              <a:rPr lang="fr-FR" smtClean="0">
                <a:solidFill>
                  <a:srgbClr val="A6A6A6"/>
                </a:solidFill>
              </a:rPr>
              <a:t>un médical inachevé</a:t>
            </a:r>
          </a:p>
          <a:p>
            <a:r>
              <a:rPr lang="fr-FR" smtClean="0">
                <a:solidFill>
                  <a:srgbClr val="A6A6A6"/>
                </a:solidFill>
              </a:rPr>
              <a:t>Méconnaissance du travailleur de sa condition ou du pronostic de récupération</a:t>
            </a:r>
          </a:p>
          <a:p>
            <a:r>
              <a:rPr lang="fr-FR" smtClean="0">
                <a:solidFill>
                  <a:srgbClr val="A6A6A6"/>
                </a:solidFill>
              </a:rPr>
              <a:t>Perception d</a:t>
            </a:r>
            <a:r>
              <a:rPr lang="fr-FR" altLang="fr-FR" smtClean="0">
                <a:solidFill>
                  <a:srgbClr val="A6A6A6"/>
                </a:solidFill>
              </a:rPr>
              <a:t>’</a:t>
            </a:r>
            <a:r>
              <a:rPr lang="fr-FR" smtClean="0">
                <a:solidFill>
                  <a:srgbClr val="A6A6A6"/>
                </a:solidFill>
              </a:rPr>
              <a:t>une lésion grave</a:t>
            </a:r>
          </a:p>
          <a:p>
            <a:r>
              <a:rPr lang="fr-FR" smtClean="0">
                <a:solidFill>
                  <a:srgbClr val="A6A6A6"/>
                </a:solidFill>
              </a:rPr>
              <a:t>Gestion de la douleur</a:t>
            </a:r>
          </a:p>
          <a:p>
            <a:r>
              <a:rPr lang="fr-FR" smtClean="0">
                <a:solidFill>
                  <a:srgbClr val="A6A6A6"/>
                </a:solidFill>
              </a:rPr>
              <a:t>Syndrome douloureux persistant</a:t>
            </a:r>
          </a:p>
          <a:p>
            <a:r>
              <a:rPr lang="fr-FR" smtClean="0">
                <a:solidFill>
                  <a:srgbClr val="A6A6A6"/>
                </a:solidFill>
              </a:rPr>
              <a:t>Comorbidité</a:t>
            </a:r>
          </a:p>
          <a:p>
            <a:r>
              <a:rPr lang="fr-FR" smtClean="0">
                <a:solidFill>
                  <a:srgbClr val="A6A6A6"/>
                </a:solidFill>
              </a:rPr>
              <a:t>Déconditionnement physique généralisé</a:t>
            </a:r>
          </a:p>
          <a:p>
            <a:r>
              <a:rPr lang="fr-FR" smtClean="0">
                <a:solidFill>
                  <a:srgbClr val="A6A6A6"/>
                </a:solidFill>
              </a:rPr>
              <a:t>Mode de vie sédentaire</a:t>
            </a:r>
          </a:p>
          <a:p>
            <a:r>
              <a:rPr lang="fr-FR" smtClean="0">
                <a:solidFill>
                  <a:srgbClr val="A6A6A6"/>
                </a:solidFill>
              </a:rPr>
              <a:t>Présence d</a:t>
            </a:r>
            <a:r>
              <a:rPr lang="fr-FR" altLang="fr-FR" smtClean="0">
                <a:solidFill>
                  <a:srgbClr val="A6A6A6"/>
                </a:solidFill>
              </a:rPr>
              <a:t>’</a:t>
            </a:r>
            <a:r>
              <a:rPr lang="fr-FR" smtClean="0">
                <a:solidFill>
                  <a:srgbClr val="A6A6A6"/>
                </a:solidFill>
              </a:rPr>
              <a:t>évènements significatifs importants récents</a:t>
            </a:r>
          </a:p>
          <a:p>
            <a:r>
              <a:rPr lang="fr-FR" smtClean="0">
                <a:solidFill>
                  <a:srgbClr val="A6A6A6"/>
                </a:solidFill>
              </a:rPr>
              <a:t>Itinéraire d</a:t>
            </a:r>
            <a:r>
              <a:rPr lang="fr-FR" altLang="fr-FR" smtClean="0">
                <a:solidFill>
                  <a:srgbClr val="A6A6A6"/>
                </a:solidFill>
              </a:rPr>
              <a:t>’</a:t>
            </a:r>
            <a:r>
              <a:rPr lang="fr-FR" smtClean="0">
                <a:solidFill>
                  <a:srgbClr val="A6A6A6"/>
                </a:solidFill>
              </a:rPr>
              <a:t>emploi laissant suspecter une difficulté de réintégration au travail</a:t>
            </a:r>
          </a:p>
          <a:p>
            <a:endParaRPr lang="fr-FR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4800" dirty="0" smtClean="0">
                <a:ea typeface="ＭＳ Ｐゴシック" charset="0"/>
              </a:rPr>
              <a:t>Facteurs personnels</a:t>
            </a:r>
            <a:endParaRPr lang="fr-FR" sz="4800" dirty="0">
              <a:ea typeface="ＭＳ Ｐゴシック" charset="0"/>
            </a:endParaRPr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>
          <a:xfrm>
            <a:off x="468313" y="1773238"/>
            <a:ext cx="7620000" cy="4800600"/>
          </a:xfrm>
        </p:spPr>
        <p:txBody>
          <a:bodyPr/>
          <a:lstStyle/>
          <a:p>
            <a:r>
              <a:rPr lang="fr-FR" sz="2800" smtClean="0">
                <a:solidFill>
                  <a:srgbClr val="A6A6A6"/>
                </a:solidFill>
              </a:rPr>
              <a:t>Itinéraire d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emploi laissant suspecter une difficulté de réintégration au travail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Travailleur ne pense pas être en mesure de retourner en emploi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Travailleur exprime peu de motifs favorables à un RAT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Craintes élevées d</a:t>
            </a:r>
            <a:r>
              <a:rPr lang="fr-FR" altLang="fr-FR" sz="2800" smtClean="0">
                <a:solidFill>
                  <a:srgbClr val="A6A6A6"/>
                </a:solidFill>
              </a:rPr>
              <a:t>‘</a:t>
            </a:r>
            <a:r>
              <a:rPr lang="fr-FR" sz="2800" smtClean="0">
                <a:solidFill>
                  <a:srgbClr val="A6A6A6"/>
                </a:solidFill>
              </a:rPr>
              <a:t>une rechute possible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Perception d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une incapacité physique importante</a:t>
            </a:r>
          </a:p>
          <a:p>
            <a:endParaRPr lang="fr-FR" smtClean="0"/>
          </a:p>
          <a:p>
            <a:endParaRPr lang="fr-FR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4800" dirty="0" smtClean="0">
                <a:ea typeface="ＭＳ Ｐゴシック" charset="0"/>
              </a:rPr>
              <a:t>Facteurs administratifs</a:t>
            </a:r>
            <a:endParaRPr lang="fr-FR" sz="4800" dirty="0">
              <a:ea typeface="ＭＳ Ｐゴシック" charset="0"/>
            </a:endParaRPr>
          </a:p>
        </p:txBody>
      </p:sp>
      <p:sp>
        <p:nvSpPr>
          <p:cNvPr id="30723" name="Espace réservé du contenu 2"/>
          <p:cNvSpPr>
            <a:spLocks noGrp="1"/>
          </p:cNvSpPr>
          <p:nvPr>
            <p:ph idx="1"/>
          </p:nvPr>
        </p:nvSpPr>
        <p:spPr>
          <a:xfrm>
            <a:off x="684213" y="1557338"/>
            <a:ext cx="7620000" cy="4800600"/>
          </a:xfrm>
        </p:spPr>
        <p:txBody>
          <a:bodyPr/>
          <a:lstStyle/>
          <a:p>
            <a:r>
              <a:rPr lang="fr-FR" sz="2800" smtClean="0">
                <a:solidFill>
                  <a:srgbClr val="A6A6A6"/>
                </a:solidFill>
              </a:rPr>
              <a:t>Absence d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action concertée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Absence d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emploi ou d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employeur au dossier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Ancienneté récente chez l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employeur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Absence de cible professionnelle clairement définie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CA" sz="4400" smtClean="0">
                <a:solidFill>
                  <a:srgbClr val="003366"/>
                </a:solidFill>
              </a:rPr>
              <a:t>Plan de la présentation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468313" y="2420938"/>
            <a:ext cx="705643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Introduction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Histoire de  cas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Réadaptation fonctionnelle intensive et appareillage (capsules vidéos) 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Projet HDV travail PRSP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Réadaptation socioprofessionnelle (PRSP) 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Autres partenaires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Conclusion </a:t>
            </a:r>
          </a:p>
        </p:txBody>
      </p:sp>
      <p:cxnSp>
        <p:nvCxnSpPr>
          <p:cNvPr id="7" name="Connecteur droit 6"/>
          <p:cNvCxnSpPr>
            <a:cxnSpLocks noChangeShapeType="1"/>
          </p:cNvCxnSpPr>
          <p:nvPr/>
        </p:nvCxnSpPr>
        <p:spPr bwMode="auto">
          <a:xfrm>
            <a:off x="611188" y="1500188"/>
            <a:ext cx="65532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50800" dist="25400" algn="bl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fr-FR" sz="4800" dirty="0" smtClean="0">
                <a:ea typeface="ＭＳ Ｐゴシック" charset="0"/>
              </a:rPr>
              <a:t>Facteurs ergonomiques</a:t>
            </a:r>
            <a:endParaRPr lang="fr-FR" sz="4800" dirty="0">
              <a:ea typeface="ＭＳ Ｐゴシック" charset="0"/>
            </a:endParaRPr>
          </a:p>
        </p:txBody>
      </p:sp>
      <p:sp>
        <p:nvSpPr>
          <p:cNvPr id="31747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smtClean="0">
                <a:solidFill>
                  <a:srgbClr val="A6A6A6"/>
                </a:solidFill>
              </a:rPr>
              <a:t>Organisation du travail décrite comme déficiente par le travailleur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Relations de travail jugées insatisfaisantes par le travailleur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Équipements de travail jugés inadéquats par le travailleur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Poids trop lourds ou associés à des postures contraignantes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z="4800" smtClean="0"/>
              <a:t>Atouts ou facilitateurs à la reprise de l</a:t>
            </a:r>
            <a:r>
              <a:rPr lang="fr-FR" altLang="fr-FR" sz="4800" smtClean="0"/>
              <a:t>’</a:t>
            </a:r>
            <a:r>
              <a:rPr lang="fr-FR" sz="4800" smtClean="0"/>
              <a:t>HDV travail</a:t>
            </a:r>
          </a:p>
        </p:txBody>
      </p:sp>
      <p:sp>
        <p:nvSpPr>
          <p:cNvPr id="32771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smtClean="0">
                <a:solidFill>
                  <a:srgbClr val="A6A6A6"/>
                </a:solidFill>
              </a:rPr>
              <a:t>Mode de vie actif avant l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évènement accidentel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Assiduité au travail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Le travailleur se projette favorablement dans un RAT 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Ancienneté de longue date chez l</a:t>
            </a:r>
            <a:r>
              <a:rPr lang="fr-FR" altLang="fr-FR" sz="2800" smtClean="0">
                <a:solidFill>
                  <a:srgbClr val="A6A6A6"/>
                </a:solidFill>
              </a:rPr>
              <a:t>’</a:t>
            </a:r>
            <a:r>
              <a:rPr lang="fr-FR" sz="2800" smtClean="0">
                <a:solidFill>
                  <a:srgbClr val="A6A6A6"/>
                </a:solidFill>
              </a:rPr>
              <a:t>employeur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Relations de travail jugées satisfaisantes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Employeur travailleur ont maintenu contact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-242888"/>
            <a:ext cx="7620000" cy="6911976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CA" smtClean="0"/>
              <a:t>Objectifs précoces en lien avec l</a:t>
            </a:r>
            <a:r>
              <a:rPr lang="fr-CA" altLang="fr-FR" smtClean="0"/>
              <a:t>’</a:t>
            </a:r>
            <a:r>
              <a:rPr lang="fr-CA" smtClean="0"/>
              <a:t>HDV travail (</a:t>
            </a:r>
            <a:r>
              <a:rPr lang="fr-CA" sz="4800" smtClean="0"/>
              <a:t>modalités en lien avec tâches spécifiques de l</a:t>
            </a:r>
            <a:r>
              <a:rPr lang="fr-CA" altLang="fr-FR" sz="4800" smtClean="0"/>
              <a:t>’</a:t>
            </a:r>
            <a:r>
              <a:rPr lang="fr-CA" sz="4800" smtClean="0"/>
              <a:t>emploi visé)</a:t>
            </a:r>
            <a:r>
              <a:rPr lang="fr-CA" sz="7200" smtClean="0">
                <a:solidFill>
                  <a:srgbClr val="558ED5"/>
                </a:solidFill>
              </a:rPr>
              <a:t/>
            </a:r>
            <a:br>
              <a:rPr lang="fr-CA" sz="7200" smtClean="0">
                <a:solidFill>
                  <a:srgbClr val="558ED5"/>
                </a:solidFill>
              </a:rPr>
            </a:br>
            <a:r>
              <a:rPr lang="fr-CA" smtClean="0">
                <a:solidFill>
                  <a:srgbClr val="558ED5"/>
                </a:solidFill>
              </a:rPr>
              <a:t/>
            </a:r>
            <a:br>
              <a:rPr lang="fr-CA" smtClean="0">
                <a:solidFill>
                  <a:srgbClr val="558ED5"/>
                </a:solidFill>
              </a:rPr>
            </a:br>
            <a:r>
              <a:rPr lang="fr-CA" smtClean="0"/>
              <a:t/>
            </a:r>
            <a:br>
              <a:rPr lang="fr-CA" smtClean="0"/>
            </a:br>
            <a:r>
              <a:rPr lang="fr-CA" smtClean="0"/>
              <a:t/>
            </a:r>
            <a:br>
              <a:rPr lang="fr-CA" smtClean="0"/>
            </a:br>
            <a:endParaRPr lang="fr-CA" smtClean="0"/>
          </a:p>
        </p:txBody>
      </p:sp>
      <p:sp>
        <p:nvSpPr>
          <p:cNvPr id="8" name="Flèche courbée vers la gauche 7"/>
          <p:cNvSpPr>
            <a:spLocks noChangeArrowheads="1"/>
          </p:cNvSpPr>
          <p:nvPr/>
        </p:nvSpPr>
        <p:spPr bwMode="auto">
          <a:xfrm>
            <a:off x="5219700" y="2492375"/>
            <a:ext cx="2016125" cy="3313113"/>
          </a:xfrm>
          <a:prstGeom prst="curvedLeftArrow">
            <a:avLst>
              <a:gd name="adj1" fmla="val 25000"/>
              <a:gd name="adj2" fmla="val 49999"/>
              <a:gd name="adj3" fmla="val 25000"/>
            </a:avLst>
          </a:prstGeom>
          <a:solidFill>
            <a:schemeClr val="accent1"/>
          </a:solidFill>
          <a:ln w="12700">
            <a:solidFill>
              <a:srgbClr val="A6A6A6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latin typeface="+mn-lt"/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55875" y="4652963"/>
            <a:ext cx="2376488" cy="1296987"/>
          </a:xfrm>
          <a:prstGeom prst="rect">
            <a:avLst/>
          </a:prstGeom>
          <a:solidFill>
            <a:srgbClr val="A6A6A6"/>
          </a:solidFill>
          <a:ln w="12700">
            <a:solidFill>
              <a:srgbClr val="4A7EBB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fr-FR" sz="4000" dirty="0">
                <a:solidFill>
                  <a:srgbClr val="003366"/>
                </a:solidFill>
                <a:latin typeface="+mn-lt"/>
                <a:ea typeface="+mn-ea"/>
              </a:rPr>
              <a:t>PRSP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Modalités en lien avec tâches de travail</a:t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Élaboration du pronostic de RAT</a:t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endParaRPr lang="fr-FR" smtClean="0"/>
          </a:p>
        </p:txBody>
      </p:sp>
      <p:sp>
        <p:nvSpPr>
          <p:cNvPr id="4" name="Flèche vers le bas 3"/>
          <p:cNvSpPr>
            <a:spLocks noChangeArrowheads="1"/>
          </p:cNvSpPr>
          <p:nvPr/>
        </p:nvSpPr>
        <p:spPr bwMode="auto">
          <a:xfrm>
            <a:off x="3492500" y="2133600"/>
            <a:ext cx="1439863" cy="2303463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A6A6A6"/>
          </a:solidFill>
          <a:ln w="12700">
            <a:solidFill>
              <a:srgbClr val="000090"/>
            </a:solidFill>
            <a:miter lim="800000"/>
            <a:headEnd/>
            <a:tailEnd/>
          </a:ln>
          <a:effectLst>
            <a:outerShdw blurRad="50800"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0340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A" sz="6000" smtClean="0"/>
              <a:t>Projet « habitude de vie travail » au PRSP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620000" cy="17287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z="4800" smtClean="0"/>
              <a:t>Réadaptation fonctionnelle intensive</a:t>
            </a:r>
            <a:br>
              <a:rPr lang="fr-FR" sz="4800" smtClean="0"/>
            </a:br>
            <a:r>
              <a:rPr lang="fr-FR" smtClean="0"/>
              <a:t/>
            </a:r>
            <a:br>
              <a:rPr lang="fr-FR" smtClean="0"/>
            </a:br>
            <a:endParaRPr lang="fr-FR" smtClean="0"/>
          </a:p>
        </p:txBody>
      </p:sp>
      <p:pic>
        <p:nvPicPr>
          <p:cNvPr id="36867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69">
            <a:off x="4975225" y="3944938"/>
            <a:ext cx="3657600" cy="2463800"/>
          </a:xfrm>
          <a:prstGeom prst="rect">
            <a:avLst/>
          </a:prstGeom>
          <a:noFill/>
          <a:ln w="381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ZoneTexte 9"/>
          <p:cNvSpPr txBox="1">
            <a:spLocks noChangeArrowheads="1"/>
          </p:cNvSpPr>
          <p:nvPr/>
        </p:nvSpPr>
        <p:spPr bwMode="auto">
          <a:xfrm>
            <a:off x="539750" y="3789363"/>
            <a:ext cx="4248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fr-FR" sz="3600">
                <a:solidFill>
                  <a:srgbClr val="558ED5"/>
                </a:solidFill>
              </a:rPr>
              <a:t>Besoin d</a:t>
            </a:r>
            <a:r>
              <a:rPr lang="fr-FR" altLang="fr-FR" sz="3600">
                <a:solidFill>
                  <a:srgbClr val="558ED5"/>
                </a:solidFill>
              </a:rPr>
              <a:t>’</a:t>
            </a:r>
            <a:r>
              <a:rPr lang="fr-FR" sz="3600">
                <a:solidFill>
                  <a:srgbClr val="558ED5"/>
                </a:solidFill>
              </a:rPr>
              <a:t>impliquer le PRSP?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Participation de la c.c pour participer à l</a:t>
            </a:r>
            <a:r>
              <a:rPr lang="fr-FR" altLang="fr-FR" smtClean="0"/>
              <a:t>’</a:t>
            </a:r>
            <a:r>
              <a:rPr lang="fr-FR" smtClean="0"/>
              <a:t>identification des facteurs et déterminants </a:t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S</a:t>
            </a:r>
            <a:r>
              <a:rPr lang="fr-FR" altLang="fr-FR" smtClean="0"/>
              <a:t>’</a:t>
            </a:r>
            <a:r>
              <a:rPr lang="fr-FR" smtClean="0"/>
              <a:t>assurer qu</a:t>
            </a:r>
            <a:r>
              <a:rPr lang="fr-FR" altLang="fr-FR" smtClean="0"/>
              <a:t>’</a:t>
            </a:r>
            <a:r>
              <a:rPr lang="fr-FR" smtClean="0"/>
              <a:t>il y ait des acteurs qui agissent sur ces derniers</a:t>
            </a:r>
          </a:p>
        </p:txBody>
      </p:sp>
      <p:sp>
        <p:nvSpPr>
          <p:cNvPr id="37891" name="Espace réservé du contenu 2"/>
          <p:cNvSpPr>
            <a:spLocks noGrp="1"/>
          </p:cNvSpPr>
          <p:nvPr>
            <p:ph idx="1"/>
          </p:nvPr>
        </p:nvSpPr>
        <p:spPr>
          <a:xfrm>
            <a:off x="457200" y="2997200"/>
            <a:ext cx="7620000" cy="3403600"/>
          </a:xfrm>
        </p:spPr>
        <p:txBody>
          <a:bodyPr/>
          <a:lstStyle/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  <a:p>
            <a:endParaRPr lang="fr-FR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Possibilité de proposer au besoin l</a:t>
            </a:r>
            <a:r>
              <a:rPr lang="fr-FR" altLang="fr-FR" smtClean="0"/>
              <a:t>’</a:t>
            </a:r>
            <a:r>
              <a:rPr lang="fr-FR" smtClean="0"/>
              <a:t>intervention d</a:t>
            </a:r>
            <a:r>
              <a:rPr lang="fr-FR" altLang="fr-FR" smtClean="0"/>
              <a:t>’</a:t>
            </a:r>
            <a:r>
              <a:rPr lang="fr-FR" smtClean="0"/>
              <a:t>une ergothérapeute ciblée au PRSP</a:t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>Support interventions préparatoires</a:t>
            </a:r>
          </a:p>
        </p:txBody>
      </p:sp>
      <p:sp>
        <p:nvSpPr>
          <p:cNvPr id="38915" name="Espace réservé du contenu 2"/>
          <p:cNvSpPr>
            <a:spLocks noGrp="1"/>
          </p:cNvSpPr>
          <p:nvPr>
            <p:ph idx="1"/>
          </p:nvPr>
        </p:nvSpPr>
        <p:spPr>
          <a:xfrm>
            <a:off x="6156325" y="5445125"/>
            <a:ext cx="1920875" cy="955675"/>
          </a:xfrm>
        </p:spPr>
        <p:txBody>
          <a:bodyPr/>
          <a:lstStyle/>
          <a:p>
            <a:pPr marL="114300" indent="0">
              <a:buFont typeface="Arial" charset="0"/>
              <a:buNone/>
            </a:pPr>
            <a:endParaRPr lang="fr-FR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z="4800" smtClean="0"/>
              <a:t>Ergo PRSP = Support à la réadaptation fonctionnelle</a:t>
            </a: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endParaRPr lang="fr-FR" smtClean="0"/>
          </a:p>
        </p:txBody>
      </p:sp>
      <p:sp>
        <p:nvSpPr>
          <p:cNvPr id="39939" name="Espace réservé du contenu 2"/>
          <p:cNvSpPr>
            <a:spLocks noGrp="1"/>
          </p:cNvSpPr>
          <p:nvPr>
            <p:ph idx="1"/>
          </p:nvPr>
        </p:nvSpPr>
        <p:spPr>
          <a:xfrm>
            <a:off x="395288" y="1916113"/>
            <a:ext cx="7620000" cy="2613025"/>
          </a:xfrm>
        </p:spPr>
        <p:txBody>
          <a:bodyPr/>
          <a:lstStyle/>
          <a:p>
            <a:r>
              <a:rPr lang="fr-FR" sz="2800" smtClean="0">
                <a:solidFill>
                  <a:srgbClr val="A6A6A6"/>
                </a:solidFill>
              </a:rPr>
              <a:t>Pré-requis référence PRSP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Propose modalités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Guide certaines interventions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Informe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Alimente réflexion par rapport HDV travail</a:t>
            </a:r>
          </a:p>
          <a:p>
            <a:r>
              <a:rPr lang="fr-FR" sz="2800" smtClean="0">
                <a:solidFill>
                  <a:srgbClr val="A6A6A6"/>
                </a:solidFill>
              </a:rPr>
              <a:t>Aide à bien aiguiller le moment opportun de référence au PRSP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fr-CA">
              <a:ea typeface="+mj-ea"/>
              <a:cs typeface="+mj-cs"/>
            </a:endParaRPr>
          </a:p>
        </p:txBody>
      </p:sp>
      <p:sp>
        <p:nvSpPr>
          <p:cNvPr id="4096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CA" smtClean="0"/>
          </a:p>
        </p:txBody>
      </p:sp>
      <p:sp>
        <p:nvSpPr>
          <p:cNvPr id="9" name="Rectangle à coins arrondis 8"/>
          <p:cNvSpPr/>
          <p:nvPr/>
        </p:nvSpPr>
        <p:spPr>
          <a:xfrm>
            <a:off x="6305550" y="2924175"/>
            <a:ext cx="1800225" cy="1368425"/>
          </a:xfrm>
          <a:prstGeom prst="roundRect">
            <a:avLst/>
          </a:prstGeom>
          <a:solidFill>
            <a:srgbClr val="6D7C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dirty="0"/>
              <a:t>Programme des aides techniques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365375" y="4997450"/>
            <a:ext cx="2486025" cy="14319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2800" dirty="0"/>
              <a:t>PRSP</a:t>
            </a:r>
          </a:p>
        </p:txBody>
      </p:sp>
      <p:sp>
        <p:nvSpPr>
          <p:cNvPr id="19" name="Flèche droite 18"/>
          <p:cNvSpPr/>
          <p:nvPr/>
        </p:nvSpPr>
        <p:spPr>
          <a:xfrm rot="12848597">
            <a:off x="4768850" y="2036763"/>
            <a:ext cx="1755775" cy="4333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0" name="Flèche droite 19"/>
          <p:cNvSpPr/>
          <p:nvPr/>
        </p:nvSpPr>
        <p:spPr>
          <a:xfrm rot="8153753">
            <a:off x="4783138" y="4679950"/>
            <a:ext cx="1728787" cy="503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21" name="Rectangle à coins arrondis 20"/>
          <p:cNvSpPr/>
          <p:nvPr/>
        </p:nvSpPr>
        <p:spPr>
          <a:xfrm>
            <a:off x="2339975" y="404813"/>
            <a:ext cx="2447925" cy="145415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2400">
                <a:solidFill>
                  <a:srgbClr val="FFFFFF"/>
                </a:solidFill>
                <a:ea typeface="MS PGothic" pitchFamily="34" charset="-128"/>
              </a:rPr>
              <a:t>Programme des personnes amputées</a:t>
            </a:r>
          </a:p>
          <a:p>
            <a:pPr algn="ctr">
              <a:defRPr/>
            </a:pPr>
            <a:r>
              <a:rPr lang="fr-CA" sz="2400">
                <a:solidFill>
                  <a:srgbClr val="FFFFFF"/>
                </a:solidFill>
                <a:ea typeface="MS PGothic" pitchFamily="34" charset="-128"/>
              </a:rPr>
              <a:t>Rôle de support</a:t>
            </a:r>
          </a:p>
        </p:txBody>
      </p:sp>
      <p:pic>
        <p:nvPicPr>
          <p:cNvPr id="40969" name="Picture 16" descr="http://us.123rf.com/400wm/40/331/deeboldrick/deeboldrick0812/deeboldrick081200029/4072662-est-fi-rement-le-flambeau-qu-39-ils-exercent-dans-le-monde-entier-pour-les-jeux-olympiq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/>
          <a:stretch>
            <a:fillRect/>
          </a:stretch>
        </p:blipFill>
        <p:spPr bwMode="auto">
          <a:xfrm>
            <a:off x="790575" y="1438275"/>
            <a:ext cx="14319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lèche courbée vers la droite 22"/>
          <p:cNvSpPr/>
          <p:nvPr/>
        </p:nvSpPr>
        <p:spPr>
          <a:xfrm>
            <a:off x="0" y="908050"/>
            <a:ext cx="2162175" cy="5184775"/>
          </a:xfrm>
          <a:prstGeom prst="curvedRightArrow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4213" y="-171450"/>
            <a:ext cx="7620000" cy="21463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CA" smtClean="0"/>
              <a:t/>
            </a:r>
            <a:br>
              <a:rPr lang="fr-CA" smtClean="0"/>
            </a:br>
            <a:r>
              <a:rPr lang="fr-CA" smtClean="0"/>
              <a:t/>
            </a:r>
            <a:br>
              <a:rPr lang="fr-CA" smtClean="0"/>
            </a:br>
            <a:r>
              <a:rPr lang="fr-CA" sz="4000" smtClean="0"/>
              <a:t>Deux aspects importants qui favorisent la participation sociale</a:t>
            </a: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395288" y="2492375"/>
            <a:ext cx="7620000" cy="4365625"/>
          </a:xfrm>
        </p:spPr>
        <p:txBody>
          <a:bodyPr/>
          <a:lstStyle/>
          <a:p>
            <a:endParaRPr lang="fr-CA" smtClean="0"/>
          </a:p>
          <a:p>
            <a:r>
              <a:rPr lang="fr-CA" sz="3600" smtClean="0">
                <a:solidFill>
                  <a:srgbClr val="A6A6A6"/>
                </a:solidFill>
              </a:rPr>
              <a:t>Facteurs psychosociaux</a:t>
            </a:r>
          </a:p>
          <a:p>
            <a:r>
              <a:rPr lang="fr-CA" sz="3600" smtClean="0">
                <a:solidFill>
                  <a:srgbClr val="A6A6A6"/>
                </a:solidFill>
              </a:rPr>
              <a:t>Technologie</a:t>
            </a:r>
          </a:p>
          <a:p>
            <a:endParaRPr lang="fr-CA" smtClean="0"/>
          </a:p>
          <a:p>
            <a:endParaRPr lang="fr-CA" sz="3200" smtClean="0"/>
          </a:p>
          <a:p>
            <a:pPr>
              <a:buFont typeface="Arial" charset="0"/>
              <a:buNone/>
            </a:pPr>
            <a:r>
              <a:rPr lang="fr-CA" sz="3200" smtClean="0">
                <a:solidFill>
                  <a:schemeClr val="tx2"/>
                </a:solidFill>
                <a:latin typeface="Cambria" pitchFamily="18" charset="0"/>
              </a:rPr>
              <a:t>	</a:t>
            </a:r>
            <a:r>
              <a:rPr lang="fr-CA" sz="3200" smtClean="0">
                <a:solidFill>
                  <a:srgbClr val="17375E"/>
                </a:solidFill>
                <a:latin typeface="Cambria" pitchFamily="18" charset="0"/>
              </a:rPr>
              <a:t>Les différents enjeux pour une reprise de l</a:t>
            </a:r>
            <a:r>
              <a:rPr lang="fr-CA" altLang="fr-FR" sz="3200" smtClean="0">
                <a:solidFill>
                  <a:srgbClr val="17375E"/>
                </a:solidFill>
                <a:latin typeface="Cambria" pitchFamily="18" charset="0"/>
              </a:rPr>
              <a:t>’</a:t>
            </a:r>
            <a:r>
              <a:rPr lang="fr-CA" sz="3200" smtClean="0">
                <a:solidFill>
                  <a:srgbClr val="17375E"/>
                </a:solidFill>
                <a:latin typeface="Cambria" pitchFamily="18" charset="0"/>
              </a:rPr>
              <a:t>HDV travail prennent donc forme bien avant le passage au PRSP</a:t>
            </a:r>
          </a:p>
          <a:p>
            <a:endParaRPr lang="fr-CA" sz="3200" smtClean="0"/>
          </a:p>
          <a:p>
            <a:endParaRPr lang="fr-CA" sz="3200" smtClean="0"/>
          </a:p>
          <a:p>
            <a:endParaRPr lang="fr-CA" sz="320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581525"/>
            <a:ext cx="43561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8340" y="908720"/>
            <a:ext cx="8712968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Programme de Réadaptation </a:t>
            </a:r>
          </a:p>
          <a:p>
            <a:pPr algn="ctr">
              <a:defRPr/>
            </a:pPr>
            <a:r>
              <a:rPr lang="fr-CA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charset="0"/>
                <a:ea typeface="ＭＳ Ｐゴシック" charset="0"/>
                <a:cs typeface="ＭＳ Ｐゴシック" charset="0"/>
              </a:rPr>
              <a:t>SocioProfessionnelle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CA" sz="6000" b="1" smtClean="0"/>
              <a:t>La question ultime…</a:t>
            </a:r>
          </a:p>
        </p:txBody>
      </p:sp>
      <p:pic>
        <p:nvPicPr>
          <p:cNvPr id="13315" name="Picture 2" descr="C:\Documents and Settings\cbeaulieu\Local Settings\Temporary Internet Files\Content.IE5\SX2RCD27\MC900434389[1].wm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848" y="1412777"/>
            <a:ext cx="2448272" cy="3857884"/>
          </a:xfrm>
        </p:spPr>
      </p:pic>
      <p:pic>
        <p:nvPicPr>
          <p:cNvPr id="8" name="Picture 7" descr="http://www.stickers-design.net/media/catalog/product/cache/2/image/295x/9df78eab33525d08d6e5fb8d27136e95/z/o/zoom_enfant_15.normal.color_1861a1_1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01208"/>
            <a:ext cx="1945779" cy="194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7" descr="http://www.touslesprix.com/ph_tar/2/6/4/4/26440074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039">
            <a:off x="4446588" y="5464175"/>
            <a:ext cx="139382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http://www.stickers-design.net/media/catalog/product/cache/2/image/295x/9df78eab33525d08d6e5fb8d27136e95/z/o/zoom_enfant_15.normal.color_1861a1_1.pn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29200"/>
            <a:ext cx="1898270" cy="18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7" descr="http://www.touslesprix.com/ph_tar/2/6/4/4/26440074.jp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0039">
            <a:off x="341313" y="5302250"/>
            <a:ext cx="13954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64690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451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6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7924800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74675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CA" sz="4400" dirty="0">
                <a:ea typeface="ＭＳ Ｐゴシック" charset="0"/>
              </a:rPr>
              <a:t>Le maintien de la motivation du travailleur</a:t>
            </a:r>
            <a:endParaRPr lang="fr-CA" sz="4400" dirty="0">
              <a:solidFill>
                <a:srgbClr val="003366"/>
              </a:solidFill>
              <a:ea typeface="ＭＳ Ｐゴシック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651500" y="2276475"/>
            <a:ext cx="720725" cy="115252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3132138" y="-61913"/>
            <a:ext cx="935037" cy="158432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2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CA" sz="4000" b="1" smtClean="0"/>
              <a:t>Collaboration avec l</a:t>
            </a:r>
            <a:r>
              <a:rPr lang="fr-CA" altLang="fr-FR" sz="4000" b="1" smtClean="0"/>
              <a:t>’</a:t>
            </a:r>
            <a:r>
              <a:rPr lang="fr-CA" sz="4000" b="1" smtClean="0"/>
              <a:t>organisme payeur, l</a:t>
            </a:r>
            <a:r>
              <a:rPr lang="fr-CA" altLang="fr-FR" sz="4000" b="1" smtClean="0"/>
              <a:t>’</a:t>
            </a:r>
            <a:r>
              <a:rPr lang="fr-CA" sz="4000" b="1" smtClean="0"/>
              <a:t>employeur et autres collaborateurs externes</a:t>
            </a:r>
          </a:p>
        </p:txBody>
      </p:sp>
      <p:pic>
        <p:nvPicPr>
          <p:cNvPr id="30724" name="Picture 5" descr="C:\Documents and Settings\cbeaulieu\Local Settings\Temporary Internet Files\Content.IE5\ADSVCVMD\MC900311964[1].wm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2118">
            <a:off x="6678613" y="1928813"/>
            <a:ext cx="18288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 descr="C:\Documents and Settings\cbeaulieu\Local Settings\Temporary Internet Files\Content.IE5\UTNWTGV6\MC900089840[1].wmf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015">
            <a:off x="250825" y="1722438"/>
            <a:ext cx="181451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 descr="C:\Documents and Settings\cbeaulieu\Local Settings\Temporary Internet Files\Content.IE5\01INKDOB\MC900354316[1].wm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537">
            <a:off x="7396163" y="3887788"/>
            <a:ext cx="13620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 descr="C:\Documents and Settings\cbeaulieu\Local Settings\Temporary Internet Files\Content.IE5\RVPZJL8S\MC900155048[1].wm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8420">
            <a:off x="273050" y="4211638"/>
            <a:ext cx="166528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16113"/>
            <a:ext cx="42799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%20bloc%201min36se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A" sz="6000" smtClean="0"/>
              <a:t/>
            </a:r>
            <a:br>
              <a:rPr lang="fr-CA" sz="6000" smtClean="0"/>
            </a:br>
            <a:r>
              <a:rPr lang="fr-CA" sz="6000" smtClean="0"/>
              <a:t/>
            </a:r>
            <a:br>
              <a:rPr lang="fr-CA" sz="6000" smtClean="0"/>
            </a:br>
            <a:r>
              <a:rPr lang="fr-CA" sz="6000" smtClean="0"/>
              <a:t/>
            </a:r>
            <a:br>
              <a:rPr lang="fr-CA" sz="6000" smtClean="0"/>
            </a:br>
            <a:r>
              <a:rPr lang="fr-CA" sz="6000" smtClean="0"/>
              <a:t/>
            </a:r>
            <a:br>
              <a:rPr lang="fr-CA" sz="6000" smtClean="0"/>
            </a:br>
            <a:r>
              <a:rPr lang="fr-CA" sz="6000" smtClean="0"/>
              <a:t/>
            </a:r>
            <a:br>
              <a:rPr lang="fr-CA" sz="6000" smtClean="0"/>
            </a:br>
            <a:r>
              <a:rPr lang="fr-CA" sz="6000" smtClean="0"/>
              <a:t/>
            </a:r>
            <a:br>
              <a:rPr lang="fr-CA" sz="6000" smtClean="0"/>
            </a:br>
            <a:r>
              <a:rPr lang="fr-CA" sz="6000" smtClean="0"/>
              <a:t/>
            </a:r>
            <a:br>
              <a:rPr lang="fr-CA" sz="6000" smtClean="0"/>
            </a:br>
            <a:r>
              <a:rPr lang="fr-CA" sz="6600" smtClean="0"/>
              <a:t>Partenariat </a:t>
            </a:r>
            <a:br>
              <a:rPr lang="fr-CA" sz="6600" smtClean="0"/>
            </a:br>
            <a:r>
              <a:rPr lang="fr-CA" sz="6600" smtClean="0"/>
              <a:t>ou </a:t>
            </a:r>
            <a:br>
              <a:rPr lang="fr-CA" sz="6600" smtClean="0"/>
            </a:br>
            <a:r>
              <a:rPr lang="fr-CA" sz="6600" smtClean="0"/>
              <a:t>coup de chance</a:t>
            </a:r>
            <a:r>
              <a:rPr lang="fr-CA" sz="5400" smtClean="0"/>
              <a:t/>
            </a:r>
            <a:br>
              <a:rPr lang="fr-CA" sz="5400" smtClean="0"/>
            </a:br>
            <a:r>
              <a:rPr lang="fr-CA" sz="5400" smtClean="0"/>
              <a:t/>
            </a:r>
            <a:br>
              <a:rPr lang="fr-CA" sz="5400" smtClean="0"/>
            </a:br>
            <a:r>
              <a:rPr lang="fr-CA" sz="9600" smtClean="0"/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CA" sz="4800" smtClean="0">
                <a:solidFill>
                  <a:srgbClr val="003366"/>
                </a:solidFill>
              </a:rPr>
              <a:t>Rôles de l</a:t>
            </a:r>
            <a:r>
              <a:rPr lang="fr-CA" altLang="fr-FR" sz="4800" smtClean="0">
                <a:solidFill>
                  <a:srgbClr val="003366"/>
                </a:solidFill>
              </a:rPr>
              <a:t>’</a:t>
            </a:r>
            <a:r>
              <a:rPr lang="fr-CA" sz="4800" smtClean="0">
                <a:solidFill>
                  <a:srgbClr val="003366"/>
                </a:solidFill>
              </a:rPr>
              <a:t>agent ou organisme payeur</a:t>
            </a:r>
          </a:p>
        </p:txBody>
      </p:sp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468313" y="2420938"/>
            <a:ext cx="705643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Agent conseil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Facilitateur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Support</a:t>
            </a:r>
          </a:p>
          <a:p>
            <a:pPr marL="571500" indent="-571500">
              <a:buFont typeface="Arial" charset="0"/>
              <a:buChar char="•"/>
            </a:pPr>
            <a:r>
              <a:rPr lang="fr-CA" sz="3200">
                <a:solidFill>
                  <a:srgbClr val="7F7F7F"/>
                </a:solidFill>
              </a:rPr>
              <a:t>Partenaire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7024687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sz="7200" dirty="0" smtClean="0">
                <a:solidFill>
                  <a:srgbClr val="003366"/>
                </a:solidFill>
                <a:ea typeface="+mj-ea"/>
                <a:cs typeface="Andalus" pitchFamily="18" charset="-78"/>
              </a:rPr>
              <a:t>Le support </a:t>
            </a:r>
            <a:endParaRPr lang="fr-CA" sz="7200" dirty="0" smtClean="0">
              <a:solidFill>
                <a:srgbClr val="003366"/>
              </a:solidFill>
              <a:ea typeface="+mj-ea"/>
              <a:cs typeface="+mj-cs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</p:nvPr>
        </p:nvGraphicFramePr>
        <p:xfrm>
          <a:off x="498580" y="1484784"/>
          <a:ext cx="86765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2" descr="http://www.blog-pour-emploi.com/wp-content/uploads/2010/01/travailleur_heureux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924175"/>
            <a:ext cx="41052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>
            <a:off x="4859338" y="2408238"/>
            <a:ext cx="0" cy="5873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 flipV="1">
            <a:off x="2478088" y="2811463"/>
            <a:ext cx="495300" cy="2873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2244725" y="4448175"/>
            <a:ext cx="46831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3276600" y="5118100"/>
            <a:ext cx="0" cy="614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227763" y="5118100"/>
            <a:ext cx="0" cy="61436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6500813" y="4581525"/>
            <a:ext cx="50323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V="1">
            <a:off x="6319838" y="2954338"/>
            <a:ext cx="361950" cy="403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fr-CA" sz="4000" smtClean="0">
                <a:solidFill>
                  <a:srgbClr val="003366"/>
                </a:solidFill>
              </a:rPr>
              <a:t/>
            </a:r>
            <a:br>
              <a:rPr lang="fr-CA" sz="4000" smtClean="0">
                <a:solidFill>
                  <a:srgbClr val="003366"/>
                </a:solidFill>
              </a:rPr>
            </a:br>
            <a:r>
              <a:rPr lang="fr-CA" sz="4000" smtClean="0">
                <a:solidFill>
                  <a:srgbClr val="003366"/>
                </a:solidFill>
              </a:rPr>
              <a:t/>
            </a:r>
            <a:br>
              <a:rPr lang="fr-CA" sz="4000" smtClean="0">
                <a:solidFill>
                  <a:srgbClr val="003366"/>
                </a:solidFill>
              </a:rPr>
            </a:br>
            <a:r>
              <a:rPr lang="fr-CA" sz="4000" smtClean="0">
                <a:solidFill>
                  <a:srgbClr val="003366"/>
                </a:solidFill>
              </a:rPr>
              <a:t>Un conseiller impliqué et favorable au projet en cours peut faire toute la différence pour aller de l</a:t>
            </a:r>
            <a:r>
              <a:rPr lang="fr-CA" altLang="fr-FR" sz="4000" smtClean="0">
                <a:solidFill>
                  <a:srgbClr val="003366"/>
                </a:solidFill>
              </a:rPr>
              <a:t>’</a:t>
            </a:r>
            <a:r>
              <a:rPr lang="fr-CA" sz="4000" smtClean="0">
                <a:solidFill>
                  <a:srgbClr val="003366"/>
                </a:solidFill>
              </a:rPr>
              <a:t>avant</a:t>
            </a:r>
          </a:p>
        </p:txBody>
      </p:sp>
      <p:pic>
        <p:nvPicPr>
          <p:cNvPr id="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rcRect t="2750" b="2750"/>
          <a:stretch>
            <a:fillRect/>
          </a:stretch>
        </p:blipFill>
        <p:spPr>
          <a:xfrm rot="279254">
            <a:off x="2700338" y="2659063"/>
            <a:ext cx="6024562" cy="3795712"/>
          </a:xfrm>
          <a:ln w="285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64704"/>
            <a:ext cx="6816758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fr-CA" sz="6600" dirty="0" smtClean="0">
                <a:solidFill>
                  <a:srgbClr val="003366"/>
                </a:solidFill>
                <a:ea typeface="ＭＳ Ｐゴシック" charset="0"/>
              </a:rPr>
              <a:t>Merci!</a:t>
            </a:r>
            <a:endParaRPr lang="fr-CA" sz="6600" dirty="0">
              <a:solidFill>
                <a:srgbClr val="003366"/>
              </a:solidFill>
              <a:ea typeface="ＭＳ Ｐゴシック" charset="0"/>
            </a:endParaRPr>
          </a:p>
        </p:txBody>
      </p:sp>
      <p:cxnSp>
        <p:nvCxnSpPr>
          <p:cNvPr id="7" name="Connecteur droit 6"/>
          <p:cNvCxnSpPr>
            <a:cxnSpLocks noChangeShapeType="1"/>
          </p:cNvCxnSpPr>
          <p:nvPr/>
        </p:nvCxnSpPr>
        <p:spPr bwMode="auto">
          <a:xfrm>
            <a:off x="827088" y="1484313"/>
            <a:ext cx="65532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>
            <a:outerShdw blurRad="50800" dist="25400" algn="bl" rotWithShape="0">
              <a:srgbClr val="808080">
                <a:alpha val="5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fr-CA" smtClean="0"/>
              <a:t>La précocité à PARLER TRAVAIL</a:t>
            </a:r>
          </a:p>
        </p:txBody>
      </p:sp>
      <p:sp>
        <p:nvSpPr>
          <p:cNvPr id="819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600" smtClean="0">
                <a:solidFill>
                  <a:srgbClr val="A6A6A6"/>
                </a:solidFill>
              </a:rPr>
              <a:t>Documenter</a:t>
            </a:r>
          </a:p>
          <a:p>
            <a:r>
              <a:rPr lang="fr-CA" sz="3600" smtClean="0">
                <a:solidFill>
                  <a:srgbClr val="A6A6A6"/>
                </a:solidFill>
              </a:rPr>
              <a:t>Identifier les barrières potentielles</a:t>
            </a:r>
          </a:p>
          <a:p>
            <a:r>
              <a:rPr lang="fr-CA" sz="3600" smtClean="0">
                <a:solidFill>
                  <a:srgbClr val="A6A6A6"/>
                </a:solidFill>
              </a:rPr>
              <a:t>Identifier les atouts</a:t>
            </a:r>
          </a:p>
          <a:p>
            <a:r>
              <a:rPr lang="fr-CA" sz="3600" smtClean="0">
                <a:solidFill>
                  <a:srgbClr val="A6A6A6"/>
                </a:solidFill>
              </a:rPr>
              <a:t>Valider la perception du travailleur</a:t>
            </a:r>
          </a:p>
          <a:p>
            <a:r>
              <a:rPr lang="fr-CA" sz="3600" smtClean="0">
                <a:solidFill>
                  <a:srgbClr val="A6A6A6"/>
                </a:solidFill>
              </a:rPr>
              <a:t>Encourager le travailleur à informer son employeur</a:t>
            </a:r>
          </a:p>
          <a:p>
            <a:r>
              <a:rPr lang="fr-CA" sz="3600" smtClean="0">
                <a:solidFill>
                  <a:srgbClr val="A6A6A6"/>
                </a:solidFill>
              </a:rPr>
              <a:t>Etc</a:t>
            </a:r>
          </a:p>
          <a:p>
            <a:endParaRPr lang="fr-CA" smtClean="0"/>
          </a:p>
        </p:txBody>
      </p:sp>
      <p:cxnSp>
        <p:nvCxnSpPr>
          <p:cNvPr id="4" name="Connecteur droit 3"/>
          <p:cNvCxnSpPr/>
          <p:nvPr/>
        </p:nvCxnSpPr>
        <p:spPr>
          <a:xfrm>
            <a:off x="3203575" y="1557338"/>
            <a:ext cx="21605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-73025" y="1073150"/>
            <a:ext cx="92170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CA" b="1"/>
          </a:p>
          <a:p>
            <a:endParaRPr lang="fr-CA" b="1"/>
          </a:p>
          <a:p>
            <a:endParaRPr lang="fr-CA" b="1"/>
          </a:p>
          <a:p>
            <a:endParaRPr lang="fr-CA" b="1"/>
          </a:p>
          <a:p>
            <a:pPr algn="ctr"/>
            <a:endParaRPr lang="fr-CA" sz="4400" b="1"/>
          </a:p>
          <a:p>
            <a:pPr algn="ctr"/>
            <a:endParaRPr lang="fr-CA" sz="4400" b="1"/>
          </a:p>
          <a:p>
            <a:pPr algn="ctr"/>
            <a:r>
              <a:rPr lang="fr-CA"/>
              <a:t> </a:t>
            </a:r>
          </a:p>
        </p:txBody>
      </p:sp>
      <p:sp>
        <p:nvSpPr>
          <p:cNvPr id="2" name="Flèche courbée vers le haut 1"/>
          <p:cNvSpPr/>
          <p:nvPr/>
        </p:nvSpPr>
        <p:spPr>
          <a:xfrm rot="1920713">
            <a:off x="17463" y="2582863"/>
            <a:ext cx="6305550" cy="3352800"/>
          </a:xfrm>
          <a:prstGeom prst="curvedUpArrow">
            <a:avLst>
              <a:gd name="adj1" fmla="val 21801"/>
              <a:gd name="adj2" fmla="val 50000"/>
              <a:gd name="adj3" fmla="val 41505"/>
            </a:avLst>
          </a:prstGeom>
          <a:solidFill>
            <a:srgbClr val="00336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0825" y="244475"/>
            <a:ext cx="3852863" cy="16573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2400" b="1">
                <a:solidFill>
                  <a:srgbClr val="FFFFFF"/>
                </a:solidFill>
                <a:ea typeface="MS PGothic" pitchFamily="34" charset="-128"/>
              </a:rPr>
              <a:t>Maintien de l</a:t>
            </a:r>
            <a:r>
              <a:rPr lang="fr-CA" altLang="fr-FR" sz="2400" b="1">
                <a:solidFill>
                  <a:srgbClr val="FFFFFF"/>
                </a:solidFill>
                <a:ea typeface="MS PGothic" pitchFamily="34" charset="-128"/>
              </a:rPr>
              <a:t>’</a:t>
            </a:r>
            <a:r>
              <a:rPr lang="fr-CA" sz="2400" b="1">
                <a:solidFill>
                  <a:srgbClr val="FFFFFF"/>
                </a:solidFill>
                <a:ea typeface="MS PGothic" pitchFamily="34" charset="-128"/>
              </a:rPr>
              <a:t>identité de travailleur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98925" y="2073275"/>
            <a:ext cx="3925888" cy="16287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2400" b="1">
                <a:solidFill>
                  <a:srgbClr val="FFFFFF"/>
                </a:solidFill>
                <a:ea typeface="MS PGothic" pitchFamily="34" charset="-128"/>
              </a:rPr>
              <a:t>Potentiel de retour à  l</a:t>
            </a:r>
            <a:r>
              <a:rPr lang="fr-CA" altLang="fr-FR" sz="2400" b="1">
                <a:solidFill>
                  <a:srgbClr val="FFFFFF"/>
                </a:solidFill>
                <a:ea typeface="MS PGothic" pitchFamily="34" charset="-128"/>
              </a:rPr>
              <a:t>’</a:t>
            </a:r>
            <a:r>
              <a:rPr lang="fr-CA" sz="2400" b="1">
                <a:solidFill>
                  <a:srgbClr val="FFFFFF"/>
                </a:solidFill>
                <a:ea typeface="MS PGothic" pitchFamily="34" charset="-128"/>
              </a:rPr>
              <a:t>emploi </a:t>
            </a:r>
          </a:p>
          <a:p>
            <a:pPr algn="ctr">
              <a:defRPr/>
            </a:pPr>
            <a:r>
              <a:rPr lang="fr-CA" sz="2400" b="1">
                <a:solidFill>
                  <a:srgbClr val="FFFFFF"/>
                </a:solidFill>
                <a:ea typeface="MS PGothic" pitchFamily="34" charset="-128"/>
              </a:rPr>
              <a:t>pré-lésionnel optimisé </a:t>
            </a:r>
            <a:endParaRPr lang="fr-CA" sz="2400">
              <a:solidFill>
                <a:srgbClr val="FFFFFF"/>
              </a:solidFill>
              <a:ea typeface="MS PGothic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0113" y="-747713"/>
            <a:ext cx="7056437" cy="22177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CA" smtClean="0"/>
              <a:t/>
            </a:r>
            <a:br>
              <a:rPr lang="fr-CA" smtClean="0"/>
            </a:br>
            <a:r>
              <a:rPr lang="fr-CA" smtClean="0"/>
              <a:t/>
            </a:r>
            <a:br>
              <a:rPr lang="fr-CA" smtClean="0"/>
            </a:br>
            <a:r>
              <a:rPr lang="fr-CA" smtClean="0"/>
              <a:t/>
            </a:r>
            <a:br>
              <a:rPr lang="fr-CA" smtClean="0"/>
            </a:br>
            <a:r>
              <a:rPr lang="fr-CA" smtClean="0"/>
              <a:t/>
            </a:r>
            <a:br>
              <a:rPr lang="fr-CA" smtClean="0"/>
            </a:br>
            <a:r>
              <a:rPr lang="fr-CA" smtClean="0"/>
              <a:t>Pour une réussite de la reprise l</a:t>
            </a:r>
            <a:r>
              <a:rPr lang="fr-CA" altLang="fr-FR" smtClean="0"/>
              <a:t>’</a:t>
            </a:r>
            <a:r>
              <a:rPr lang="fr-CA" smtClean="0"/>
              <a:t>HDV travail, tout doit se dessiner très tôt</a:t>
            </a:r>
          </a:p>
        </p:txBody>
      </p:sp>
      <p:pic>
        <p:nvPicPr>
          <p:cNvPr id="10243" name="Image 6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1844675"/>
            <a:ext cx="3121025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tiguït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tiguïté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1563</TotalTime>
  <Words>508</Words>
  <Application>Microsoft Office PowerPoint</Application>
  <PresentationFormat>Affichage à l'écran (4:3)</PresentationFormat>
  <Paragraphs>138</Paragraphs>
  <Slides>62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8" baseType="lpstr">
      <vt:lpstr>Calibri</vt:lpstr>
      <vt:lpstr>MS PGothic</vt:lpstr>
      <vt:lpstr>Arial</vt:lpstr>
      <vt:lpstr>Cambria</vt:lpstr>
      <vt:lpstr>Andalus</vt:lpstr>
      <vt:lpstr>Contiguïté</vt:lpstr>
      <vt:lpstr>Faire des pieds et des mains pour atteindre de nouveaux sommets</vt:lpstr>
      <vt:lpstr>La force du partenariat pour atteindre de hauts sommets         </vt:lpstr>
      <vt:lpstr>Plan de la présentation</vt:lpstr>
      <vt:lpstr>  Deux aspects importants qui favorisent la participation sociale</vt:lpstr>
      <vt:lpstr>Le maintien de la motivation du travailleur</vt:lpstr>
      <vt:lpstr>Le support </vt:lpstr>
      <vt:lpstr>La précocité à PARLER TRAVAIL</vt:lpstr>
      <vt:lpstr>Présentation PowerPoint</vt:lpstr>
      <vt:lpstr>    Pour une réussite de la reprise l’HDV travail, tout doit se dessiner très tôt</vt:lpstr>
      <vt:lpstr>Le partenariat </vt:lpstr>
      <vt:lpstr>Présentation PowerPoint</vt:lpstr>
      <vt:lpstr>Le travail……c’est un travail d’équipe et tous doivent y croire</vt:lpstr>
      <vt:lpstr>Histoire de cas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Approche écosystémique</vt:lpstr>
      <vt:lpstr>Situation de handicap au travail=caractère dynamique évolutif  Identifier les facteurs personnels et environnementaux cibles permet l’élaboration d’objectifs au PII </vt:lpstr>
      <vt:lpstr>Facteurs personnels</vt:lpstr>
      <vt:lpstr>Facteurs personnels</vt:lpstr>
      <vt:lpstr>Facteurs administratifs</vt:lpstr>
      <vt:lpstr>Facteurs ergonomiques</vt:lpstr>
      <vt:lpstr>Atouts ou facilitateurs à la reprise de l’HDV travail</vt:lpstr>
      <vt:lpstr>Objectifs précoces en lien avec l’HDV travail (modalités en lien avec tâches spécifiques de l’emploi visé)    </vt:lpstr>
      <vt:lpstr>              Modalités en lien avec tâches de travail     Élaboration du pronostic de RAT      </vt:lpstr>
      <vt:lpstr>Projet « habitude de vie travail » au PRSP</vt:lpstr>
      <vt:lpstr>  Réadaptation fonctionnelle intensive  </vt:lpstr>
      <vt:lpstr>       Participation de la c.c pour participer à l’identification des facteurs et déterminants   S’assurer qu’il y ait des acteurs qui agissent sur ces derniers</vt:lpstr>
      <vt:lpstr>       Possibilité de proposer au besoin l’intervention d’une ergothérapeute ciblée au PRSP  Support interventions préparatoires</vt:lpstr>
      <vt:lpstr>   Ergo PRSP = Support à la réadaptation fonctionnelle   </vt:lpstr>
      <vt:lpstr>Présentation PowerPoint</vt:lpstr>
      <vt:lpstr>Présentation PowerPoint</vt:lpstr>
      <vt:lpstr>La question ultime…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Collaboration avec l’organisme payeur, l’employeur et autres collaborateurs externes</vt:lpstr>
      <vt:lpstr>Présentation PowerPoint</vt:lpstr>
      <vt:lpstr>       Partenariat  ou  coup de chance  ?</vt:lpstr>
      <vt:lpstr>Rôles de l’agent ou organisme payeur</vt:lpstr>
      <vt:lpstr>  Un conseiller impliqué et favorable au projet en cours peut faire toute la différence pour aller de l’avant</vt:lpstr>
      <vt:lpstr>Présentation PowerPoint</vt:lpstr>
      <vt:lpstr>Merci!</vt:lpstr>
    </vt:vector>
  </TitlesOfParts>
  <Company>IRDPQ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dfhfhf</dc:title>
  <dc:creator>Goyette, Josiane</dc:creator>
  <cp:lastModifiedBy>Propriétaire</cp:lastModifiedBy>
  <cp:revision>87</cp:revision>
  <dcterms:created xsi:type="dcterms:W3CDTF">2012-04-20T13:14:59Z</dcterms:created>
  <dcterms:modified xsi:type="dcterms:W3CDTF">2012-10-13T13:12:32Z</dcterms:modified>
</cp:coreProperties>
</file>