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handoutMasterIdLst>
    <p:handoutMasterId r:id="rId24"/>
  </p:handoutMasterIdLst>
  <p:sldIdLst>
    <p:sldId id="256" r:id="rId2"/>
    <p:sldId id="269" r:id="rId3"/>
    <p:sldId id="268" r:id="rId4"/>
    <p:sldId id="270" r:id="rId5"/>
    <p:sldId id="271" r:id="rId6"/>
    <p:sldId id="264" r:id="rId7"/>
    <p:sldId id="265" r:id="rId8"/>
    <p:sldId id="266" r:id="rId9"/>
    <p:sldId id="294" r:id="rId10"/>
    <p:sldId id="273" r:id="rId11"/>
    <p:sldId id="272" r:id="rId12"/>
    <p:sldId id="274" r:id="rId13"/>
    <p:sldId id="295" r:id="rId14"/>
    <p:sldId id="275" r:id="rId15"/>
    <p:sldId id="276" r:id="rId16"/>
    <p:sldId id="280" r:id="rId17"/>
    <p:sldId id="296" r:id="rId18"/>
    <p:sldId id="286" r:id="rId19"/>
    <p:sldId id="298" r:id="rId20"/>
    <p:sldId id="299" r:id="rId21"/>
    <p:sldId id="292" r:id="rId22"/>
    <p:sldId id="297" r:id="rId23"/>
  </p:sldIdLst>
  <p:sldSz cx="9144000" cy="6858000" type="screen4x3"/>
  <p:notesSz cx="9144000" cy="6858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92"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20B0D98-E3F8-4679-A147-F8DC76734ACC}" type="datetimeFigureOut">
              <a:rPr lang="fr-CA" smtClean="0"/>
              <a:pPr/>
              <a:t>2012-04-20</a:t>
            </a:fld>
            <a:endParaRPr lang="fr-CA"/>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8FB8065-D80A-414E-A17C-551129BCF3F4}" type="slidenum">
              <a:rPr lang="fr-CA" smtClean="0"/>
              <a:pPr/>
              <a:t>‹N°›</a:t>
            </a:fld>
            <a:endParaRPr lang="fr-CA"/>
          </a:p>
        </p:txBody>
      </p:sp>
    </p:spTree>
    <p:extLst>
      <p:ext uri="{BB962C8B-B14F-4D97-AF65-F5344CB8AC3E}">
        <p14:creationId xmlns:p14="http://schemas.microsoft.com/office/powerpoint/2010/main" val="31422183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ctrTitle"/>
          </p:nvPr>
        </p:nvSpPr>
        <p:spPr>
          <a:xfrm>
            <a:off x="685800" y="3355848"/>
            <a:ext cx="8077200" cy="1673352"/>
          </a:xfrm>
        </p:spPr>
        <p:txBody>
          <a:bodyPr tIns="0" bIns="0" anchor="t"/>
          <a:lstStyle>
            <a:lvl1pPr algn="l">
              <a:defRPr sz="4700" b="1"/>
            </a:lvl1pPr>
            <a:extLst/>
          </a:lstStyle>
          <a:p>
            <a:r>
              <a:rPr lang="fr-FR" smtClean="0"/>
              <a:t>Cliquez pour modifier le style du titre</a:t>
            </a:r>
            <a:endParaRPr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fr-FR" smtClean="0"/>
              <a:t>Cliquez pour modifier le style des sous-titres du masque</a:t>
            </a:r>
            <a:endParaRPr lang="en-US"/>
          </a:p>
        </p:txBody>
      </p:sp>
      <p:sp>
        <p:nvSpPr>
          <p:cNvPr id="6" name="Espace réservé de la date 3"/>
          <p:cNvSpPr>
            <a:spLocks noGrp="1"/>
          </p:cNvSpPr>
          <p:nvPr>
            <p:ph type="dt" sz="half" idx="10"/>
          </p:nvPr>
        </p:nvSpPr>
        <p:spPr/>
        <p:txBody>
          <a:bodyPr/>
          <a:lstStyle>
            <a:lvl1pPr>
              <a:defRPr/>
            </a:lvl1pPr>
          </a:lstStyle>
          <a:p>
            <a:pPr>
              <a:defRPr/>
            </a:pPr>
            <a:fld id="{0468967C-2DD9-4A26-A9E2-10FF286A2052}" type="datetimeFigureOut">
              <a:rPr lang="fr-FR"/>
              <a:pPr>
                <a:defRPr/>
              </a:pPr>
              <a:t>20/04/2012</a:t>
            </a:fld>
            <a:endParaRPr 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08A6E44B-7434-4770-8F7C-45493DB7C42D}" type="slidenum">
              <a:rPr lang="fr-FR"/>
              <a:pPr>
                <a:defRPr/>
              </a:pPr>
              <a:t>‹N°›</a:t>
            </a:fld>
            <a:endParaRPr lang="fr-FR"/>
          </a:p>
        </p:txBody>
      </p:sp>
    </p:spTree>
    <p:extLst>
      <p:ext uri="{BB962C8B-B14F-4D97-AF65-F5344CB8AC3E}">
        <p14:creationId xmlns:p14="http://schemas.microsoft.com/office/powerpoint/2010/main" val="40836869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852F1140-E743-404A-8C22-7066D8F9B06B}" type="datetimeFigureOut">
              <a:rPr lang="fr-FR"/>
              <a:pPr>
                <a:defRPr/>
              </a:pPr>
              <a:t>20/04/2012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C2E977-3186-40A9-8B81-E78CBC3865BB}" type="slidenum">
              <a:rPr lang="fr-FR"/>
              <a:pPr>
                <a:defRPr/>
              </a:pPr>
              <a:t>‹N°›</a:t>
            </a:fld>
            <a:endParaRPr lang="fr-FR"/>
          </a:p>
        </p:txBody>
      </p:sp>
    </p:spTree>
    <p:extLst>
      <p:ext uri="{BB962C8B-B14F-4D97-AF65-F5344CB8AC3E}">
        <p14:creationId xmlns:p14="http://schemas.microsoft.com/office/powerpoint/2010/main" val="53490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3"/>
          <p:cNvSpPr>
            <a:spLocks noGrp="1"/>
          </p:cNvSpPr>
          <p:nvPr>
            <p:ph type="dt" sz="half" idx="10"/>
          </p:nvPr>
        </p:nvSpPr>
        <p:spPr/>
        <p:txBody>
          <a:bodyPr/>
          <a:lstStyle>
            <a:lvl1pPr>
              <a:defRPr/>
            </a:lvl1pPr>
          </a:lstStyle>
          <a:p>
            <a:pPr>
              <a:defRPr/>
            </a:pPr>
            <a:fld id="{89171F36-48D2-4AD0-8AB7-28DFF94E7DC0}" type="datetimeFigureOut">
              <a:rPr lang="fr-FR"/>
              <a:pPr>
                <a:defRPr/>
              </a:pPr>
              <a:t>20/04/2012</a:t>
            </a:fld>
            <a:endParaRPr lang="fr-FR"/>
          </a:p>
        </p:txBody>
      </p:sp>
      <p:sp>
        <p:nvSpPr>
          <p:cNvPr id="7" name="Espace réservé du pied de page 4"/>
          <p:cNvSpPr>
            <a:spLocks noGrp="1"/>
          </p:cNvSpPr>
          <p:nvPr>
            <p:ph type="ftr" sz="quarter" idx="11"/>
          </p:nvPr>
        </p:nvSpPr>
        <p:spPr>
          <a:xfrm>
            <a:off x="2640013" y="6376988"/>
            <a:ext cx="3836987" cy="365125"/>
          </a:xfrm>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72D6B94A-E89C-43E5-9374-62F9C1058CAF}" type="slidenum">
              <a:rPr lang="fr-FR"/>
              <a:pPr>
                <a:defRPr/>
              </a:pPr>
              <a:t>‹N°›</a:t>
            </a:fld>
            <a:endParaRPr lang="fr-FR"/>
          </a:p>
        </p:txBody>
      </p:sp>
    </p:spTree>
    <p:extLst>
      <p:ext uri="{BB962C8B-B14F-4D97-AF65-F5344CB8AC3E}">
        <p14:creationId xmlns:p14="http://schemas.microsoft.com/office/powerpoint/2010/main" val="274644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DCCF1C12-205D-481D-9A8F-070E04E8233A}" type="datetimeFigureOut">
              <a:rPr lang="fr-FR"/>
              <a:pPr>
                <a:defRPr/>
              </a:pPr>
              <a:t>20/04/2012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76C07D-58EC-49C7-88E2-4E776414A652}" type="slidenum">
              <a:rPr lang="fr-FR"/>
              <a:pPr>
                <a:defRPr/>
              </a:pPr>
              <a:t>‹N°›</a:t>
            </a:fld>
            <a:endParaRPr lang="fr-FR"/>
          </a:p>
        </p:txBody>
      </p:sp>
    </p:spTree>
    <p:extLst>
      <p:ext uri="{BB962C8B-B14F-4D97-AF65-F5344CB8AC3E}">
        <p14:creationId xmlns:p14="http://schemas.microsoft.com/office/powerpoint/2010/main" val="13252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lvl1pPr>
          </a:lstStyle>
          <a:p>
            <a:pPr>
              <a:defRPr/>
            </a:pPr>
            <a:fld id="{C393C167-EA00-4D57-BAFD-904213C714B7}" type="datetimeFigureOut">
              <a:rPr lang="fr-FR"/>
              <a:pPr>
                <a:defRPr/>
              </a:pPr>
              <a:t>20/04/2012</a:t>
            </a:fld>
            <a:endParaRPr 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38B2665E-A02B-43CF-AFE7-99CF32BFFF08}" type="slidenum">
              <a:rPr lang="fr-FR"/>
              <a:pPr>
                <a:defRPr/>
              </a:pPr>
              <a:t>‹N°›</a:t>
            </a:fld>
            <a:endParaRPr lang="fr-FR"/>
          </a:p>
        </p:txBody>
      </p:sp>
    </p:spTree>
    <p:extLst>
      <p:ext uri="{BB962C8B-B14F-4D97-AF65-F5344CB8AC3E}">
        <p14:creationId xmlns:p14="http://schemas.microsoft.com/office/powerpoint/2010/main" val="2481725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3034596D-29BF-406E-8AE0-1A6331511F0D}" type="datetimeFigureOut">
              <a:rPr lang="fr-FR"/>
              <a:pPr>
                <a:defRPr/>
              </a:pPr>
              <a:t>20/04/2012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1328097-A5A1-435B-A99E-365140A89726}" type="slidenum">
              <a:rPr lang="fr-FR"/>
              <a:pPr>
                <a:defRPr/>
              </a:pPr>
              <a:t>‹N°›</a:t>
            </a:fld>
            <a:endParaRPr lang="fr-FR"/>
          </a:p>
        </p:txBody>
      </p:sp>
    </p:spTree>
    <p:extLst>
      <p:ext uri="{BB962C8B-B14F-4D97-AF65-F5344CB8AC3E}">
        <p14:creationId xmlns:p14="http://schemas.microsoft.com/office/powerpoint/2010/main" val="77964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757D830D-D95C-4173-BB7A-805E2E63A2EC}" type="datetimeFigureOut">
              <a:rPr lang="fr-FR"/>
              <a:pPr>
                <a:defRPr/>
              </a:pPr>
              <a:t>20/04/2012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2595DF1-CBE0-4638-B13D-9E1004E6553F}" type="slidenum">
              <a:rPr lang="fr-FR"/>
              <a:pPr>
                <a:defRPr/>
              </a:pPr>
              <a:t>‹N°›</a:t>
            </a:fld>
            <a:endParaRPr lang="fr-FR"/>
          </a:p>
        </p:txBody>
      </p:sp>
    </p:spTree>
    <p:extLst>
      <p:ext uri="{BB962C8B-B14F-4D97-AF65-F5344CB8AC3E}">
        <p14:creationId xmlns:p14="http://schemas.microsoft.com/office/powerpoint/2010/main" val="42427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D7359670-1ECD-443B-8A92-C61F8FFA636D}" type="datetimeFigureOut">
              <a:rPr lang="fr-FR"/>
              <a:pPr>
                <a:defRPr/>
              </a:pPr>
              <a:t>20/04/2012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C813B9E-98D5-4D80-BC74-06283AF1842D}" type="slidenum">
              <a:rPr lang="fr-FR"/>
              <a:pPr>
                <a:defRPr/>
              </a:pPr>
              <a:t>‹N°›</a:t>
            </a:fld>
            <a:endParaRPr lang="fr-FR"/>
          </a:p>
        </p:txBody>
      </p:sp>
    </p:spTree>
    <p:extLst>
      <p:ext uri="{BB962C8B-B14F-4D97-AF65-F5344CB8AC3E}">
        <p14:creationId xmlns:p14="http://schemas.microsoft.com/office/powerpoint/2010/main" val="180140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76BA6F4E-F7F9-45B4-86C0-69FF2EF50AE2}" type="datetimeFigureOut">
              <a:rPr lang="fr-FR"/>
              <a:pPr>
                <a:defRPr/>
              </a:pPr>
              <a:t>20/04/2012</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F4CC4BC9-1993-415A-85D8-333973FDD694}" type="slidenum">
              <a:rPr lang="fr-FR"/>
              <a:pPr>
                <a:defRPr/>
              </a:pPr>
              <a:t>‹N°›</a:t>
            </a:fld>
            <a:endParaRPr lang="fr-FR"/>
          </a:p>
        </p:txBody>
      </p:sp>
    </p:spTree>
    <p:extLst>
      <p:ext uri="{BB962C8B-B14F-4D97-AF65-F5344CB8AC3E}">
        <p14:creationId xmlns:p14="http://schemas.microsoft.com/office/powerpoint/2010/main" val="414106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fr-FR" smtClean="0"/>
              <a:t>Cliquez pour modifier le style du titre</a:t>
            </a:r>
            <a:endParaRPr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fr-FR" smtClean="0"/>
              <a:t>Cliquez pour modifier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9B69709B-F2FD-4C20-B1CA-72E830770068}" type="datetimeFigureOut">
              <a:rPr lang="fr-FR"/>
              <a:pPr>
                <a:defRPr/>
              </a:pPr>
              <a:t>20/04/2012</a:t>
            </a:fld>
            <a:endParaRPr lang="fr-FR"/>
          </a:p>
        </p:txBody>
      </p:sp>
      <p:sp>
        <p:nvSpPr>
          <p:cNvPr id="8" name="Espace réservé du pied de page 5"/>
          <p:cNvSpPr>
            <a:spLocks noGrp="1"/>
          </p:cNvSpPr>
          <p:nvPr>
            <p:ph type="ftr" sz="quarter" idx="11"/>
          </p:nvPr>
        </p:nvSpPr>
        <p:spPr/>
        <p:txBody>
          <a:bodyPr/>
          <a:lstStyle>
            <a:lvl1pPr>
              <a:defRPr/>
            </a:lvl1pPr>
          </a:lstStyle>
          <a:p>
            <a:pPr>
              <a:defRPr/>
            </a:pPr>
            <a:endParaRPr lang="fr-FR"/>
          </a:p>
        </p:txBody>
      </p:sp>
      <p:sp>
        <p:nvSpPr>
          <p:cNvPr id="9" name="Espace réservé du numéro de diapositive 6"/>
          <p:cNvSpPr>
            <a:spLocks noGrp="1"/>
          </p:cNvSpPr>
          <p:nvPr>
            <p:ph type="sldNum" sz="quarter" idx="12"/>
          </p:nvPr>
        </p:nvSpPr>
        <p:spPr/>
        <p:txBody>
          <a:bodyPr/>
          <a:lstStyle>
            <a:lvl1pPr>
              <a:defRPr/>
            </a:lvl1pPr>
          </a:lstStyle>
          <a:p>
            <a:pPr>
              <a:defRPr/>
            </a:pPr>
            <a:fld id="{ABEE7C8A-C279-41FC-AACC-729C6187409C}" type="slidenum">
              <a:rPr lang="fr-FR"/>
              <a:pPr>
                <a:defRPr/>
              </a:pPr>
              <a:t>‹N°›</a:t>
            </a:fld>
            <a:endParaRPr lang="fr-FR"/>
          </a:p>
        </p:txBody>
      </p:sp>
    </p:spTree>
    <p:extLst>
      <p:ext uri="{BB962C8B-B14F-4D97-AF65-F5344CB8AC3E}">
        <p14:creationId xmlns:p14="http://schemas.microsoft.com/office/powerpoint/2010/main" val="296270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fr-FR" smtClean="0"/>
              <a:t>Cliquez pour modifier le style du titre</a:t>
            </a:r>
            <a:endParaRPr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fr-FR" smtClean="0"/>
              <a:t>Cliquez pour modifier les styles du texte du masque</a:t>
            </a:r>
          </a:p>
        </p:txBody>
      </p:sp>
      <p:sp>
        <p:nvSpPr>
          <p:cNvPr id="7" name="Espace réservé de la date 4"/>
          <p:cNvSpPr>
            <a:spLocks noGrp="1"/>
          </p:cNvSpPr>
          <p:nvPr>
            <p:ph type="dt" sz="half" idx="10"/>
          </p:nvPr>
        </p:nvSpPr>
        <p:spPr>
          <a:xfrm>
            <a:off x="165100" y="1169988"/>
            <a:ext cx="2522538" cy="201612"/>
          </a:xfrm>
        </p:spPr>
        <p:txBody>
          <a:bodyPr/>
          <a:lstStyle>
            <a:lvl1pPr>
              <a:defRPr/>
            </a:lvl1pPr>
          </a:lstStyle>
          <a:p>
            <a:pPr>
              <a:defRPr/>
            </a:pPr>
            <a:fld id="{FA8EF164-367F-4CE8-8028-2DF242E0730B}" type="datetimeFigureOut">
              <a:rPr lang="fr-FR"/>
              <a:pPr>
                <a:defRPr/>
              </a:pPr>
              <a:t>20/04/2012</a:t>
            </a:fld>
            <a:endParaRPr lang="fr-FR"/>
          </a:p>
        </p:txBody>
      </p:sp>
      <p:sp>
        <p:nvSpPr>
          <p:cNvPr id="8" name="Espace réservé du pied de page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fr-FR"/>
          </a:p>
        </p:txBody>
      </p:sp>
      <p:sp>
        <p:nvSpPr>
          <p:cNvPr id="9" name="Espace réservé du numéro de diapositive 6"/>
          <p:cNvSpPr>
            <a:spLocks noGrp="1"/>
          </p:cNvSpPr>
          <p:nvPr>
            <p:ph type="sldNum" sz="quarter" idx="12"/>
          </p:nvPr>
        </p:nvSpPr>
        <p:spPr>
          <a:xfrm>
            <a:off x="8339138" y="1169988"/>
            <a:ext cx="733425" cy="201612"/>
          </a:xfrm>
        </p:spPr>
        <p:txBody>
          <a:bodyPr/>
          <a:lstStyle>
            <a:lvl1pPr>
              <a:defRPr/>
            </a:lvl1pPr>
          </a:lstStyle>
          <a:p>
            <a:pPr>
              <a:defRPr/>
            </a:pPr>
            <a:fld id="{0776FA79-77FA-4126-839C-1915DBD67805}" type="slidenum">
              <a:rPr lang="fr-FR"/>
              <a:pPr>
                <a:defRPr/>
              </a:pPr>
              <a:t>‹N°›</a:t>
            </a:fld>
            <a:endParaRPr lang="fr-FR"/>
          </a:p>
        </p:txBody>
      </p:sp>
    </p:spTree>
    <p:extLst>
      <p:ext uri="{BB962C8B-B14F-4D97-AF65-F5344CB8AC3E}">
        <p14:creationId xmlns:p14="http://schemas.microsoft.com/office/powerpoint/2010/main" val="40145752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Espace réservé du titre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fr-FR" smtClean="0"/>
              <a:t>Cliquez pour modifier le style du titre</a:t>
            </a:r>
            <a:endParaRPr lang="en-US"/>
          </a:p>
        </p:txBody>
      </p:sp>
      <p:sp>
        <p:nvSpPr>
          <p:cNvPr id="1029" name="Espace réservé du texte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8664D995-F52B-4055-B03C-28250244F06F}" type="datetimeFigureOut">
              <a:rPr lang="fr-FR"/>
              <a:pPr>
                <a:defRPr/>
              </a:pPr>
              <a:t>20/04/2012</a:t>
            </a:fld>
            <a:endParaRPr lang="fr-FR"/>
          </a:p>
        </p:txBody>
      </p:sp>
      <p:sp>
        <p:nvSpPr>
          <p:cNvPr id="5" name="Espace réservé du pied de page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fr-FR"/>
          </a:p>
        </p:txBody>
      </p:sp>
      <p:sp>
        <p:nvSpPr>
          <p:cNvPr id="6" name="Espace réservé du numéro de diapositive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23EEDDEF-EFF8-40C8-82C3-DE1ED932DD9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77" r:id="rId1"/>
    <p:sldLayoutId id="2147483872" r:id="rId2"/>
    <p:sldLayoutId id="2147483878" r:id="rId3"/>
    <p:sldLayoutId id="2147483873" r:id="rId4"/>
    <p:sldLayoutId id="2147483874" r:id="rId5"/>
    <p:sldLayoutId id="2147483875" r:id="rId6"/>
    <p:sldLayoutId id="2147483879" r:id="rId7"/>
    <p:sldLayoutId id="2147483880" r:id="rId8"/>
    <p:sldLayoutId id="2147483881" r:id="rId9"/>
    <p:sldLayoutId id="2147483876" r:id="rId10"/>
    <p:sldLayoutId id="2147483882"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qipa.org/"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irdpq.qc.ca/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708920"/>
            <a:ext cx="8077200" cy="2320280"/>
          </a:xfrm>
        </p:spPr>
        <p:txBody>
          <a:bodyPr>
            <a:normAutofit fontScale="90000"/>
          </a:bodyPr>
          <a:lstStyle/>
          <a:p>
            <a:pPr eaLnBrk="1" fontAlgn="auto" hangingPunct="1">
              <a:spcAft>
                <a:spcPts val="0"/>
              </a:spcAft>
              <a:defRPr/>
            </a:pPr>
            <a:r>
              <a:rPr lang="fr-CA" sz="7200" dirty="0" err="1" smtClean="0">
                <a:solidFill>
                  <a:schemeClr val="accent1">
                    <a:satMod val="150000"/>
                  </a:schemeClr>
                </a:solidFill>
              </a:rPr>
              <a:t>Fear</a:t>
            </a:r>
            <a:r>
              <a:rPr lang="fr-CA" sz="7200" dirty="0" smtClean="0">
                <a:solidFill>
                  <a:schemeClr val="accent1">
                    <a:satMod val="150000"/>
                  </a:schemeClr>
                </a:solidFill>
              </a:rPr>
              <a:t> Factor</a:t>
            </a:r>
            <a:r>
              <a:rPr lang="fr-CA" dirty="0" smtClean="0">
                <a:solidFill>
                  <a:schemeClr val="accent1">
                    <a:satMod val="150000"/>
                  </a:schemeClr>
                </a:solidFill>
              </a:rPr>
              <a:t/>
            </a:r>
            <a:br>
              <a:rPr lang="fr-CA" dirty="0" smtClean="0">
                <a:solidFill>
                  <a:schemeClr val="accent1">
                    <a:satMod val="150000"/>
                  </a:schemeClr>
                </a:solidFill>
              </a:rPr>
            </a:br>
            <a:r>
              <a:rPr lang="fr-CA" dirty="0">
                <a:solidFill>
                  <a:schemeClr val="accent1">
                    <a:satMod val="150000"/>
                  </a:schemeClr>
                </a:solidFill>
              </a:rPr>
              <a:t>É</a:t>
            </a:r>
            <a:r>
              <a:rPr lang="fr-CA" dirty="0" smtClean="0">
                <a:solidFill>
                  <a:schemeClr val="accent1">
                    <a:satMod val="150000"/>
                  </a:schemeClr>
                </a:solidFill>
              </a:rPr>
              <a:t>dith Boulianne</a:t>
            </a:r>
            <a:br>
              <a:rPr lang="fr-CA" dirty="0" smtClean="0">
                <a:solidFill>
                  <a:schemeClr val="accent1">
                    <a:satMod val="150000"/>
                  </a:schemeClr>
                </a:solidFill>
              </a:rPr>
            </a:br>
            <a:r>
              <a:rPr lang="fr-CA" dirty="0" smtClean="0">
                <a:solidFill>
                  <a:schemeClr val="accent1">
                    <a:satMod val="150000"/>
                  </a:schemeClr>
                </a:solidFill>
              </a:rPr>
              <a:t>Catherine Vallée</a:t>
            </a:r>
            <a:endParaRPr lang="fr-FR" dirty="0">
              <a:solidFill>
                <a:schemeClr val="accent1">
                  <a:satMod val="150000"/>
                </a:schemeClr>
              </a:solidFill>
            </a:endParaRPr>
          </a:p>
        </p:txBody>
      </p:sp>
      <p:sp>
        <p:nvSpPr>
          <p:cNvPr id="8195" name="Sous-titre 2"/>
          <p:cNvSpPr>
            <a:spLocks noGrp="1"/>
          </p:cNvSpPr>
          <p:nvPr>
            <p:ph type="subTitle" idx="1"/>
          </p:nvPr>
        </p:nvSpPr>
        <p:spPr>
          <a:xfrm>
            <a:off x="685800" y="1828800"/>
            <a:ext cx="8077200" cy="879475"/>
          </a:xfrm>
        </p:spPr>
        <p:txBody>
          <a:bodyPr/>
          <a:lstStyle/>
          <a:p>
            <a:pPr eaLnBrk="1" hangingPunct="1"/>
            <a:r>
              <a:rPr lang="fr-CA" sz="4000" smtClean="0"/>
              <a:t>Solutions d’appareillage</a:t>
            </a:r>
            <a:endParaRPr lang="fr-FR" sz="4000" smtClean="0"/>
          </a:p>
          <a:p>
            <a:pPr eaLnBrk="1" hangingPunct="1"/>
            <a:endParaRPr lang="fr-FR" smtClean="0"/>
          </a:p>
        </p:txBody>
      </p:sp>
      <p:pic>
        <p:nvPicPr>
          <p:cNvPr id="8196" name="Image 7" descr="http://www.aqipa.org/App_Themes/Images/aqip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445125"/>
            <a:ext cx="20716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 Institut de Réadaptation Gingras-Lindsay de Montré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8" y="5445125"/>
            <a:ext cx="16573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IRDPQ - Institut de réadaptation physique de Québec - Institut universitair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100" y="5445125"/>
            <a:ext cx="3397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251062"/>
          </a:xfrm>
        </p:spPr>
        <p:txBody>
          <a:bodyPr/>
          <a:lstStyle/>
          <a:p>
            <a:pPr eaLnBrk="1" fontAlgn="auto" hangingPunct="1">
              <a:spcAft>
                <a:spcPts val="0"/>
              </a:spcAft>
              <a:defRPr/>
            </a:pPr>
            <a:r>
              <a:rPr lang="fr-CA" dirty="0" smtClean="0">
                <a:solidFill>
                  <a:schemeClr val="accent1">
                    <a:satMod val="150000"/>
                  </a:schemeClr>
                </a:solidFill>
              </a:rPr>
              <a:t>2</a:t>
            </a:r>
            <a:r>
              <a:rPr lang="fr-CA" baseline="30000" dirty="0" smtClean="0">
                <a:solidFill>
                  <a:schemeClr val="accent1">
                    <a:satMod val="150000"/>
                  </a:schemeClr>
                </a:solidFill>
              </a:rPr>
              <a:t>e</a:t>
            </a:r>
            <a:r>
              <a:rPr lang="fr-CA" dirty="0" smtClean="0">
                <a:solidFill>
                  <a:schemeClr val="accent1">
                    <a:satMod val="150000"/>
                  </a:schemeClr>
                </a:solidFill>
              </a:rPr>
              <a:t> cas (Mme Palmer)</a:t>
            </a:r>
            <a:endParaRPr lang="fr-FR" dirty="0">
              <a:solidFill>
                <a:schemeClr val="accent1">
                  <a:satMod val="150000"/>
                </a:schemeClr>
              </a:solidFill>
            </a:endParaRPr>
          </a:p>
        </p:txBody>
      </p:sp>
      <p:sp>
        <p:nvSpPr>
          <p:cNvPr id="5" name="Espace réservé du contenu 4"/>
          <p:cNvSpPr>
            <a:spLocks noGrp="1"/>
          </p:cNvSpPr>
          <p:nvPr>
            <p:ph sz="half" idx="2"/>
          </p:nvPr>
        </p:nvSpPr>
        <p:spPr>
          <a:xfrm>
            <a:off x="179388" y="1700213"/>
            <a:ext cx="8785225" cy="4649787"/>
          </a:xfrm>
        </p:spPr>
        <p:txBody>
          <a:bodyPr rtlCol="0">
            <a:normAutofit lnSpcReduction="10000"/>
          </a:bodyPr>
          <a:lstStyle/>
          <a:p>
            <a:pPr marL="438912" indent="-320040" eaLnBrk="1" fontAlgn="auto" hangingPunct="1">
              <a:spcBef>
                <a:spcPts val="0"/>
              </a:spcBef>
              <a:spcAft>
                <a:spcPts val="0"/>
              </a:spcAft>
              <a:buFont typeface="Wingdings 2"/>
              <a:buNone/>
              <a:defRPr/>
            </a:pPr>
            <a:r>
              <a:rPr lang="fr-CA" dirty="0" smtClean="0">
                <a:latin typeface="Arial" pitchFamily="34" charset="0"/>
                <a:cs typeface="Arial" pitchFamily="34" charset="0"/>
              </a:rPr>
              <a:t>Femme, 32 ans</a:t>
            </a:r>
            <a:endParaRPr lang="fr-FR" dirty="0" smtClean="0">
              <a:latin typeface="Arial" pitchFamily="34" charset="0"/>
              <a:cs typeface="Arial" pitchFamily="34" charset="0"/>
            </a:endParaRPr>
          </a:p>
          <a:p>
            <a:pPr marL="438912" indent="-320040" eaLnBrk="1" fontAlgn="auto" hangingPunct="1">
              <a:spcBef>
                <a:spcPts val="0"/>
              </a:spcBef>
              <a:spcAft>
                <a:spcPts val="0"/>
              </a:spcAft>
              <a:buFont typeface="Wingdings 2"/>
              <a:buNone/>
              <a:defRPr/>
            </a:pPr>
            <a:r>
              <a:rPr lang="fr-FR" dirty="0" smtClean="0">
                <a:latin typeface="Arial" pitchFamily="34" charset="0"/>
                <a:cs typeface="Arial" pitchFamily="34" charset="0"/>
              </a:rPr>
              <a:t>Habitudes de vie : </a:t>
            </a:r>
          </a:p>
          <a:p>
            <a:pPr marL="438912" indent="-320040" eaLnBrk="1" fontAlgn="auto" hangingPunct="1">
              <a:spcBef>
                <a:spcPts val="0"/>
              </a:spcBef>
              <a:spcAft>
                <a:spcPts val="0"/>
              </a:spcAft>
              <a:buFont typeface="Wingdings 2"/>
              <a:buChar char=""/>
              <a:defRPr/>
            </a:pPr>
            <a:r>
              <a:rPr lang="fr-FR" dirty="0" smtClean="0">
                <a:latin typeface="Arial" pitchFamily="34" charset="0"/>
                <a:cs typeface="Arial" pitchFamily="34" charset="0"/>
              </a:rPr>
              <a:t>Travail : Secrétaire de direction dans une compagnie de design</a:t>
            </a:r>
          </a:p>
          <a:p>
            <a:pPr marL="438912" indent="-320040" eaLnBrk="1" fontAlgn="auto" hangingPunct="1">
              <a:spcBef>
                <a:spcPts val="0"/>
              </a:spcBef>
              <a:spcAft>
                <a:spcPts val="0"/>
              </a:spcAft>
              <a:buFont typeface="Wingdings 2"/>
              <a:buChar char=""/>
              <a:defRPr/>
            </a:pPr>
            <a:r>
              <a:rPr lang="fr-FR" dirty="0" smtClean="0">
                <a:latin typeface="Arial" pitchFamily="34" charset="0"/>
                <a:cs typeface="Arial" pitchFamily="34" charset="0"/>
              </a:rPr>
              <a:t>Sport et loisir : Golf principalement, natation et marche</a:t>
            </a:r>
          </a:p>
          <a:p>
            <a:pPr marL="438912" indent="-320040" eaLnBrk="1" fontAlgn="auto" hangingPunct="1">
              <a:spcBef>
                <a:spcPts val="0"/>
              </a:spcBef>
              <a:spcAft>
                <a:spcPts val="0"/>
              </a:spcAft>
              <a:buFont typeface="Wingdings 2"/>
              <a:buChar char=""/>
              <a:defRPr/>
            </a:pPr>
            <a:r>
              <a:rPr lang="fr-FR" dirty="0" smtClean="0">
                <a:latin typeface="Arial" pitchFamily="34" charset="0"/>
                <a:cs typeface="Arial" pitchFamily="34" charset="0"/>
              </a:rPr>
              <a:t>Milieu de vie : Femme de carrière, elle vit seule dans un condo. Elle s’occupe elle-même de ses tâches domestiques.</a:t>
            </a:r>
          </a:p>
          <a:p>
            <a:pPr marL="438912" indent="-320040" eaLnBrk="1" fontAlgn="auto" hangingPunct="1">
              <a:spcBef>
                <a:spcPts val="0"/>
              </a:spcBef>
              <a:spcAft>
                <a:spcPts val="0"/>
              </a:spcAft>
              <a:buFont typeface="Wingdings 2"/>
              <a:buChar char=""/>
              <a:defRPr/>
            </a:pPr>
            <a:endParaRPr lang="fr-FR" dirty="0" smtClean="0">
              <a:latin typeface="Arial" pitchFamily="34" charset="0"/>
              <a:cs typeface="Arial" pitchFamily="34" charset="0"/>
            </a:endParaRPr>
          </a:p>
          <a:p>
            <a:pPr marL="438912" indent="-320040" eaLnBrk="1" fontAlgn="auto" hangingPunct="1">
              <a:spcBef>
                <a:spcPts val="0"/>
              </a:spcBef>
              <a:spcAft>
                <a:spcPts val="0"/>
              </a:spcAft>
              <a:buFont typeface="Wingdings 2"/>
              <a:buNone/>
              <a:defRPr/>
            </a:pPr>
            <a:r>
              <a:rPr lang="fr-FR" dirty="0" smtClean="0">
                <a:latin typeface="Arial" pitchFamily="34" charset="0"/>
                <a:cs typeface="Arial" pitchFamily="34" charset="0"/>
              </a:rPr>
              <a:t>Attentes de la cliente :</a:t>
            </a:r>
          </a:p>
          <a:p>
            <a:pPr marL="108000" indent="0" eaLnBrk="1" fontAlgn="auto" hangingPunct="1">
              <a:spcBef>
                <a:spcPts val="0"/>
              </a:spcBef>
              <a:spcAft>
                <a:spcPts val="0"/>
              </a:spcAft>
              <a:buFont typeface="Wingdings 2"/>
              <a:buNone/>
              <a:defRPr/>
            </a:pPr>
            <a:r>
              <a:rPr lang="fr-FR" b="1" dirty="0" smtClean="0">
                <a:latin typeface="Arial" pitchFamily="34" charset="0"/>
                <a:cs typeface="Arial" pitchFamily="34" charset="0"/>
              </a:rPr>
              <a:t>Madame veut jouer au golf cet été et retourner travailler. Elle ne veut pas trop que sa prothèse paraisse.</a:t>
            </a:r>
          </a:p>
          <a:p>
            <a:pPr marL="108000" indent="0" eaLnBrk="1" fontAlgn="auto" hangingPunct="1">
              <a:spcBef>
                <a:spcPts val="0"/>
              </a:spcBef>
              <a:spcAft>
                <a:spcPts val="0"/>
              </a:spcAft>
              <a:buFont typeface="Wingdings 2"/>
              <a:buNone/>
              <a:defRPr/>
            </a:pPr>
            <a:r>
              <a:rPr lang="fr-CA" b="1" dirty="0" smtClean="0">
                <a:latin typeface="Arial" pitchFamily="34" charset="0"/>
                <a:cs typeface="Arial" pitchFamily="34" charset="0"/>
              </a:rPr>
              <a:t>Éventuellement, elle voudrait une prothèse pour aller à l’eau et veut reporter ses talons hauts  </a:t>
            </a:r>
            <a:r>
              <a:rPr lang="fr-CA" b="1" dirty="0" smtClean="0">
                <a:latin typeface="Arial" pitchFamily="34" charset="0"/>
                <a:cs typeface="Arial" pitchFamily="34" charset="0"/>
                <a:sym typeface="Wingdings" pitchFamily="2" charset="2"/>
              </a:rPr>
              <a:t></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3"/>
          <p:cNvSpPr txBox="1">
            <a:spLocks/>
          </p:cNvSpPr>
          <p:nvPr/>
        </p:nvSpPr>
        <p:spPr bwMode="auto">
          <a:xfrm>
            <a:off x="900113" y="620713"/>
            <a:ext cx="74787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Char char=""/>
            </a:pPr>
            <a:r>
              <a:rPr lang="fr-FR" sz="2000" dirty="0"/>
              <a:t>5 pieds 1po, 118 </a:t>
            </a:r>
            <a:r>
              <a:rPr lang="fr-FR" sz="2000" dirty="0" err="1"/>
              <a:t>lbs</a:t>
            </a:r>
            <a:endParaRPr lang="fr-FR" sz="2000" dirty="0"/>
          </a:p>
          <a:p>
            <a:pPr eaLnBrk="1" hangingPunct="1">
              <a:buClr>
                <a:schemeClr val="accent1"/>
              </a:buClr>
              <a:buSzPct val="80000"/>
              <a:buFont typeface="Wingdings 2" pitchFamily="18" charset="2"/>
              <a:buChar char=""/>
            </a:pPr>
            <a:r>
              <a:rPr lang="fr-FR" sz="2000" dirty="0"/>
              <a:t>Amputation TT droite, 1/3 moyen </a:t>
            </a:r>
          </a:p>
          <a:p>
            <a:pPr eaLnBrk="1" hangingPunct="1">
              <a:buClr>
                <a:schemeClr val="accent1"/>
              </a:buClr>
              <a:buSzPct val="80000"/>
              <a:buFont typeface="Wingdings 2" pitchFamily="18" charset="2"/>
              <a:buChar char=""/>
            </a:pPr>
            <a:r>
              <a:rPr lang="fr-FR" sz="2000" dirty="0"/>
              <a:t>Amputée depuis 12 semaines à cause d’un ostéosarcome</a:t>
            </a:r>
          </a:p>
          <a:p>
            <a:pPr eaLnBrk="1" hangingPunct="1">
              <a:buClr>
                <a:schemeClr val="accent1"/>
              </a:buClr>
              <a:buSzPct val="80000"/>
              <a:buFont typeface="Wingdings 2" pitchFamily="18" charset="2"/>
              <a:buChar char=""/>
            </a:pPr>
            <a:r>
              <a:rPr lang="fr-CA" sz="2000" dirty="0"/>
              <a:t>Chimio est </a:t>
            </a:r>
            <a:r>
              <a:rPr lang="fr-CA" sz="2000" dirty="0" smtClean="0"/>
              <a:t>terminée</a:t>
            </a:r>
            <a:endParaRPr lang="fr-FR" sz="2000" strike="sngStrike" dirty="0">
              <a:solidFill>
                <a:srgbClr val="FF0000"/>
              </a:solidFill>
            </a:endParaRPr>
          </a:p>
        </p:txBody>
      </p:sp>
      <p:sp>
        <p:nvSpPr>
          <p:cNvPr id="17411" name="ZoneTexte 2"/>
          <p:cNvSpPr txBox="1">
            <a:spLocks noChangeArrowheads="1"/>
          </p:cNvSpPr>
          <p:nvPr/>
        </p:nvSpPr>
        <p:spPr bwMode="auto">
          <a:xfrm>
            <a:off x="5591081" y="2032533"/>
            <a:ext cx="30972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FR" dirty="0"/>
              <a:t>Pas de plaie au moignon</a:t>
            </a:r>
          </a:p>
          <a:p>
            <a:pPr eaLnBrk="1" hangingPunct="1">
              <a:buFont typeface="Arial" charset="0"/>
              <a:buChar char="•"/>
            </a:pPr>
            <a:r>
              <a:rPr lang="fr-FR" dirty="0"/>
              <a:t>Segment </a:t>
            </a:r>
            <a:r>
              <a:rPr lang="fr-FR" dirty="0" smtClean="0"/>
              <a:t>moyen mais peu d’espace disponible à cause de la taille de </a:t>
            </a:r>
            <a:r>
              <a:rPr lang="fr-FR" dirty="0"/>
              <a:t>la patiente</a:t>
            </a:r>
          </a:p>
          <a:p>
            <a:pPr eaLnBrk="1" hangingPunct="1">
              <a:buFont typeface="Arial" charset="0"/>
              <a:buChar char="•"/>
            </a:pPr>
            <a:r>
              <a:rPr lang="fr-FR" dirty="0"/>
              <a:t>Peau saine en général </a:t>
            </a:r>
          </a:p>
          <a:p>
            <a:pPr eaLnBrk="1" hangingPunct="1">
              <a:buFont typeface="Arial" charset="0"/>
              <a:buChar char="•"/>
            </a:pPr>
            <a:r>
              <a:rPr lang="fr-FR" dirty="0"/>
              <a:t>Couleur uniforme </a:t>
            </a:r>
          </a:p>
          <a:p>
            <a:pPr eaLnBrk="1" hangingPunct="1">
              <a:buFont typeface="Arial" charset="0"/>
              <a:buChar char="•"/>
            </a:pPr>
            <a:r>
              <a:rPr lang="fr-FR" dirty="0"/>
              <a:t>Musculature ferme</a:t>
            </a:r>
          </a:p>
          <a:p>
            <a:pPr eaLnBrk="1" hangingPunct="1"/>
            <a:r>
              <a:rPr lang="fr-FR" dirty="0"/>
              <a:t> </a:t>
            </a:r>
          </a:p>
        </p:txBody>
      </p:sp>
      <p:sp>
        <p:nvSpPr>
          <p:cNvPr id="17413" name="ZoneTexte 5"/>
          <p:cNvSpPr txBox="1">
            <a:spLocks noChangeArrowheads="1"/>
          </p:cNvSpPr>
          <p:nvPr/>
        </p:nvSpPr>
        <p:spPr bwMode="auto">
          <a:xfrm>
            <a:off x="0" y="0"/>
            <a:ext cx="820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a:t>2</a:t>
            </a:r>
            <a:r>
              <a:rPr lang="fr-CA" baseline="30000"/>
              <a:t>e</a:t>
            </a:r>
            <a:r>
              <a:rPr lang="fr-CA"/>
              <a:t> cas</a:t>
            </a: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27" y="2060847"/>
            <a:ext cx="4994837" cy="3746127"/>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200706"/>
            <a:ext cx="3302769" cy="24770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3"/>
          <p:cNvSpPr txBox="1">
            <a:spLocks/>
          </p:cNvSpPr>
          <p:nvPr/>
        </p:nvSpPr>
        <p:spPr bwMode="auto">
          <a:xfrm>
            <a:off x="468313" y="404813"/>
            <a:ext cx="820737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895350" indent="-319088"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None/>
            </a:pPr>
            <a:r>
              <a:rPr lang="fr-FR" sz="2000" dirty="0"/>
              <a:t>Bilan physique</a:t>
            </a:r>
          </a:p>
          <a:p>
            <a:pPr eaLnBrk="1" hangingPunct="1">
              <a:buClr>
                <a:schemeClr val="accent1"/>
              </a:buClr>
              <a:buSzPct val="80000"/>
              <a:buFont typeface="Wingdings 2" pitchFamily="18" charset="2"/>
              <a:buChar char=""/>
            </a:pPr>
            <a:r>
              <a:rPr lang="fr-FR" sz="2100" dirty="0"/>
              <a:t>Amplitudes articulaires côté amputé</a:t>
            </a:r>
          </a:p>
          <a:p>
            <a:pPr lvl="3" eaLnBrk="1" hangingPunct="1">
              <a:buClr>
                <a:schemeClr val="accent1"/>
              </a:buClr>
              <a:buSzPct val="80000"/>
              <a:buFont typeface="Courier New" pitchFamily="49" charset="0"/>
              <a:buChar char="o"/>
            </a:pPr>
            <a:r>
              <a:rPr lang="fr-FR" sz="2100" dirty="0"/>
              <a:t>Genou : normale</a:t>
            </a:r>
          </a:p>
          <a:p>
            <a:pPr lvl="3" eaLnBrk="1" hangingPunct="1">
              <a:buClr>
                <a:schemeClr val="accent1"/>
              </a:buClr>
              <a:buSzPct val="80000"/>
              <a:buFont typeface="Courier New" pitchFamily="49" charset="0"/>
              <a:buChar char="o"/>
            </a:pPr>
            <a:r>
              <a:rPr lang="fr-FR" sz="2100" dirty="0"/>
              <a:t>Hanche : normale</a:t>
            </a:r>
          </a:p>
          <a:p>
            <a:pPr eaLnBrk="1" hangingPunct="1">
              <a:buClr>
                <a:schemeClr val="accent1"/>
              </a:buClr>
              <a:buSzPct val="80000"/>
              <a:buFont typeface="Wingdings 2" pitchFamily="18" charset="2"/>
              <a:buChar char=""/>
            </a:pPr>
            <a:r>
              <a:rPr lang="fr-FR" sz="2100" dirty="0"/>
              <a:t> Amplitudes articulaires côté sain	</a:t>
            </a:r>
          </a:p>
          <a:p>
            <a:pPr lvl="3" eaLnBrk="1" hangingPunct="1">
              <a:buClr>
                <a:schemeClr val="accent1"/>
              </a:buClr>
              <a:buSzPct val="80000"/>
              <a:buFont typeface="Courier New" pitchFamily="49" charset="0"/>
              <a:buChar char="o"/>
            </a:pPr>
            <a:r>
              <a:rPr lang="fr-FR" sz="2100" dirty="0"/>
              <a:t>Genou : normal	</a:t>
            </a:r>
          </a:p>
          <a:p>
            <a:pPr lvl="3" eaLnBrk="1" hangingPunct="1">
              <a:buClr>
                <a:schemeClr val="accent1"/>
              </a:buClr>
              <a:buSzPct val="80000"/>
              <a:buFont typeface="Courier New" pitchFamily="49" charset="0"/>
              <a:buChar char="o"/>
            </a:pPr>
            <a:r>
              <a:rPr lang="fr-FR" sz="2100" dirty="0"/>
              <a:t>Hanche : normale</a:t>
            </a:r>
          </a:p>
          <a:p>
            <a:pPr eaLnBrk="1" hangingPunct="1">
              <a:buClr>
                <a:schemeClr val="accent1"/>
              </a:buClr>
              <a:buSzPct val="80000"/>
              <a:buFont typeface="Wingdings 2" pitchFamily="18" charset="2"/>
              <a:buChar char=""/>
            </a:pPr>
            <a:r>
              <a:rPr lang="fr-FR" sz="2100" dirty="0"/>
              <a:t>Force musculaire : 4+ pour tous les groupes</a:t>
            </a:r>
          </a:p>
          <a:p>
            <a:pPr eaLnBrk="1" hangingPunct="1">
              <a:buClr>
                <a:schemeClr val="accent1"/>
              </a:buClr>
              <a:buSzPct val="80000"/>
              <a:buFont typeface="Wingdings 2" pitchFamily="18" charset="2"/>
              <a:buChar char=""/>
            </a:pPr>
            <a:r>
              <a:rPr lang="fr-FR" sz="2100" dirty="0"/>
              <a:t>Aucune instabilité ligamentaire</a:t>
            </a:r>
          </a:p>
          <a:p>
            <a:pPr eaLnBrk="1" hangingPunct="1">
              <a:buClr>
                <a:schemeClr val="accent1"/>
              </a:buClr>
              <a:buSzPct val="80000"/>
              <a:buFont typeface="Wingdings 2" pitchFamily="18" charset="2"/>
              <a:buChar char=""/>
            </a:pPr>
            <a:r>
              <a:rPr lang="fr-CA" sz="2100" dirty="0"/>
              <a:t>Madame se sent en bonne forme physique malgré la chimio et la chirurgie, suivi psychologique est bénéfique, douleur est contrôlée avec un peu de médication et travail en psycho</a:t>
            </a:r>
          </a:p>
          <a:p>
            <a:pPr eaLnBrk="1" hangingPunct="1">
              <a:buClr>
                <a:schemeClr val="accent1"/>
              </a:buClr>
              <a:buSzPct val="80000"/>
              <a:buFont typeface="Wingdings 2" pitchFamily="18" charset="2"/>
              <a:buChar char=""/>
            </a:pPr>
            <a:r>
              <a:rPr lang="fr-CA" sz="2100" dirty="0"/>
              <a:t>Bon réseau social, amis et </a:t>
            </a:r>
            <a:r>
              <a:rPr lang="fr-CA" sz="2100" dirty="0" smtClean="0"/>
              <a:t>famille </a:t>
            </a:r>
            <a:r>
              <a:rPr lang="fr-CA" sz="2100" dirty="0"/>
              <a:t>sont présents pour elle.</a:t>
            </a:r>
          </a:p>
          <a:p>
            <a:pPr eaLnBrk="1" hangingPunct="1">
              <a:buClr>
                <a:schemeClr val="accent1"/>
              </a:buClr>
              <a:buSzPct val="80000"/>
              <a:buFont typeface="Wingdings 2" pitchFamily="18" charset="2"/>
              <a:buChar char=""/>
            </a:pPr>
            <a:r>
              <a:rPr lang="fr-CA" sz="2100" dirty="0"/>
              <a:t>Très motivée, madame est prête pour une réadaptation fonctionnelle intensive avec prothèse.</a:t>
            </a:r>
            <a:endParaRPr lang="fr-FR" sz="2100" dirty="0"/>
          </a:p>
          <a:p>
            <a:pPr eaLnBrk="1" hangingPunct="1">
              <a:buClr>
                <a:schemeClr val="accent1"/>
              </a:buClr>
              <a:buSzPct val="80000"/>
            </a:pPr>
            <a:r>
              <a:rPr lang="fr-FR" sz="2100" dirty="0"/>
              <a:t> </a:t>
            </a:r>
          </a:p>
          <a:p>
            <a:pPr eaLnBrk="1" hangingPunct="1">
              <a:buClr>
                <a:schemeClr val="accent1"/>
              </a:buClr>
              <a:buSzPct val="80000"/>
              <a:buFont typeface="Wingdings 2" pitchFamily="18" charset="2"/>
              <a:buChar char=""/>
            </a:pPr>
            <a:r>
              <a:rPr lang="fr-FR" sz="2800" dirty="0"/>
              <a:t>Niveau d’activité K3 élevé</a:t>
            </a:r>
          </a:p>
          <a:p>
            <a:pPr eaLnBrk="1" hangingPunct="1">
              <a:buClr>
                <a:schemeClr val="accent1"/>
              </a:buClr>
              <a:buSzPct val="80000"/>
              <a:buFont typeface="Wingdings 2" pitchFamily="18" charset="2"/>
              <a:buChar char=""/>
            </a:pPr>
            <a:endParaRPr lang="fr-FR" dirty="0"/>
          </a:p>
          <a:p>
            <a:pPr eaLnBrk="1" hangingPunct="1">
              <a:buClr>
                <a:schemeClr val="accent1"/>
              </a:buClr>
              <a:buSzPct val="80000"/>
              <a:buFont typeface="Wingdings 2" pitchFamily="18" charset="2"/>
              <a:buChar char=""/>
            </a:pPr>
            <a:endParaRPr lang="fr-FR" dirty="0"/>
          </a:p>
        </p:txBody>
      </p:sp>
      <p:sp>
        <p:nvSpPr>
          <p:cNvPr id="18435" name="ZoneTexte 3"/>
          <p:cNvSpPr txBox="1">
            <a:spLocks noChangeArrowheads="1"/>
          </p:cNvSpPr>
          <p:nvPr/>
        </p:nvSpPr>
        <p:spPr bwMode="auto">
          <a:xfrm>
            <a:off x="0" y="0"/>
            <a:ext cx="820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a:t>2</a:t>
            </a:r>
            <a:r>
              <a:rPr lang="fr-CA" baseline="30000"/>
              <a:t>e</a:t>
            </a:r>
            <a:r>
              <a:rPr lang="fr-CA"/>
              <a:t> cas</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468288"/>
          </a:xfrm>
        </p:spPr>
        <p:txBody>
          <a:bodyPr>
            <a:normAutofit fontScale="90000"/>
          </a:bodyPr>
          <a:lstStyle/>
          <a:p>
            <a:pPr eaLnBrk="1" fontAlgn="auto" hangingPunct="1">
              <a:spcAft>
                <a:spcPts val="0"/>
              </a:spcAft>
              <a:defRPr/>
            </a:pPr>
            <a:r>
              <a:rPr lang="fr-CA" sz="2800" dirty="0" smtClean="0">
                <a:solidFill>
                  <a:schemeClr val="accent1">
                    <a:satMod val="150000"/>
                  </a:schemeClr>
                </a:solidFill>
              </a:rPr>
              <a:t>2</a:t>
            </a:r>
            <a:r>
              <a:rPr lang="fr-CA" sz="2800" baseline="30000" dirty="0" smtClean="0">
                <a:solidFill>
                  <a:schemeClr val="accent1">
                    <a:satMod val="150000"/>
                  </a:schemeClr>
                </a:solidFill>
              </a:rPr>
              <a:t>e</a:t>
            </a:r>
            <a:r>
              <a:rPr lang="fr-CA" sz="2800" dirty="0" smtClean="0">
                <a:solidFill>
                  <a:schemeClr val="accent1">
                    <a:satMod val="150000"/>
                  </a:schemeClr>
                </a:solidFill>
              </a:rPr>
              <a:t>  cas (solution)</a:t>
            </a:r>
            <a:endParaRPr lang="fr-FR" sz="2800" dirty="0">
              <a:solidFill>
                <a:schemeClr val="accent1">
                  <a:satMod val="150000"/>
                </a:schemeClr>
              </a:solidFill>
            </a:endParaRPr>
          </a:p>
        </p:txBody>
      </p:sp>
      <p:sp>
        <p:nvSpPr>
          <p:cNvPr id="29699" name="Espace réservé du contenu 2"/>
          <p:cNvSpPr>
            <a:spLocks noGrp="1"/>
          </p:cNvSpPr>
          <p:nvPr>
            <p:ph idx="1"/>
          </p:nvPr>
        </p:nvSpPr>
        <p:spPr>
          <a:xfrm>
            <a:off x="2987824" y="1556792"/>
            <a:ext cx="6156176" cy="5301208"/>
          </a:xfrm>
        </p:spPr>
        <p:txBody>
          <a:bodyPr/>
          <a:lstStyle/>
          <a:p>
            <a:pPr eaLnBrk="1" hangingPunct="1"/>
            <a:r>
              <a:rPr lang="fr-CA" sz="1400" dirty="0" smtClean="0"/>
              <a:t>Si l’espace le permet, un manchon en silicone avec attache distale est indiqué: chaussage facile, bonne suspension - Ou bien, manchon sans attache distale avec valve et gaine. </a:t>
            </a:r>
          </a:p>
          <a:p>
            <a:pPr eaLnBrk="1" hangingPunct="1"/>
            <a:r>
              <a:rPr lang="fr-CA" sz="1400" dirty="0" smtClean="0"/>
              <a:t>Avec  tous les moyens maintenant disponible, une emboîture avec appui  supra condylien n’offre pas suffisamment de suspension compte tenu du niveau d’activité (trop de pistonnage).</a:t>
            </a:r>
          </a:p>
          <a:p>
            <a:pPr eaLnBrk="1" hangingPunct="1"/>
            <a:r>
              <a:rPr lang="fr-CA" sz="1400" dirty="0" smtClean="0"/>
              <a:t>Pompe à pression négative avec manchon d’uréthane ? Il faut calculer l’espace minutieusement…et la finition</a:t>
            </a:r>
            <a:r>
              <a:rPr lang="fr-CA" sz="1400" dirty="0"/>
              <a:t> </a:t>
            </a:r>
            <a:r>
              <a:rPr lang="fr-CA" sz="1400" dirty="0" smtClean="0"/>
              <a:t>? l’esthétique ??</a:t>
            </a:r>
          </a:p>
          <a:p>
            <a:pPr eaLnBrk="1" hangingPunct="1"/>
            <a:endParaRPr lang="fr-CA" sz="1400" dirty="0" smtClean="0"/>
          </a:p>
          <a:p>
            <a:pPr eaLnBrk="1" hangingPunct="1"/>
            <a:r>
              <a:rPr lang="fr-CA" sz="1400" dirty="0" smtClean="0"/>
              <a:t>L’ajout d’un adaptateur de torsion est quasi nécessaire (golf). </a:t>
            </a:r>
          </a:p>
          <a:p>
            <a:pPr eaLnBrk="1" hangingPunct="1"/>
            <a:r>
              <a:rPr lang="fr-CA" sz="1400" dirty="0" smtClean="0"/>
              <a:t>Un choix s’impose: soit un adaptateur de torsion standard avec un pied à profil bas, soit un adaptateur de torsion plus court ou intégré à un pied à profil standard. </a:t>
            </a:r>
          </a:p>
          <a:p>
            <a:pPr eaLnBrk="1" hangingPunct="1"/>
            <a:endParaRPr lang="fr-CA" sz="1400" dirty="0"/>
          </a:p>
          <a:p>
            <a:pPr marL="119062" indent="0" eaLnBrk="1" hangingPunct="1">
              <a:buNone/>
            </a:pPr>
            <a:endParaRPr lang="fr-CA" sz="1400" dirty="0" smtClean="0"/>
          </a:p>
          <a:p>
            <a:pPr eaLnBrk="1" hangingPunct="1"/>
            <a:r>
              <a:rPr lang="fr-CA" sz="1400" dirty="0" smtClean="0"/>
              <a:t>Plusieurs pieds avec hauteur de talons variables existent sur le marché. Vérifier la hauteur en fonction de l’espace disponible. Il se pourrait que ce genre de pied soit refusé par  la RAMQ à cause du travail  clérical. Qu’on soit d’accord ou non , c’est la réalité. </a:t>
            </a:r>
          </a:p>
          <a:p>
            <a:pPr eaLnBrk="1" hangingPunct="1"/>
            <a:r>
              <a:rPr lang="fr-CA" sz="1400" dirty="0" smtClean="0"/>
              <a:t>C’est probablement la clientèle la moins bien desservie par la régie.</a:t>
            </a:r>
          </a:p>
          <a:p>
            <a:pPr eaLnBrk="1" hangingPunct="1"/>
            <a:r>
              <a:rPr lang="fr-CA" sz="1400" dirty="0" smtClean="0"/>
              <a:t>Pour la prothèse d’eau, il faudra voir avec des assurances personnelles ou un autre moyen. Mais la logique serait d’attendre que le moignon soit stable, ça évite des coûts de changement d’emboîture et d’ajustements</a:t>
            </a:r>
          </a:p>
        </p:txBody>
      </p:sp>
      <p:sp>
        <p:nvSpPr>
          <p:cNvPr id="29700" name="Espace réservé du texte 3"/>
          <p:cNvSpPr>
            <a:spLocks noGrp="1"/>
          </p:cNvSpPr>
          <p:nvPr>
            <p:ph type="body" sz="half" idx="2"/>
          </p:nvPr>
        </p:nvSpPr>
        <p:spPr>
          <a:xfrm>
            <a:off x="179512" y="1556792"/>
            <a:ext cx="2736428" cy="4572000"/>
          </a:xfrm>
        </p:spPr>
        <p:txBody>
          <a:bodyPr/>
          <a:lstStyle/>
          <a:p>
            <a:pPr eaLnBrk="1" hangingPunct="1"/>
            <a:r>
              <a:rPr lang="fr-CA" dirty="0" smtClean="0"/>
              <a:t>Les exigences de Madame et le fait qu’elle veuille à peu près tout en même temps feront en sorte que soit on priorisera, soit on prévoira.</a:t>
            </a:r>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r>
              <a:rPr lang="fr-CA" dirty="0" smtClean="0"/>
              <a:t>Étant donné la grandeur de Mme, le premier enjeu sera probablement l’espace dont on dispose pour les composantes. </a:t>
            </a:r>
          </a:p>
          <a:p>
            <a:pPr eaLnBrk="1" hangingPunct="1"/>
            <a:endParaRPr lang="fr-CA" dirty="0" smtClean="0"/>
          </a:p>
          <a:p>
            <a:pPr eaLnBrk="1" hangingPunct="1"/>
            <a:endParaRPr lang="fr-CA" dirty="0" smtClean="0"/>
          </a:p>
          <a:p>
            <a:pPr eaLnBrk="1" hangingPunct="1"/>
            <a:r>
              <a:rPr lang="fr-CA" dirty="0" smtClean="0"/>
              <a:t>Mme veut porter ses talons hauts et aller à l’eau</a:t>
            </a:r>
          </a:p>
        </p:txBody>
      </p:sp>
      <p:sp>
        <p:nvSpPr>
          <p:cNvPr id="29701" name="ZoneTexte 4"/>
          <p:cNvSpPr txBox="1">
            <a:spLocks noChangeArrowheads="1"/>
          </p:cNvSpPr>
          <p:nvPr/>
        </p:nvSpPr>
        <p:spPr bwMode="auto">
          <a:xfrm>
            <a:off x="2987675" y="188913"/>
            <a:ext cx="5976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a:solidFill>
                  <a:prstClr val="white"/>
                </a:solidFill>
              </a:rPr>
              <a:t>Toutes les réponses sont bonnes, pourvu qu’elles soient justifiées. </a:t>
            </a:r>
            <a:endParaRPr lang="fr-CA" dirty="0" smtClean="0">
              <a:solidFill>
                <a:prstClr val="white"/>
              </a:solidFill>
            </a:endParaRPr>
          </a:p>
          <a:p>
            <a:pPr eaLnBrk="1" hangingPunct="1"/>
            <a:endParaRPr lang="fr-CA" dirty="0">
              <a:solidFill>
                <a:prstClr val="white"/>
              </a:solidFill>
            </a:endParaRPr>
          </a:p>
          <a:p>
            <a:pPr eaLnBrk="1" hangingPunct="1"/>
            <a:r>
              <a:rPr lang="fr-CA" dirty="0">
                <a:solidFill>
                  <a:prstClr val="white"/>
                </a:solidFill>
              </a:rPr>
              <a:t>Voici </a:t>
            </a:r>
            <a:r>
              <a:rPr lang="fr-CA" dirty="0" smtClean="0">
                <a:solidFill>
                  <a:prstClr val="white"/>
                </a:solidFill>
              </a:rPr>
              <a:t>l’ appareillage que nous privilégions</a:t>
            </a:r>
            <a:endParaRPr lang="fr-FR" dirty="0">
              <a:solidFill>
                <a:prstClr val="white"/>
              </a:solidFill>
            </a:endParaRPr>
          </a:p>
        </p:txBody>
      </p:sp>
      <p:sp>
        <p:nvSpPr>
          <p:cNvPr id="6" name="Rectangle 5"/>
          <p:cNvSpPr/>
          <p:nvPr/>
        </p:nvSpPr>
        <p:spPr>
          <a:xfrm>
            <a:off x="0" y="980728"/>
            <a:ext cx="2643672" cy="338554"/>
          </a:xfrm>
          <a:prstGeom prst="rect">
            <a:avLst/>
          </a:prstGeom>
        </p:spPr>
        <p:txBody>
          <a:bodyPr wrap="none">
            <a:spAutoFit/>
          </a:bodyPr>
          <a:lstStyle/>
          <a:p>
            <a:r>
              <a:rPr lang="fr-CA" sz="1600" dirty="0" smtClean="0">
                <a:solidFill>
                  <a:srgbClr val="FFC000"/>
                </a:solidFill>
              </a:rPr>
              <a:t>Problématiques principales</a:t>
            </a:r>
            <a:endParaRPr lang="fr-FR" sz="1600" dirty="0">
              <a:solidFill>
                <a:srgbClr val="FFC000"/>
              </a:solidFill>
            </a:endParaRPr>
          </a:p>
        </p:txBody>
      </p:sp>
    </p:spTree>
    <p:extLst>
      <p:ext uri="{BB962C8B-B14F-4D97-AF65-F5344CB8AC3E}">
        <p14:creationId xmlns:p14="http://schemas.microsoft.com/office/powerpoint/2010/main" val="24526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 calcmode="lin" valueType="num">
                                      <p:cBhvr additive="base">
                                        <p:cTn id="2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additive="base">
                                        <p:cTn id="2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699">
                                            <p:txEl>
                                              <p:pRg st="8" end="8"/>
                                            </p:txEl>
                                          </p:spTgt>
                                        </p:tgtEl>
                                        <p:attrNameLst>
                                          <p:attrName>style.visibility</p:attrName>
                                        </p:attrNameLst>
                                      </p:cBhvr>
                                      <p:to>
                                        <p:strVal val="visible"/>
                                      </p:to>
                                    </p:set>
                                    <p:anim calcmode="lin" valueType="num">
                                      <p:cBhvr additive="base">
                                        <p:cTn id="33"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699">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699">
                                            <p:txEl>
                                              <p:pRg st="9" end="9"/>
                                            </p:txEl>
                                          </p:spTgt>
                                        </p:tgtEl>
                                        <p:attrNameLst>
                                          <p:attrName>style.visibility</p:attrName>
                                        </p:attrNameLst>
                                      </p:cBhvr>
                                      <p:to>
                                        <p:strVal val="visible"/>
                                      </p:to>
                                    </p:set>
                                    <p:anim calcmode="lin" valueType="num">
                                      <p:cBhvr additive="base">
                                        <p:cTn id="37"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9699">
                                            <p:txEl>
                                              <p:pRg st="10" end="10"/>
                                            </p:txEl>
                                          </p:spTgt>
                                        </p:tgtEl>
                                        <p:attrNameLst>
                                          <p:attrName>style.visibility</p:attrName>
                                        </p:attrNameLst>
                                      </p:cBhvr>
                                      <p:to>
                                        <p:strVal val="visible"/>
                                      </p:to>
                                    </p:set>
                                    <p:anim calcmode="lin" valueType="num">
                                      <p:cBhvr additive="base">
                                        <p:cTn id="41"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6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251062"/>
          </a:xfrm>
        </p:spPr>
        <p:txBody>
          <a:bodyPr/>
          <a:lstStyle/>
          <a:p>
            <a:pPr eaLnBrk="1" fontAlgn="auto" hangingPunct="1">
              <a:spcAft>
                <a:spcPts val="0"/>
              </a:spcAft>
              <a:defRPr/>
            </a:pPr>
            <a:r>
              <a:rPr lang="fr-CA" dirty="0" smtClean="0">
                <a:solidFill>
                  <a:schemeClr val="accent1">
                    <a:satMod val="150000"/>
                  </a:schemeClr>
                </a:solidFill>
              </a:rPr>
              <a:t>3</a:t>
            </a:r>
            <a:r>
              <a:rPr lang="fr-CA" baseline="30000" dirty="0" smtClean="0">
                <a:solidFill>
                  <a:schemeClr val="accent1">
                    <a:satMod val="150000"/>
                  </a:schemeClr>
                </a:solidFill>
              </a:rPr>
              <a:t>e</a:t>
            </a:r>
            <a:r>
              <a:rPr lang="fr-CA" dirty="0" smtClean="0">
                <a:solidFill>
                  <a:schemeClr val="accent1">
                    <a:satMod val="150000"/>
                  </a:schemeClr>
                </a:solidFill>
              </a:rPr>
              <a:t> cas (Mme Jigger)</a:t>
            </a:r>
            <a:endParaRPr lang="fr-FR" dirty="0">
              <a:solidFill>
                <a:schemeClr val="accent1">
                  <a:satMod val="150000"/>
                </a:schemeClr>
              </a:solidFill>
            </a:endParaRPr>
          </a:p>
        </p:txBody>
      </p:sp>
      <p:sp>
        <p:nvSpPr>
          <p:cNvPr id="19459" name="Espace réservé du contenu 4"/>
          <p:cNvSpPr>
            <a:spLocks noGrp="1"/>
          </p:cNvSpPr>
          <p:nvPr>
            <p:ph sz="half" idx="2"/>
          </p:nvPr>
        </p:nvSpPr>
        <p:spPr>
          <a:xfrm>
            <a:off x="179512" y="1556792"/>
            <a:ext cx="8964488" cy="5040560"/>
          </a:xfrm>
        </p:spPr>
        <p:txBody>
          <a:bodyPr/>
          <a:lstStyle/>
          <a:p>
            <a:pPr eaLnBrk="1" hangingPunct="1">
              <a:buFont typeface="Wingdings 2" pitchFamily="18" charset="2"/>
              <a:buNone/>
            </a:pPr>
            <a:r>
              <a:rPr lang="fr-CA" dirty="0" smtClean="0">
                <a:latin typeface="Arial" charset="0"/>
                <a:cs typeface="Arial" charset="0"/>
              </a:rPr>
              <a:t>Femme 74 ans</a:t>
            </a:r>
            <a:endParaRPr lang="fr-FR" dirty="0" smtClean="0">
              <a:latin typeface="Arial" charset="0"/>
              <a:cs typeface="Arial" charset="0"/>
            </a:endParaRPr>
          </a:p>
          <a:p>
            <a:pPr eaLnBrk="1" hangingPunct="1">
              <a:buFont typeface="Wingdings 2" pitchFamily="18" charset="2"/>
              <a:buNone/>
            </a:pPr>
            <a:r>
              <a:rPr lang="fr-FR" dirty="0" smtClean="0">
                <a:latin typeface="Arial" charset="0"/>
                <a:cs typeface="Arial" charset="0"/>
              </a:rPr>
              <a:t>Habitudes de vie : </a:t>
            </a:r>
          </a:p>
          <a:p>
            <a:pPr eaLnBrk="1" hangingPunct="1"/>
            <a:r>
              <a:rPr lang="fr-FR" sz="2200" dirty="0" smtClean="0">
                <a:latin typeface="Arial" charset="0"/>
                <a:cs typeface="Arial" charset="0"/>
              </a:rPr>
              <a:t>Retraitée de l’enseignement</a:t>
            </a:r>
          </a:p>
          <a:p>
            <a:pPr eaLnBrk="1" hangingPunct="1"/>
            <a:r>
              <a:rPr lang="fr-FR" sz="2200" dirty="0" smtClean="0">
                <a:latin typeface="Arial" charset="0"/>
                <a:cs typeface="Arial" charset="0"/>
              </a:rPr>
              <a:t>Sport et loisir : marche, cuisine, artiste peintre</a:t>
            </a:r>
          </a:p>
          <a:p>
            <a:pPr eaLnBrk="1" hangingPunct="1"/>
            <a:r>
              <a:rPr lang="fr-FR" sz="2200" dirty="0" smtClean="0">
                <a:latin typeface="Arial" charset="0"/>
                <a:cs typeface="Arial" charset="0"/>
              </a:rPr>
              <a:t>Milieu de vie : Madame vit en couple avec son mari, elle a  3 enfants et 2 petits enfants de 6 et 5 ans qu’elle voit tous les week-end. Elle s’occupe seule de l’entretien intérieur de sa maison. Son mari est très impliqué dans la communauté donc absent pendant la journée.</a:t>
            </a:r>
          </a:p>
          <a:p>
            <a:pPr eaLnBrk="1" hangingPunct="1">
              <a:buFont typeface="Wingdings 2" pitchFamily="18" charset="2"/>
              <a:buNone/>
            </a:pPr>
            <a:r>
              <a:rPr lang="fr-FR" dirty="0" smtClean="0">
                <a:latin typeface="Arial" charset="0"/>
                <a:cs typeface="Arial" charset="0"/>
              </a:rPr>
              <a:t>Attentes de la cliente :</a:t>
            </a:r>
          </a:p>
          <a:p>
            <a:pPr eaLnBrk="1" hangingPunct="1">
              <a:buNone/>
            </a:pPr>
            <a:r>
              <a:rPr lang="fr-FR" dirty="0" smtClean="0">
                <a:latin typeface="Arial" pitchFamily="34" charset="0"/>
                <a:cs typeface="Arial" pitchFamily="34" charset="0"/>
              </a:rPr>
              <a:t>    </a:t>
            </a:r>
            <a:r>
              <a:rPr lang="fr-FR" b="1" dirty="0" smtClean="0">
                <a:latin typeface="Arial" pitchFamily="34" charset="0"/>
                <a:cs typeface="Arial" pitchFamily="34" charset="0"/>
              </a:rPr>
              <a:t>Prothèse actuelle inadéquate, ne rentre pas bien dans son emboîture, alignement non sécuritaire. </a:t>
            </a:r>
            <a:r>
              <a:rPr lang="fr-FR" b="1" dirty="0" smtClean="0">
                <a:latin typeface="Arial" charset="0"/>
                <a:cs typeface="Arial" charset="0"/>
              </a:rPr>
              <a:t>Madame veut cuisiner debout avec prothèse pour ses enfants et petits enfants et peindre à l’occasion</a:t>
            </a:r>
          </a:p>
          <a:p>
            <a:pPr eaLnBrk="1" hangingPunct="1">
              <a:buFont typeface="Wingdings 2" pitchFamily="18" charset="2"/>
              <a:buNone/>
            </a:pPr>
            <a:endParaRPr lang="fr-F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3"/>
          <p:cNvSpPr txBox="1">
            <a:spLocks/>
          </p:cNvSpPr>
          <p:nvPr/>
        </p:nvSpPr>
        <p:spPr bwMode="auto">
          <a:xfrm>
            <a:off x="900113" y="620713"/>
            <a:ext cx="74787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Char char=""/>
            </a:pPr>
            <a:r>
              <a:rPr lang="fr-FR" sz="2000" dirty="0"/>
              <a:t>5 pi 4 pouces, 180lbs</a:t>
            </a:r>
          </a:p>
          <a:p>
            <a:pPr eaLnBrk="1" hangingPunct="1">
              <a:buClr>
                <a:schemeClr val="accent1"/>
              </a:buClr>
              <a:buSzPct val="80000"/>
              <a:buFont typeface="Wingdings 2" pitchFamily="18" charset="2"/>
              <a:buChar char=""/>
            </a:pPr>
            <a:r>
              <a:rPr lang="fr-FR" sz="2000" dirty="0"/>
              <a:t>Amputation TF gauche 1/3 proximal </a:t>
            </a:r>
          </a:p>
          <a:p>
            <a:pPr eaLnBrk="1" hangingPunct="1">
              <a:buClr>
                <a:schemeClr val="accent1"/>
              </a:buClr>
              <a:buSzPct val="80000"/>
              <a:buFont typeface="Wingdings 2" pitchFamily="18" charset="2"/>
              <a:buChar char=""/>
            </a:pPr>
            <a:r>
              <a:rPr lang="fr-FR" sz="2000" dirty="0"/>
              <a:t>Amputée depuis </a:t>
            </a:r>
            <a:r>
              <a:rPr lang="fr-FR" sz="2000" dirty="0" smtClean="0"/>
              <a:t>3 ans </a:t>
            </a:r>
            <a:r>
              <a:rPr lang="fr-FR" sz="2000" dirty="0"/>
              <a:t>pour cause vasculaire </a:t>
            </a:r>
          </a:p>
          <a:p>
            <a:pPr eaLnBrk="1" hangingPunct="1">
              <a:buClr>
                <a:schemeClr val="accent1"/>
              </a:buClr>
              <a:buSzPct val="80000"/>
              <a:buFont typeface="Wingdings 2" pitchFamily="18" charset="2"/>
              <a:buChar char=""/>
            </a:pPr>
            <a:r>
              <a:rPr lang="fr-FR" sz="2000" dirty="0"/>
              <a:t>Diabète de type 2</a:t>
            </a:r>
          </a:p>
        </p:txBody>
      </p:sp>
      <p:sp>
        <p:nvSpPr>
          <p:cNvPr id="20483" name="ZoneTexte 2"/>
          <p:cNvSpPr txBox="1">
            <a:spLocks noChangeArrowheads="1"/>
          </p:cNvSpPr>
          <p:nvPr/>
        </p:nvSpPr>
        <p:spPr bwMode="auto">
          <a:xfrm>
            <a:off x="6011863" y="2708275"/>
            <a:ext cx="28082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FR"/>
              <a:t>Segment court </a:t>
            </a:r>
          </a:p>
          <a:p>
            <a:pPr eaLnBrk="1" hangingPunct="1">
              <a:buFont typeface="Arial" charset="0"/>
              <a:buChar char="•"/>
            </a:pPr>
            <a:r>
              <a:rPr lang="fr-FR"/>
              <a:t>Peau saine en général. </a:t>
            </a:r>
          </a:p>
          <a:p>
            <a:pPr eaLnBrk="1" hangingPunct="1">
              <a:buFont typeface="Arial" charset="0"/>
              <a:buChar char="•"/>
            </a:pPr>
            <a:r>
              <a:rPr lang="fr-FR"/>
              <a:t>Musculature flasque</a:t>
            </a:r>
          </a:p>
          <a:p>
            <a:pPr eaLnBrk="1" hangingPunct="1">
              <a:buFont typeface="Arial" charset="0"/>
              <a:buChar char="•"/>
            </a:pPr>
            <a:r>
              <a:rPr lang="fr-FR"/>
              <a:t>Cicatrice bien guérie </a:t>
            </a:r>
          </a:p>
          <a:p>
            <a:pPr eaLnBrk="1" hangingPunct="1"/>
            <a:r>
              <a:rPr lang="fr-FR"/>
              <a:t> </a:t>
            </a:r>
          </a:p>
        </p:txBody>
      </p:sp>
      <p:sp>
        <p:nvSpPr>
          <p:cNvPr id="20484" name="ZoneTexte 3"/>
          <p:cNvSpPr txBox="1">
            <a:spLocks noChangeArrowheads="1"/>
          </p:cNvSpPr>
          <p:nvPr/>
        </p:nvSpPr>
        <p:spPr bwMode="auto">
          <a:xfrm>
            <a:off x="2484438" y="3933825"/>
            <a:ext cx="2081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a:t>Photo </a:t>
            </a:r>
            <a:r>
              <a:rPr lang="fr-CA" dirty="0" err="1"/>
              <a:t>mme</a:t>
            </a:r>
            <a:r>
              <a:rPr lang="fr-CA" dirty="0"/>
              <a:t> durant</a:t>
            </a:r>
            <a:endParaRPr lang="fr-FR" dirty="0"/>
          </a:p>
        </p:txBody>
      </p:sp>
      <p:sp>
        <p:nvSpPr>
          <p:cNvPr id="20485" name="ZoneTexte 4"/>
          <p:cNvSpPr txBox="1">
            <a:spLocks noChangeArrowheads="1"/>
          </p:cNvSpPr>
          <p:nvPr/>
        </p:nvSpPr>
        <p:spPr bwMode="auto">
          <a:xfrm>
            <a:off x="0" y="0"/>
            <a:ext cx="820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a:t>3</a:t>
            </a:r>
            <a:r>
              <a:rPr lang="fr-CA" baseline="30000"/>
              <a:t>e</a:t>
            </a:r>
            <a:r>
              <a:rPr lang="fr-CA"/>
              <a:t> cas</a:t>
            </a: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186382"/>
            <a:ext cx="5150915" cy="38631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3"/>
          <p:cNvSpPr txBox="1">
            <a:spLocks/>
          </p:cNvSpPr>
          <p:nvPr/>
        </p:nvSpPr>
        <p:spPr bwMode="auto">
          <a:xfrm>
            <a:off x="179388" y="404813"/>
            <a:ext cx="87852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895350" indent="-319088"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None/>
            </a:pPr>
            <a:r>
              <a:rPr lang="fr-FR" sz="2000" dirty="0"/>
              <a:t>Bilan physique</a:t>
            </a:r>
          </a:p>
          <a:p>
            <a:pPr eaLnBrk="1" hangingPunct="1">
              <a:buClr>
                <a:schemeClr val="accent1"/>
              </a:buClr>
              <a:buSzPct val="80000"/>
              <a:buFont typeface="Wingdings 2" pitchFamily="18" charset="2"/>
              <a:buChar char=""/>
            </a:pPr>
            <a:r>
              <a:rPr lang="fr-FR" sz="2100" dirty="0"/>
              <a:t>Amplitudes articulaires côté amputé</a:t>
            </a:r>
          </a:p>
          <a:p>
            <a:pPr lvl="3" eaLnBrk="1" hangingPunct="1">
              <a:buClr>
                <a:schemeClr val="accent1"/>
              </a:buClr>
              <a:buSzPct val="80000"/>
              <a:buFont typeface="Courier New" pitchFamily="49" charset="0"/>
              <a:buChar char="o"/>
            </a:pPr>
            <a:r>
              <a:rPr lang="fr-FR" dirty="0"/>
              <a:t>Hanche : contracture </a:t>
            </a:r>
            <a:r>
              <a:rPr lang="fr-FR" dirty="0" smtClean="0"/>
              <a:t>12</a:t>
            </a:r>
            <a:r>
              <a:rPr lang="fr-FR" baseline="30000" dirty="0" smtClean="0"/>
              <a:t>0</a:t>
            </a:r>
            <a:r>
              <a:rPr lang="fr-FR" dirty="0" smtClean="0"/>
              <a:t> </a:t>
            </a:r>
            <a:r>
              <a:rPr lang="fr-FR" dirty="0"/>
              <a:t>en flexion irréductible</a:t>
            </a:r>
          </a:p>
          <a:p>
            <a:pPr eaLnBrk="1" hangingPunct="1">
              <a:buClr>
                <a:schemeClr val="accent1"/>
              </a:buClr>
              <a:buSzPct val="80000"/>
              <a:buFont typeface="Wingdings 2" pitchFamily="18" charset="2"/>
              <a:buChar char=""/>
            </a:pPr>
            <a:r>
              <a:rPr lang="fr-FR" sz="2100" dirty="0"/>
              <a:t>Force musculaire côté amputé:  </a:t>
            </a:r>
            <a:endParaRPr lang="fr-FR" sz="2100" dirty="0" smtClean="0"/>
          </a:p>
          <a:p>
            <a:pPr lvl="3" eaLnBrk="1" hangingPunct="1">
              <a:buClr>
                <a:schemeClr val="accent1"/>
              </a:buClr>
              <a:buSzPct val="80000"/>
              <a:buFont typeface="Courier New" pitchFamily="49" charset="0"/>
              <a:buChar char="o"/>
            </a:pPr>
            <a:r>
              <a:rPr lang="fr-FR" dirty="0" smtClean="0"/>
              <a:t>Hanche </a:t>
            </a:r>
            <a:r>
              <a:rPr lang="fr-FR" dirty="0"/>
              <a:t>: extension: 3 - et </a:t>
            </a:r>
            <a:r>
              <a:rPr lang="fr-CA" dirty="0"/>
              <a:t> flexion : 4+</a:t>
            </a:r>
          </a:p>
          <a:p>
            <a:pPr eaLnBrk="1" hangingPunct="1">
              <a:buClr>
                <a:schemeClr val="accent1"/>
              </a:buClr>
              <a:buSzPct val="80000"/>
              <a:buFont typeface="Wingdings 2" pitchFamily="18" charset="2"/>
              <a:buChar char=""/>
            </a:pPr>
            <a:r>
              <a:rPr lang="fr-FR" sz="2100" dirty="0" smtClean="0"/>
              <a:t>Amplitudes </a:t>
            </a:r>
            <a:r>
              <a:rPr lang="fr-FR" sz="2100" dirty="0"/>
              <a:t>articulaires côté sain</a:t>
            </a:r>
          </a:p>
          <a:p>
            <a:pPr lvl="3" eaLnBrk="1" hangingPunct="1">
              <a:buClr>
                <a:schemeClr val="accent1"/>
              </a:buClr>
              <a:buSzPct val="80000"/>
              <a:buFont typeface="Courier New" pitchFamily="49" charset="0"/>
              <a:buChar char="o"/>
            </a:pPr>
            <a:r>
              <a:rPr lang="fr-FR" dirty="0"/>
              <a:t>Genou : </a:t>
            </a:r>
            <a:r>
              <a:rPr lang="fr-FR" dirty="0" err="1"/>
              <a:t>flexum</a:t>
            </a:r>
            <a:r>
              <a:rPr lang="fr-FR" dirty="0"/>
              <a:t> </a:t>
            </a:r>
            <a:r>
              <a:rPr lang="fr-FR" dirty="0" smtClean="0"/>
              <a:t>8</a:t>
            </a:r>
            <a:r>
              <a:rPr lang="fr-FR" baseline="30000" dirty="0" smtClean="0"/>
              <a:t>0</a:t>
            </a:r>
          </a:p>
          <a:p>
            <a:pPr lvl="3" eaLnBrk="1" hangingPunct="1">
              <a:buClr>
                <a:schemeClr val="accent1"/>
              </a:buClr>
              <a:buSzPct val="80000"/>
              <a:buFont typeface="Courier New" pitchFamily="49" charset="0"/>
              <a:buChar char="o"/>
            </a:pPr>
            <a:r>
              <a:rPr lang="fr-FR" dirty="0" smtClean="0"/>
              <a:t>Hanche</a:t>
            </a:r>
            <a:r>
              <a:rPr lang="fr-FR" dirty="0"/>
              <a:t> : </a:t>
            </a:r>
            <a:r>
              <a:rPr lang="fr-FR" dirty="0" err="1" smtClean="0"/>
              <a:t>Flexum</a:t>
            </a:r>
            <a:r>
              <a:rPr lang="fr-FR" dirty="0" smtClean="0"/>
              <a:t> 5</a:t>
            </a:r>
            <a:r>
              <a:rPr lang="fr-FR" baseline="30000" dirty="0" smtClean="0"/>
              <a:t>0</a:t>
            </a:r>
            <a:endParaRPr lang="fr-FR" baseline="30000" dirty="0"/>
          </a:p>
          <a:p>
            <a:pPr eaLnBrk="1" hangingPunct="1">
              <a:buClr>
                <a:schemeClr val="accent1"/>
              </a:buClr>
              <a:buSzPct val="80000"/>
              <a:buFont typeface="Wingdings 2" pitchFamily="18" charset="2"/>
              <a:buChar char=""/>
            </a:pPr>
            <a:r>
              <a:rPr lang="fr-FR" sz="2100" dirty="0"/>
              <a:t>Force musculaire côté sain</a:t>
            </a:r>
          </a:p>
          <a:p>
            <a:pPr lvl="3" eaLnBrk="1" hangingPunct="1">
              <a:buClr>
                <a:schemeClr val="accent1"/>
              </a:buClr>
              <a:buSzPct val="80000"/>
              <a:buFont typeface="Courier New" pitchFamily="49" charset="0"/>
              <a:buChar char="o"/>
            </a:pPr>
            <a:r>
              <a:rPr lang="fr-CA" dirty="0"/>
              <a:t>Genou: flexion 4+ et extension : 3</a:t>
            </a:r>
            <a:r>
              <a:rPr lang="fr-CA" dirty="0" smtClean="0"/>
              <a:t>+</a:t>
            </a:r>
            <a:endParaRPr lang="fr-CA" dirty="0"/>
          </a:p>
          <a:p>
            <a:pPr eaLnBrk="1" hangingPunct="1">
              <a:buClr>
                <a:schemeClr val="accent1"/>
              </a:buClr>
              <a:buSzPct val="80000"/>
              <a:buFont typeface="Wingdings 2" pitchFamily="18" charset="2"/>
              <a:buChar char=""/>
            </a:pPr>
            <a:r>
              <a:rPr lang="fr-FR" sz="2100" dirty="0"/>
              <a:t>Force membres supérieurs semble normale et dextérité est bonne</a:t>
            </a:r>
          </a:p>
          <a:p>
            <a:pPr eaLnBrk="1" hangingPunct="1">
              <a:buClr>
                <a:schemeClr val="accent1"/>
              </a:buClr>
              <a:buSzPct val="80000"/>
              <a:buFont typeface="Wingdings 2" pitchFamily="18" charset="2"/>
              <a:buChar char=""/>
            </a:pPr>
            <a:r>
              <a:rPr lang="fr-FR" sz="2100" dirty="0"/>
              <a:t>Signe d’insuffisance vasculaire pied sain mais présence de pouls, pas de blessure. Claudication après 75 m. </a:t>
            </a:r>
          </a:p>
          <a:p>
            <a:pPr eaLnBrk="1" hangingPunct="1">
              <a:buClr>
                <a:schemeClr val="accent1"/>
              </a:buClr>
              <a:buSzPct val="80000"/>
              <a:buFont typeface="Wingdings 2" pitchFamily="18" charset="2"/>
              <a:buChar char=""/>
            </a:pPr>
            <a:r>
              <a:rPr lang="fr-FR" sz="2100" dirty="0"/>
              <a:t>Diabète mal géré, travaille fort avec la diététiste</a:t>
            </a:r>
          </a:p>
          <a:p>
            <a:pPr eaLnBrk="1" hangingPunct="1">
              <a:buClr>
                <a:schemeClr val="accent1"/>
              </a:buClr>
              <a:buSzPct val="80000"/>
              <a:buFont typeface="Wingdings 2" pitchFamily="18" charset="2"/>
              <a:buChar char=""/>
            </a:pPr>
            <a:r>
              <a:rPr lang="fr-FR" sz="2100" dirty="0"/>
              <a:t>Surcharge pondérale </a:t>
            </a:r>
          </a:p>
          <a:p>
            <a:pPr eaLnBrk="1" hangingPunct="1">
              <a:buClr>
                <a:schemeClr val="accent1"/>
              </a:buClr>
              <a:buSzPct val="80000"/>
              <a:buFont typeface="Wingdings 2" pitchFamily="18" charset="2"/>
              <a:buChar char=""/>
            </a:pPr>
            <a:r>
              <a:rPr lang="fr-FR" sz="2100" dirty="0"/>
              <a:t>Bon réseau social. Amis, enfants et époux sont </a:t>
            </a:r>
            <a:r>
              <a:rPr lang="fr-FR" sz="2100" dirty="0" smtClean="0"/>
              <a:t>présents</a:t>
            </a:r>
          </a:p>
          <a:p>
            <a:pPr eaLnBrk="1" hangingPunct="1">
              <a:buClr>
                <a:schemeClr val="accent1"/>
              </a:buClr>
              <a:buSzPct val="80000"/>
              <a:buFont typeface="Wingdings 2" pitchFamily="18" charset="2"/>
              <a:buChar char=""/>
            </a:pPr>
            <a:r>
              <a:rPr lang="fr-FR" sz="2800" dirty="0" smtClean="0"/>
              <a:t>Niveau </a:t>
            </a:r>
            <a:r>
              <a:rPr lang="fr-FR" sz="2800" dirty="0"/>
              <a:t>d’activité K1</a:t>
            </a:r>
            <a:endParaRPr lang="fr-FR" dirty="0"/>
          </a:p>
        </p:txBody>
      </p:sp>
      <p:sp>
        <p:nvSpPr>
          <p:cNvPr id="21507" name="ZoneTexte 3"/>
          <p:cNvSpPr txBox="1">
            <a:spLocks noChangeArrowheads="1"/>
          </p:cNvSpPr>
          <p:nvPr/>
        </p:nvSpPr>
        <p:spPr bwMode="auto">
          <a:xfrm>
            <a:off x="0" y="0"/>
            <a:ext cx="820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a:t>3</a:t>
            </a:r>
            <a:r>
              <a:rPr lang="fr-CA" baseline="30000"/>
              <a:t>e</a:t>
            </a:r>
            <a:r>
              <a:rPr lang="fr-CA"/>
              <a:t> cas</a:t>
            </a: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468288"/>
          </a:xfrm>
        </p:spPr>
        <p:txBody>
          <a:bodyPr>
            <a:normAutofit fontScale="90000"/>
          </a:bodyPr>
          <a:lstStyle/>
          <a:p>
            <a:pPr eaLnBrk="1" fontAlgn="auto" hangingPunct="1">
              <a:spcAft>
                <a:spcPts val="0"/>
              </a:spcAft>
              <a:defRPr/>
            </a:pPr>
            <a:r>
              <a:rPr lang="fr-CA" sz="2800" dirty="0" smtClean="0">
                <a:solidFill>
                  <a:schemeClr val="accent1">
                    <a:satMod val="150000"/>
                  </a:schemeClr>
                </a:solidFill>
              </a:rPr>
              <a:t>3</a:t>
            </a:r>
            <a:r>
              <a:rPr lang="fr-CA" sz="2800" baseline="30000" dirty="0" smtClean="0">
                <a:solidFill>
                  <a:schemeClr val="accent1">
                    <a:satMod val="150000"/>
                  </a:schemeClr>
                </a:solidFill>
              </a:rPr>
              <a:t>e</a:t>
            </a:r>
            <a:r>
              <a:rPr lang="fr-CA" sz="2800" dirty="0" smtClean="0">
                <a:solidFill>
                  <a:schemeClr val="accent1">
                    <a:satMod val="150000"/>
                  </a:schemeClr>
                </a:solidFill>
              </a:rPr>
              <a:t>  cas (solution)</a:t>
            </a:r>
            <a:endParaRPr lang="fr-FR" sz="2800" dirty="0">
              <a:solidFill>
                <a:schemeClr val="accent1">
                  <a:satMod val="150000"/>
                </a:schemeClr>
              </a:solidFill>
            </a:endParaRPr>
          </a:p>
        </p:txBody>
      </p:sp>
      <p:sp>
        <p:nvSpPr>
          <p:cNvPr id="30723" name="Espace réservé du contenu 2"/>
          <p:cNvSpPr>
            <a:spLocks noGrp="1"/>
          </p:cNvSpPr>
          <p:nvPr>
            <p:ph idx="1"/>
          </p:nvPr>
        </p:nvSpPr>
        <p:spPr>
          <a:xfrm>
            <a:off x="2987675" y="1628775"/>
            <a:ext cx="5921375" cy="5040313"/>
          </a:xfrm>
        </p:spPr>
        <p:txBody>
          <a:bodyPr/>
          <a:lstStyle/>
          <a:p>
            <a:pPr eaLnBrk="1" hangingPunct="1"/>
            <a:r>
              <a:rPr lang="fr-CA" sz="1400" dirty="0" smtClean="0"/>
              <a:t>Nous pensons qu’il faut être ouvert à toutes les éventualités. Dans certains cas, on peut débuter avec un type d’appareil et finir avec un autre type.</a:t>
            </a:r>
          </a:p>
          <a:p>
            <a:pPr eaLnBrk="1" hangingPunct="1"/>
            <a:endParaRPr lang="fr-CA" sz="1400" dirty="0" smtClean="0"/>
          </a:p>
          <a:p>
            <a:pPr eaLnBrk="1" hangingPunct="1"/>
            <a:endParaRPr lang="fr-CA" sz="1400" dirty="0" smtClean="0"/>
          </a:p>
          <a:p>
            <a:pPr eaLnBrk="1" hangingPunct="1"/>
            <a:r>
              <a:rPr lang="fr-CA" sz="1400" dirty="0" smtClean="0"/>
              <a:t>La contracture devrait être accommodée mais il faudra aussi faire en sorte que la suspension soit adéquate afin d’optimiser la sécurité. </a:t>
            </a:r>
          </a:p>
          <a:p>
            <a:pPr eaLnBrk="1" hangingPunct="1"/>
            <a:r>
              <a:rPr lang="fr-CA" sz="1400" dirty="0" smtClean="0"/>
              <a:t>Manchon de silicone avec attache distale ou même système de succion distale (à essayer) et tous les moyens pour faciliter le chaussage et permettre d’accommoder la contracture.</a:t>
            </a:r>
          </a:p>
          <a:p>
            <a:pPr eaLnBrk="1" hangingPunct="1"/>
            <a:r>
              <a:rPr lang="fr-CA" sz="1400" dirty="0" smtClean="0"/>
              <a:t>Prévoir un système qui permet de changer l’alignement sans restriction.</a:t>
            </a:r>
          </a:p>
          <a:p>
            <a:pPr marL="119062" indent="0" eaLnBrk="1" hangingPunct="1">
              <a:buNone/>
            </a:pPr>
            <a:endParaRPr lang="fr-CA" sz="1400" dirty="0" smtClean="0"/>
          </a:p>
          <a:p>
            <a:pPr eaLnBrk="1" hangingPunct="1"/>
            <a:r>
              <a:rPr lang="fr-CA" sz="1400" dirty="0" smtClean="0"/>
              <a:t>Emboîture quadrangulaire ou hybride. Sauf pour cuisiner, peu de chance que le confort en position debout soit un enjeu très important.</a:t>
            </a:r>
          </a:p>
          <a:p>
            <a:pPr eaLnBrk="1" hangingPunct="1"/>
            <a:r>
              <a:rPr lang="fr-CA" sz="1400" dirty="0" smtClean="0"/>
              <a:t>Mme sera  assise la plupart du temps, si c’était possible d’avoir une emboîture semi flexible, le confort en position assise serait meilleur. C’est sûrement justifiable.</a:t>
            </a:r>
          </a:p>
          <a:p>
            <a:pPr eaLnBrk="1" hangingPunct="1"/>
            <a:endParaRPr lang="fr-CA" sz="1400" dirty="0" smtClean="0"/>
          </a:p>
          <a:p>
            <a:pPr eaLnBrk="1" hangingPunct="1"/>
            <a:r>
              <a:rPr lang="fr-CA" sz="1400" dirty="0" smtClean="0"/>
              <a:t>Genou de sûreté et pied avec talon flexible pour favoriser le moment d’extension du genou (avec alignement sécuritaire), en gardant en tête qu’un genou à verrou sera peut être une option. </a:t>
            </a:r>
          </a:p>
          <a:p>
            <a:pPr eaLnBrk="1" hangingPunct="1"/>
            <a:r>
              <a:rPr lang="fr-CA" sz="1400" dirty="0" smtClean="0"/>
              <a:t>On se souvient que plus les composantes permettent un niveau d’activité élevé plus on donne la chance au client de l’atteindre </a:t>
            </a:r>
            <a:r>
              <a:rPr lang="fr-CA" sz="1400" dirty="0" smtClean="0">
                <a:sym typeface="Wingdings" pitchFamily="2" charset="2"/>
              </a:rPr>
              <a:t></a:t>
            </a:r>
            <a:endParaRPr lang="fr-CA" sz="1400" dirty="0" smtClean="0"/>
          </a:p>
        </p:txBody>
      </p:sp>
      <p:sp>
        <p:nvSpPr>
          <p:cNvPr id="30724" name="Espace réservé du texte 3"/>
          <p:cNvSpPr>
            <a:spLocks noGrp="1"/>
          </p:cNvSpPr>
          <p:nvPr>
            <p:ph type="body" sz="half" idx="2"/>
          </p:nvPr>
        </p:nvSpPr>
        <p:spPr>
          <a:xfrm>
            <a:off x="179388" y="1628775"/>
            <a:ext cx="2468562" cy="4572000"/>
          </a:xfrm>
        </p:spPr>
        <p:txBody>
          <a:bodyPr/>
          <a:lstStyle/>
          <a:p>
            <a:pPr eaLnBrk="1" hangingPunct="1"/>
            <a:r>
              <a:rPr lang="fr-CA" dirty="0" smtClean="0"/>
              <a:t>Le premier enjeu sera probablement le déconditionnement</a:t>
            </a:r>
          </a:p>
          <a:p>
            <a:pPr eaLnBrk="1" hangingPunct="1"/>
            <a:endParaRPr lang="fr-CA" dirty="0" smtClean="0"/>
          </a:p>
          <a:p>
            <a:pPr eaLnBrk="1" hangingPunct="1"/>
            <a:endParaRPr lang="fr-CA" dirty="0" smtClean="0"/>
          </a:p>
          <a:p>
            <a:pPr eaLnBrk="1" hangingPunct="1"/>
            <a:r>
              <a:rPr lang="fr-CA" dirty="0" smtClean="0"/>
              <a:t>Segment court et contracture en flexion</a:t>
            </a:r>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r>
              <a:rPr lang="fr-CA" dirty="0" smtClean="0"/>
              <a:t>Déconditionnement et sécurité</a:t>
            </a:r>
          </a:p>
        </p:txBody>
      </p:sp>
      <p:sp>
        <p:nvSpPr>
          <p:cNvPr id="30725" name="ZoneTexte 4"/>
          <p:cNvSpPr txBox="1">
            <a:spLocks noChangeArrowheads="1"/>
          </p:cNvSpPr>
          <p:nvPr/>
        </p:nvSpPr>
        <p:spPr bwMode="auto">
          <a:xfrm>
            <a:off x="2987675" y="188913"/>
            <a:ext cx="5976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a:solidFill>
                  <a:prstClr val="white"/>
                </a:solidFill>
              </a:rPr>
              <a:t>Toutes les réponses sont bonnes, pourvu qu’elles soient justifiées. </a:t>
            </a:r>
            <a:endParaRPr lang="fr-CA" dirty="0" smtClean="0">
              <a:solidFill>
                <a:prstClr val="white"/>
              </a:solidFill>
            </a:endParaRPr>
          </a:p>
          <a:p>
            <a:pPr eaLnBrk="1" hangingPunct="1"/>
            <a:endParaRPr lang="fr-CA" dirty="0">
              <a:solidFill>
                <a:prstClr val="white"/>
              </a:solidFill>
            </a:endParaRPr>
          </a:p>
          <a:p>
            <a:pPr eaLnBrk="1" hangingPunct="1"/>
            <a:r>
              <a:rPr lang="fr-CA" dirty="0">
                <a:solidFill>
                  <a:prstClr val="white"/>
                </a:solidFill>
              </a:rPr>
              <a:t>Voici </a:t>
            </a:r>
            <a:r>
              <a:rPr lang="fr-CA" dirty="0" smtClean="0">
                <a:solidFill>
                  <a:prstClr val="white"/>
                </a:solidFill>
              </a:rPr>
              <a:t>l’appareillage que nous privilégions</a:t>
            </a:r>
            <a:endParaRPr lang="fr-FR" dirty="0">
              <a:solidFill>
                <a:prstClr val="white"/>
              </a:solidFill>
            </a:endParaRPr>
          </a:p>
        </p:txBody>
      </p:sp>
      <p:sp>
        <p:nvSpPr>
          <p:cNvPr id="6" name="ZoneTexte 5"/>
          <p:cNvSpPr txBox="1"/>
          <p:nvPr/>
        </p:nvSpPr>
        <p:spPr>
          <a:xfrm>
            <a:off x="0" y="980728"/>
            <a:ext cx="2699792" cy="338554"/>
          </a:xfrm>
          <a:prstGeom prst="rect">
            <a:avLst/>
          </a:prstGeom>
          <a:noFill/>
        </p:spPr>
        <p:txBody>
          <a:bodyPr wrap="square" rtlCol="0">
            <a:spAutoFit/>
          </a:bodyPr>
          <a:lstStyle/>
          <a:p>
            <a:r>
              <a:rPr lang="fr-CA" sz="1600" dirty="0" smtClean="0">
                <a:solidFill>
                  <a:srgbClr val="FFC000"/>
                </a:solidFill>
              </a:rPr>
              <a:t>Problématiques principales</a:t>
            </a:r>
            <a:endParaRPr lang="fr-FR" sz="1600" dirty="0">
              <a:solidFill>
                <a:srgbClr val="FFC000"/>
              </a:solidFill>
            </a:endParaRPr>
          </a:p>
        </p:txBody>
      </p:sp>
    </p:spTree>
    <p:extLst>
      <p:ext uri="{BB962C8B-B14F-4D97-AF65-F5344CB8AC3E}">
        <p14:creationId xmlns:p14="http://schemas.microsoft.com/office/powerpoint/2010/main" val="26774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 calcmode="lin" valueType="num">
                                      <p:cBhvr additive="base">
                                        <p:cTn id="13"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 calcmode="lin" valueType="num">
                                      <p:cBhvr additive="base">
                                        <p:cTn id="19"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anim calcmode="lin" valueType="num">
                                      <p:cBhvr additive="base">
                                        <p:cTn id="23"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3">
                                            <p:txEl>
                                              <p:pRg st="7" end="7"/>
                                            </p:txEl>
                                          </p:spTgt>
                                        </p:tgtEl>
                                        <p:attrNameLst>
                                          <p:attrName>style.visibility</p:attrName>
                                        </p:attrNameLst>
                                      </p:cBhvr>
                                      <p:to>
                                        <p:strVal val="visible"/>
                                      </p:to>
                                    </p:set>
                                    <p:anim calcmode="lin" valueType="num">
                                      <p:cBhvr additive="base">
                                        <p:cTn id="29"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23">
                                            <p:txEl>
                                              <p:pRg st="8" end="8"/>
                                            </p:txEl>
                                          </p:spTgt>
                                        </p:tgtEl>
                                        <p:attrNameLst>
                                          <p:attrName>style.visibility</p:attrName>
                                        </p:attrNameLst>
                                      </p:cBhvr>
                                      <p:to>
                                        <p:strVal val="visible"/>
                                      </p:to>
                                    </p:set>
                                    <p:anim calcmode="lin" valueType="num">
                                      <p:cBhvr additive="base">
                                        <p:cTn id="33"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23">
                                            <p:txEl>
                                              <p:pRg st="10" end="10"/>
                                            </p:txEl>
                                          </p:spTgt>
                                        </p:tgtEl>
                                        <p:attrNameLst>
                                          <p:attrName>style.visibility</p:attrName>
                                        </p:attrNameLst>
                                      </p:cBhvr>
                                      <p:to>
                                        <p:strVal val="visible"/>
                                      </p:to>
                                    </p:set>
                                    <p:anim calcmode="lin" valueType="num">
                                      <p:cBhvr additive="base">
                                        <p:cTn id="39" dur="500" fill="hold"/>
                                        <p:tgtEl>
                                          <p:spTgt spid="3072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2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723">
                                            <p:txEl>
                                              <p:pRg st="11" end="11"/>
                                            </p:txEl>
                                          </p:spTgt>
                                        </p:tgtEl>
                                        <p:attrNameLst>
                                          <p:attrName>style.visibility</p:attrName>
                                        </p:attrNameLst>
                                      </p:cBhvr>
                                      <p:to>
                                        <p:strVal val="visible"/>
                                      </p:to>
                                    </p:set>
                                    <p:anim calcmode="lin" valueType="num">
                                      <p:cBhvr additive="base">
                                        <p:cTn id="43" dur="500" fill="hold"/>
                                        <p:tgtEl>
                                          <p:spTgt spid="3072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251062"/>
          </a:xfrm>
        </p:spPr>
        <p:txBody>
          <a:bodyPr/>
          <a:lstStyle/>
          <a:p>
            <a:pPr eaLnBrk="1" fontAlgn="auto" hangingPunct="1">
              <a:spcAft>
                <a:spcPts val="0"/>
              </a:spcAft>
              <a:defRPr/>
            </a:pPr>
            <a:r>
              <a:rPr lang="fr-CA" dirty="0">
                <a:solidFill>
                  <a:schemeClr val="accent1">
                    <a:satMod val="150000"/>
                  </a:schemeClr>
                </a:solidFill>
              </a:rPr>
              <a:t>4</a:t>
            </a:r>
            <a:r>
              <a:rPr lang="fr-CA" baseline="30000" dirty="0" smtClean="0">
                <a:solidFill>
                  <a:schemeClr val="accent1">
                    <a:satMod val="150000"/>
                  </a:schemeClr>
                </a:solidFill>
              </a:rPr>
              <a:t>e</a:t>
            </a:r>
            <a:r>
              <a:rPr lang="fr-CA" dirty="0" smtClean="0">
                <a:solidFill>
                  <a:schemeClr val="accent1">
                    <a:satMod val="150000"/>
                  </a:schemeClr>
                </a:solidFill>
              </a:rPr>
              <a:t> cas (M. Volt)</a:t>
            </a:r>
            <a:endParaRPr lang="fr-FR" dirty="0">
              <a:solidFill>
                <a:schemeClr val="accent1">
                  <a:satMod val="150000"/>
                </a:schemeClr>
              </a:solidFill>
            </a:endParaRPr>
          </a:p>
        </p:txBody>
      </p:sp>
      <p:sp>
        <p:nvSpPr>
          <p:cNvPr id="25603" name="Espace réservé du contenu 4"/>
          <p:cNvSpPr>
            <a:spLocks noGrp="1"/>
          </p:cNvSpPr>
          <p:nvPr>
            <p:ph sz="half" idx="2"/>
          </p:nvPr>
        </p:nvSpPr>
        <p:spPr>
          <a:xfrm>
            <a:off x="179388" y="1700213"/>
            <a:ext cx="8785225" cy="4897139"/>
          </a:xfrm>
        </p:spPr>
        <p:txBody>
          <a:bodyPr/>
          <a:lstStyle/>
          <a:p>
            <a:pPr eaLnBrk="1" hangingPunct="1">
              <a:buFont typeface="Wingdings 2" pitchFamily="18" charset="2"/>
              <a:buNone/>
            </a:pPr>
            <a:r>
              <a:rPr lang="fr-CA" dirty="0" smtClean="0">
                <a:latin typeface="Arial" charset="0"/>
                <a:cs typeface="Arial" charset="0"/>
              </a:rPr>
              <a:t>Homme  59 ans</a:t>
            </a:r>
            <a:endParaRPr lang="fr-FR" dirty="0" smtClean="0">
              <a:latin typeface="Arial" charset="0"/>
              <a:cs typeface="Arial" charset="0"/>
            </a:endParaRPr>
          </a:p>
          <a:p>
            <a:pPr eaLnBrk="1" hangingPunct="1">
              <a:buFont typeface="Wingdings 2" pitchFamily="18" charset="2"/>
              <a:buNone/>
            </a:pPr>
            <a:r>
              <a:rPr lang="fr-FR" dirty="0" smtClean="0">
                <a:latin typeface="Arial" charset="0"/>
                <a:cs typeface="Arial" charset="0"/>
              </a:rPr>
              <a:t>Habitudes de vie :</a:t>
            </a:r>
          </a:p>
          <a:p>
            <a:pPr eaLnBrk="1" hangingPunct="1"/>
            <a:r>
              <a:rPr lang="fr-FR" dirty="0" smtClean="0">
                <a:latin typeface="Arial" charset="0"/>
                <a:cs typeface="Arial" charset="0"/>
              </a:rPr>
              <a:t>Électricien</a:t>
            </a:r>
          </a:p>
          <a:p>
            <a:pPr eaLnBrk="1" hangingPunct="1"/>
            <a:r>
              <a:rPr lang="fr-FR" dirty="0" smtClean="0">
                <a:latin typeface="Arial" charset="0"/>
                <a:cs typeface="Arial" charset="0"/>
              </a:rPr>
              <a:t>Sport et loisir : Marcher avec son chien</a:t>
            </a:r>
          </a:p>
          <a:p>
            <a:pPr eaLnBrk="1" hangingPunct="1"/>
            <a:r>
              <a:rPr lang="fr-FR" dirty="0" smtClean="0">
                <a:latin typeface="Arial" charset="0"/>
                <a:cs typeface="Arial" charset="0"/>
              </a:rPr>
              <a:t>Milieu de vie : vit avec sa conjointe dans un appartement accessible par le garage. Ascenseur, bon réseau social, 2 enfants qui les visitent régulièrement.</a:t>
            </a:r>
          </a:p>
          <a:p>
            <a:pPr eaLnBrk="1" hangingPunct="1">
              <a:buFont typeface="Wingdings 2" pitchFamily="18" charset="2"/>
              <a:buNone/>
            </a:pPr>
            <a:endParaRPr lang="fr-FR" dirty="0" smtClean="0">
              <a:latin typeface="Arial" charset="0"/>
              <a:cs typeface="Arial" charset="0"/>
            </a:endParaRPr>
          </a:p>
          <a:p>
            <a:pPr eaLnBrk="1" hangingPunct="1">
              <a:buFont typeface="Wingdings 2" pitchFamily="18" charset="2"/>
              <a:buNone/>
            </a:pPr>
            <a:r>
              <a:rPr lang="fr-FR" dirty="0" smtClean="0">
                <a:latin typeface="Arial" charset="0"/>
                <a:cs typeface="Arial" charset="0"/>
              </a:rPr>
              <a:t>Attentes du client :</a:t>
            </a:r>
          </a:p>
          <a:p>
            <a:pPr marL="108000" indent="0" eaLnBrk="1" hangingPunct="1">
              <a:buFont typeface="Wingdings 2" pitchFamily="18" charset="2"/>
              <a:buNone/>
            </a:pPr>
            <a:r>
              <a:rPr lang="fr-FR" b="1" dirty="0" smtClean="0">
                <a:latin typeface="Arial" charset="0"/>
                <a:cs typeface="Arial" charset="0"/>
              </a:rPr>
              <a:t>La prothèse actuelle tourne et n’est pas stable. Monsieur est prêt à changer de système. La prothèse a 5 ans. Il voudrait réaliser son rêve de retraite qui est de voyager avec son épouse.</a:t>
            </a:r>
          </a:p>
          <a:p>
            <a:pPr eaLnBrk="1" hangingPunct="1">
              <a:buFont typeface="Wingdings 2" pitchFamily="18" charset="2"/>
              <a:buNone/>
            </a:pPr>
            <a:endParaRPr lang="fr-F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3"/>
          <p:cNvSpPr txBox="1">
            <a:spLocks/>
          </p:cNvSpPr>
          <p:nvPr/>
        </p:nvSpPr>
        <p:spPr bwMode="auto">
          <a:xfrm>
            <a:off x="900113" y="620713"/>
            <a:ext cx="7478712" cy="111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Char char=""/>
            </a:pPr>
            <a:r>
              <a:rPr lang="fr-FR" sz="2000" dirty="0"/>
              <a:t>5 pi 8</a:t>
            </a:r>
            <a:r>
              <a:rPr lang="fr-FR" sz="2000" dirty="0" smtClean="0"/>
              <a:t> </a:t>
            </a:r>
            <a:r>
              <a:rPr lang="fr-FR" sz="2000" dirty="0"/>
              <a:t>pouces, </a:t>
            </a:r>
            <a:r>
              <a:rPr lang="fr-FR" sz="2000" dirty="0" smtClean="0"/>
              <a:t>160 </a:t>
            </a:r>
            <a:r>
              <a:rPr lang="fr-FR" sz="2000" dirty="0" err="1" smtClean="0"/>
              <a:t>lbs</a:t>
            </a:r>
            <a:endParaRPr lang="fr-FR" sz="2000" dirty="0"/>
          </a:p>
          <a:p>
            <a:pPr eaLnBrk="1" hangingPunct="1">
              <a:buClr>
                <a:schemeClr val="accent1"/>
              </a:buClr>
              <a:buSzPct val="80000"/>
              <a:buFont typeface="Wingdings 2" pitchFamily="18" charset="2"/>
              <a:buChar char=""/>
            </a:pPr>
            <a:r>
              <a:rPr lang="fr-FR" sz="2000" dirty="0"/>
              <a:t>Amputation </a:t>
            </a:r>
            <a:r>
              <a:rPr lang="fr-FR" sz="2000" dirty="0" smtClean="0"/>
              <a:t>TF droite </a:t>
            </a:r>
            <a:r>
              <a:rPr lang="fr-FR" sz="2000" dirty="0"/>
              <a:t>1/3 </a:t>
            </a:r>
            <a:r>
              <a:rPr lang="fr-FR" sz="2000" dirty="0" smtClean="0"/>
              <a:t>proximal</a:t>
            </a:r>
            <a:endParaRPr lang="fr-FR" sz="2000" dirty="0"/>
          </a:p>
          <a:p>
            <a:pPr eaLnBrk="1" hangingPunct="1">
              <a:buClr>
                <a:schemeClr val="accent1"/>
              </a:buClr>
              <a:buSzPct val="80000"/>
              <a:buFont typeface="Wingdings 2" pitchFamily="18" charset="2"/>
              <a:buChar char=""/>
            </a:pPr>
            <a:r>
              <a:rPr lang="fr-FR" sz="2000" dirty="0" smtClean="0"/>
              <a:t>Amputé </a:t>
            </a:r>
            <a:r>
              <a:rPr lang="fr-FR" sz="2000" dirty="0"/>
              <a:t>depuis </a:t>
            </a:r>
            <a:r>
              <a:rPr lang="fr-FR" sz="2000" dirty="0" smtClean="0"/>
              <a:t>7 ans </a:t>
            </a:r>
            <a:r>
              <a:rPr lang="fr-FR" sz="2000" dirty="0"/>
              <a:t>à cause </a:t>
            </a:r>
            <a:r>
              <a:rPr lang="fr-FR" sz="2000" dirty="0" smtClean="0"/>
              <a:t>bactérie</a:t>
            </a:r>
            <a:endParaRPr lang="fr-FR" sz="2000" dirty="0"/>
          </a:p>
        </p:txBody>
      </p:sp>
      <p:sp>
        <p:nvSpPr>
          <p:cNvPr id="26627" name="ZoneTexte 2"/>
          <p:cNvSpPr txBox="1">
            <a:spLocks noChangeArrowheads="1"/>
          </p:cNvSpPr>
          <p:nvPr/>
        </p:nvSpPr>
        <p:spPr bwMode="auto">
          <a:xfrm>
            <a:off x="4855246" y="4872788"/>
            <a:ext cx="332194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FR" dirty="0" smtClean="0"/>
              <a:t>Peau </a:t>
            </a:r>
            <a:r>
              <a:rPr lang="fr-FR" dirty="0"/>
              <a:t>saine en </a:t>
            </a:r>
            <a:r>
              <a:rPr lang="fr-FR" dirty="0" smtClean="0"/>
              <a:t>général</a:t>
            </a:r>
          </a:p>
          <a:p>
            <a:pPr eaLnBrk="1" hangingPunct="1">
              <a:buFont typeface="Arial" charset="0"/>
              <a:buChar char="•"/>
            </a:pPr>
            <a:r>
              <a:rPr lang="fr-FR" dirty="0" smtClean="0"/>
              <a:t>Invagination en distal avec évident problème de manque de contact</a:t>
            </a:r>
          </a:p>
          <a:p>
            <a:pPr eaLnBrk="1" hangingPunct="1">
              <a:buFont typeface="Arial" charset="0"/>
              <a:buChar char="•"/>
            </a:pPr>
            <a:r>
              <a:rPr lang="fr-FR" dirty="0" smtClean="0"/>
              <a:t>Pas d’œdème</a:t>
            </a:r>
            <a:endParaRPr lang="fr-FR" dirty="0"/>
          </a:p>
          <a:p>
            <a:pPr eaLnBrk="1" hangingPunct="1">
              <a:buFont typeface="Arial" charset="0"/>
              <a:buChar char="•"/>
            </a:pPr>
            <a:r>
              <a:rPr lang="fr-FR" dirty="0" smtClean="0"/>
              <a:t>Cicatrice invaginé</a:t>
            </a:r>
            <a:endParaRPr lang="fr-FR" dirty="0"/>
          </a:p>
          <a:p>
            <a:pPr eaLnBrk="1" hangingPunct="1"/>
            <a:r>
              <a:rPr lang="fr-FR" dirty="0"/>
              <a:t> </a:t>
            </a:r>
          </a:p>
        </p:txBody>
      </p:sp>
      <p:sp>
        <p:nvSpPr>
          <p:cNvPr id="26628" name="ZoneTexte 3"/>
          <p:cNvSpPr txBox="1">
            <a:spLocks noChangeArrowheads="1"/>
          </p:cNvSpPr>
          <p:nvPr/>
        </p:nvSpPr>
        <p:spPr bwMode="auto">
          <a:xfrm>
            <a:off x="2484438" y="3933825"/>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a:t>Photo</a:t>
            </a:r>
            <a:endParaRPr lang="fr-FR" dirty="0"/>
          </a:p>
        </p:txBody>
      </p:sp>
      <p:sp>
        <p:nvSpPr>
          <p:cNvPr id="26629" name="ZoneTexte 4"/>
          <p:cNvSpPr txBox="1">
            <a:spLocks noChangeArrowheads="1"/>
          </p:cNvSpPr>
          <p:nvPr/>
        </p:nvSpPr>
        <p:spPr bwMode="auto">
          <a:xfrm>
            <a:off x="0" y="0"/>
            <a:ext cx="821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smtClean="0"/>
              <a:t>4</a:t>
            </a:r>
            <a:r>
              <a:rPr lang="fr-CA" baseline="30000" dirty="0" smtClean="0"/>
              <a:t>e</a:t>
            </a:r>
            <a:r>
              <a:rPr lang="fr-CA" dirty="0" smtClean="0"/>
              <a:t> </a:t>
            </a:r>
            <a:r>
              <a:rPr lang="fr-CA" dirty="0"/>
              <a:t>cas</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30" y="1732194"/>
            <a:ext cx="3117193" cy="415625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47630" y="2109313"/>
            <a:ext cx="3137174" cy="2352881"/>
          </a:xfrm>
          <a:prstGeom prst="rect">
            <a:avLst/>
          </a:prstGeom>
        </p:spPr>
      </p:pic>
    </p:spTree>
    <p:extLst>
      <p:ext uri="{BB962C8B-B14F-4D97-AF65-F5344CB8AC3E}">
        <p14:creationId xmlns:p14="http://schemas.microsoft.com/office/powerpoint/2010/main" val="3704083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eaLnBrk="1" fontAlgn="auto" hangingPunct="1">
              <a:spcAft>
                <a:spcPts val="0"/>
              </a:spcAft>
              <a:defRPr/>
            </a:pPr>
            <a:r>
              <a:rPr lang="fr-CA" dirty="0" smtClean="0">
                <a:solidFill>
                  <a:schemeClr val="accent1">
                    <a:satMod val="150000"/>
                  </a:schemeClr>
                </a:solidFill>
              </a:rPr>
              <a:t>Bienvenue</a:t>
            </a:r>
            <a:endParaRPr lang="fr-FR" dirty="0">
              <a:solidFill>
                <a:schemeClr val="accent1">
                  <a:satMod val="150000"/>
                </a:schemeClr>
              </a:solidFill>
            </a:endParaRPr>
          </a:p>
        </p:txBody>
      </p:sp>
      <p:sp>
        <p:nvSpPr>
          <p:cNvPr id="3" name="Espace réservé du contenu 2"/>
          <p:cNvSpPr>
            <a:spLocks noGrp="1"/>
          </p:cNvSpPr>
          <p:nvPr>
            <p:ph idx="1"/>
          </p:nvPr>
        </p:nvSpPr>
        <p:spPr/>
        <p:txBody>
          <a:bodyPr rtlCol="0">
            <a:normAutofit fontScale="92500"/>
          </a:bodyPr>
          <a:lstStyle/>
          <a:p>
            <a:pPr marL="438912" indent="-320040" algn="just" eaLnBrk="1" fontAlgn="auto" hangingPunct="1">
              <a:spcBef>
                <a:spcPts val="0"/>
              </a:spcBef>
              <a:spcAft>
                <a:spcPts val="0"/>
              </a:spcAft>
              <a:buFont typeface="Wingdings 2"/>
              <a:buChar char=""/>
              <a:defRPr/>
            </a:pPr>
            <a:r>
              <a:rPr lang="fr-CA" sz="2800" dirty="0" smtClean="0">
                <a:latin typeface="Arial" pitchFamily="34" charset="0"/>
                <a:cs typeface="Arial" pitchFamily="34" charset="0"/>
              </a:rPr>
              <a:t>Le défi sera de trouver le plus rapidement possible et le plus logiquement possible une solution d’appareillage pour des clients. </a:t>
            </a:r>
          </a:p>
          <a:p>
            <a:pPr marL="438912" indent="-320040" algn="just" eaLnBrk="1" fontAlgn="auto" hangingPunct="1">
              <a:spcBef>
                <a:spcPts val="0"/>
              </a:spcBef>
              <a:spcAft>
                <a:spcPts val="0"/>
              </a:spcAft>
              <a:buFont typeface="Wingdings 2"/>
              <a:buChar char=""/>
              <a:defRPr/>
            </a:pPr>
            <a:endParaRPr lang="fr-CA" sz="2800" dirty="0" smtClean="0">
              <a:latin typeface="Arial" pitchFamily="34" charset="0"/>
              <a:cs typeface="Arial" pitchFamily="34" charset="0"/>
            </a:endParaRPr>
          </a:p>
          <a:p>
            <a:pPr marL="438912" indent="-320040" algn="just" eaLnBrk="1" fontAlgn="auto" hangingPunct="1">
              <a:spcBef>
                <a:spcPts val="0"/>
              </a:spcBef>
              <a:spcAft>
                <a:spcPts val="0"/>
              </a:spcAft>
              <a:buFont typeface="Wingdings 2"/>
              <a:buChar char=""/>
              <a:defRPr/>
            </a:pPr>
            <a:r>
              <a:rPr lang="fr-CA" sz="2800" dirty="0" smtClean="0">
                <a:latin typeface="Arial" pitchFamily="34" charset="0"/>
                <a:cs typeface="Arial" pitchFamily="34" charset="0"/>
              </a:rPr>
              <a:t>Les descriptions et les images sont réelles, par contre, les histoires et les noms sont fictifs afin de préserver la confidentialité des services offerts. </a:t>
            </a:r>
          </a:p>
          <a:p>
            <a:pPr marL="438912" indent="-320040" algn="just" eaLnBrk="1" fontAlgn="auto" hangingPunct="1">
              <a:spcBef>
                <a:spcPts val="0"/>
              </a:spcBef>
              <a:spcAft>
                <a:spcPts val="0"/>
              </a:spcAft>
              <a:buFont typeface="Wingdings 2"/>
              <a:buChar char=""/>
              <a:defRPr/>
            </a:pPr>
            <a:endParaRPr lang="fr-CA" sz="2800" dirty="0" smtClean="0">
              <a:latin typeface="Arial" pitchFamily="34" charset="0"/>
              <a:cs typeface="Arial" pitchFamily="34" charset="0"/>
            </a:endParaRPr>
          </a:p>
          <a:p>
            <a:pPr marL="438912" indent="-320040" algn="just" eaLnBrk="1" fontAlgn="auto" hangingPunct="1">
              <a:spcBef>
                <a:spcPts val="0"/>
              </a:spcBef>
              <a:spcAft>
                <a:spcPts val="0"/>
              </a:spcAft>
              <a:buFont typeface="Wingdings 2"/>
              <a:buChar char=""/>
              <a:defRPr/>
            </a:pPr>
            <a:r>
              <a:rPr lang="fr-CA" sz="2800" dirty="0" smtClean="0">
                <a:latin typeface="Arial" pitchFamily="34" charset="0"/>
                <a:cs typeface="Arial" pitchFamily="34" charset="0"/>
              </a:rPr>
              <a:t>Vous êtes tout à fait conviés à tenter l’expérience à la maison, elle est effectuée par des professionnels tous autant que vous êtes</a:t>
            </a:r>
            <a:r>
              <a:rPr lang="fr-CA" dirty="0" smtClean="0">
                <a:latin typeface="Arial" pitchFamily="34" charset="0"/>
                <a:cs typeface="Arial" pitchFamily="34" charset="0"/>
              </a:rPr>
              <a:t>.</a:t>
            </a:r>
            <a:endParaRPr lang="fr-FR" dirty="0" smtClean="0">
              <a:latin typeface="Arial" pitchFamily="34" charset="0"/>
              <a:cs typeface="Arial" pitchFamily="34" charset="0"/>
            </a:endParaRPr>
          </a:p>
          <a:p>
            <a:pPr marL="438912" indent="-320040" eaLnBrk="1" fontAlgn="auto" hangingPunct="1">
              <a:spcBef>
                <a:spcPts val="0"/>
              </a:spcBef>
              <a:spcAft>
                <a:spcPts val="0"/>
              </a:spcAft>
              <a:buFont typeface="Wingdings 2"/>
              <a:buChar char=""/>
              <a:defRPr/>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3"/>
          <p:cNvSpPr txBox="1">
            <a:spLocks/>
          </p:cNvSpPr>
          <p:nvPr/>
        </p:nvSpPr>
        <p:spPr bwMode="auto">
          <a:xfrm>
            <a:off x="468313" y="404813"/>
            <a:ext cx="820737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895350" indent="-319088"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None/>
            </a:pPr>
            <a:r>
              <a:rPr lang="fr-FR" sz="2000" dirty="0"/>
              <a:t>Bilan physique</a:t>
            </a:r>
          </a:p>
          <a:p>
            <a:pPr eaLnBrk="1" hangingPunct="1">
              <a:buClr>
                <a:schemeClr val="accent1"/>
              </a:buClr>
              <a:buSzPct val="80000"/>
              <a:buFont typeface="Wingdings 2" pitchFamily="18" charset="2"/>
              <a:buChar char=""/>
            </a:pPr>
            <a:r>
              <a:rPr lang="fr-FR" sz="2100" dirty="0"/>
              <a:t>Amplitudes articulaires côté amputé</a:t>
            </a:r>
          </a:p>
          <a:p>
            <a:pPr lvl="3" eaLnBrk="1" hangingPunct="1">
              <a:buClr>
                <a:schemeClr val="accent1"/>
              </a:buClr>
              <a:buSzPct val="80000"/>
              <a:buFont typeface="Courier New" pitchFamily="49" charset="0"/>
              <a:buChar char="o"/>
            </a:pPr>
            <a:r>
              <a:rPr lang="fr-FR" dirty="0"/>
              <a:t>Hanche : normale</a:t>
            </a:r>
          </a:p>
          <a:p>
            <a:pPr eaLnBrk="1" hangingPunct="1">
              <a:buClr>
                <a:schemeClr val="accent1"/>
              </a:buClr>
              <a:buSzPct val="80000"/>
              <a:buFont typeface="Wingdings 2" pitchFamily="18" charset="2"/>
              <a:buChar char=""/>
            </a:pPr>
            <a:r>
              <a:rPr lang="fr-FR" sz="2100" dirty="0"/>
              <a:t>Force musculaire côté amputé: </a:t>
            </a:r>
          </a:p>
          <a:p>
            <a:pPr lvl="3" eaLnBrk="1" hangingPunct="1">
              <a:buClr>
                <a:schemeClr val="accent1"/>
              </a:buClr>
              <a:buSzPct val="80000"/>
              <a:buFont typeface="Courier New" pitchFamily="49" charset="0"/>
              <a:buChar char="o"/>
            </a:pPr>
            <a:r>
              <a:rPr lang="fr-FR" dirty="0"/>
              <a:t>Hanche : </a:t>
            </a:r>
            <a:r>
              <a:rPr lang="fr-CA" dirty="0"/>
              <a:t>4+ partout</a:t>
            </a:r>
          </a:p>
          <a:p>
            <a:pPr lvl="1" eaLnBrk="1" hangingPunct="1">
              <a:buClr>
                <a:schemeClr val="accent1"/>
              </a:buClr>
              <a:buSzPct val="80000"/>
              <a:buFont typeface="Courier New" pitchFamily="49" charset="0"/>
              <a:buChar char="o"/>
            </a:pPr>
            <a:endParaRPr lang="fr-FR" dirty="0"/>
          </a:p>
          <a:p>
            <a:pPr eaLnBrk="1" hangingPunct="1">
              <a:buClr>
                <a:schemeClr val="accent1"/>
              </a:buClr>
              <a:buSzPct val="80000"/>
              <a:buFont typeface="Wingdings 2" pitchFamily="18" charset="2"/>
              <a:buChar char=""/>
            </a:pPr>
            <a:r>
              <a:rPr lang="fr-FR" sz="2100" dirty="0"/>
              <a:t>Amplitudes articulaires côté sain</a:t>
            </a:r>
          </a:p>
          <a:p>
            <a:pPr lvl="3" eaLnBrk="1" hangingPunct="1">
              <a:buClr>
                <a:schemeClr val="accent1"/>
              </a:buClr>
              <a:buSzPct val="80000"/>
              <a:buFont typeface="Courier New" pitchFamily="49" charset="0"/>
              <a:buChar char="o"/>
            </a:pPr>
            <a:r>
              <a:rPr lang="fr-FR" dirty="0"/>
              <a:t>Genou : normale</a:t>
            </a:r>
          </a:p>
          <a:p>
            <a:pPr lvl="3" eaLnBrk="1" hangingPunct="1">
              <a:buClr>
                <a:schemeClr val="accent1"/>
              </a:buClr>
              <a:buSzPct val="80000"/>
              <a:buFont typeface="Courier New" pitchFamily="49" charset="0"/>
              <a:buChar char="o"/>
            </a:pPr>
            <a:r>
              <a:rPr lang="fr-FR" dirty="0"/>
              <a:t>Hanche </a:t>
            </a:r>
            <a:r>
              <a:rPr lang="fr-FR" dirty="0" smtClean="0"/>
              <a:t>: normale</a:t>
            </a:r>
          </a:p>
          <a:p>
            <a:pPr eaLnBrk="1" hangingPunct="1">
              <a:buClr>
                <a:schemeClr val="accent1"/>
              </a:buClr>
              <a:buSzPct val="80000"/>
              <a:buFont typeface="Wingdings 2" pitchFamily="18" charset="2"/>
              <a:buChar char=""/>
            </a:pPr>
            <a:r>
              <a:rPr lang="fr-FR" sz="2100" dirty="0" smtClean="0"/>
              <a:t>Force musculaire côté sain</a:t>
            </a:r>
          </a:p>
          <a:p>
            <a:pPr lvl="3" eaLnBrk="1" hangingPunct="1">
              <a:buClr>
                <a:schemeClr val="accent1"/>
              </a:buClr>
              <a:buSzPct val="80000"/>
              <a:buFont typeface="Courier New" pitchFamily="49" charset="0"/>
              <a:buChar char="o"/>
            </a:pPr>
            <a:r>
              <a:rPr lang="fr-CA" dirty="0" smtClean="0"/>
              <a:t>4</a:t>
            </a:r>
            <a:r>
              <a:rPr lang="fr-CA" dirty="0"/>
              <a:t>+ partout</a:t>
            </a:r>
          </a:p>
          <a:p>
            <a:pPr eaLnBrk="1" hangingPunct="1">
              <a:buClr>
                <a:schemeClr val="accent1"/>
              </a:buClr>
              <a:buSzPct val="80000"/>
              <a:buFont typeface="Wingdings 2" pitchFamily="18" charset="2"/>
              <a:buChar char=""/>
            </a:pPr>
            <a:r>
              <a:rPr lang="fr-FR" sz="2100" dirty="0" smtClean="0"/>
              <a:t>Force des membres supérieurs normale </a:t>
            </a:r>
            <a:endParaRPr lang="fr-FR" sz="2100" dirty="0"/>
          </a:p>
          <a:p>
            <a:pPr eaLnBrk="1" hangingPunct="1">
              <a:buClr>
                <a:schemeClr val="accent1"/>
              </a:buClr>
              <a:buSzPct val="80000"/>
              <a:buFont typeface="Wingdings 2" pitchFamily="18" charset="2"/>
              <a:buChar char=""/>
            </a:pPr>
            <a:r>
              <a:rPr lang="fr-CA" sz="2100" dirty="0" smtClean="0"/>
              <a:t>Volume stable</a:t>
            </a:r>
            <a:r>
              <a:rPr lang="fr-FR" sz="2100" dirty="0" smtClean="0"/>
              <a:t>   </a:t>
            </a:r>
            <a:endParaRPr lang="fr-FR" sz="2100" dirty="0"/>
          </a:p>
          <a:p>
            <a:pPr eaLnBrk="1" hangingPunct="1">
              <a:buClr>
                <a:schemeClr val="accent1"/>
              </a:buClr>
              <a:buSzPct val="80000"/>
              <a:buFont typeface="Wingdings 2" pitchFamily="18" charset="2"/>
              <a:buChar char=""/>
            </a:pPr>
            <a:endParaRPr lang="fr-FR" sz="2100" dirty="0"/>
          </a:p>
          <a:p>
            <a:pPr eaLnBrk="1" hangingPunct="1">
              <a:buClr>
                <a:schemeClr val="accent1"/>
              </a:buClr>
              <a:buSzPct val="80000"/>
              <a:buFont typeface="Wingdings 2" pitchFamily="18" charset="2"/>
              <a:buChar char=""/>
            </a:pPr>
            <a:r>
              <a:rPr lang="fr-FR" sz="2800" dirty="0"/>
              <a:t>Niveau d’activité </a:t>
            </a:r>
            <a:r>
              <a:rPr lang="fr-FR" sz="2800" dirty="0" smtClean="0"/>
              <a:t>K2 élevé</a:t>
            </a:r>
          </a:p>
          <a:p>
            <a:pPr eaLnBrk="1" hangingPunct="1">
              <a:buClr>
                <a:schemeClr val="accent1"/>
              </a:buClr>
              <a:buSzPct val="80000"/>
            </a:pPr>
            <a:endParaRPr lang="fr-CA" sz="2800" dirty="0" smtClean="0"/>
          </a:p>
          <a:p>
            <a:pPr eaLnBrk="1" hangingPunct="1">
              <a:buClr>
                <a:schemeClr val="accent1"/>
              </a:buClr>
              <a:buSzPct val="80000"/>
            </a:pPr>
            <a:r>
              <a:rPr lang="fr-CA" sz="2100" dirty="0" smtClean="0"/>
              <a:t>NB: Sa prothèse actuelle comporte une emboîture quadrangulaire à semi succion, avec une ceinture silésienne, un genou de sûreté et un pied articulé.</a:t>
            </a:r>
            <a:endParaRPr lang="fr-FR" sz="2100" dirty="0"/>
          </a:p>
        </p:txBody>
      </p:sp>
      <p:sp>
        <p:nvSpPr>
          <p:cNvPr id="24579" name="ZoneTexte 2"/>
          <p:cNvSpPr txBox="1">
            <a:spLocks noChangeArrowheads="1"/>
          </p:cNvSpPr>
          <p:nvPr/>
        </p:nvSpPr>
        <p:spPr bwMode="auto">
          <a:xfrm>
            <a:off x="0" y="0"/>
            <a:ext cx="820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smtClean="0"/>
              <a:t>4</a:t>
            </a:r>
            <a:r>
              <a:rPr lang="fr-CA" baseline="30000" dirty="0" smtClean="0"/>
              <a:t>e</a:t>
            </a:r>
            <a:r>
              <a:rPr lang="fr-CA" dirty="0" smtClean="0"/>
              <a:t> </a:t>
            </a:r>
            <a:r>
              <a:rPr lang="fr-CA" dirty="0"/>
              <a:t>cas</a:t>
            </a:r>
            <a:endParaRPr lang="fr-FR" dirty="0"/>
          </a:p>
        </p:txBody>
      </p:sp>
    </p:spTree>
    <p:extLst>
      <p:ext uri="{BB962C8B-B14F-4D97-AF65-F5344CB8AC3E}">
        <p14:creationId xmlns:p14="http://schemas.microsoft.com/office/powerpoint/2010/main" val="148541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396280"/>
          </a:xfrm>
        </p:spPr>
        <p:txBody>
          <a:bodyPr>
            <a:noAutofit/>
          </a:bodyPr>
          <a:lstStyle/>
          <a:p>
            <a:pPr eaLnBrk="1" fontAlgn="auto" hangingPunct="1">
              <a:spcAft>
                <a:spcPts val="0"/>
              </a:spcAft>
              <a:defRPr/>
            </a:pPr>
            <a:r>
              <a:rPr lang="fr-CA" sz="2500" dirty="0" smtClean="0">
                <a:solidFill>
                  <a:schemeClr val="accent1">
                    <a:satMod val="150000"/>
                  </a:schemeClr>
                </a:solidFill>
              </a:rPr>
              <a:t>4</a:t>
            </a:r>
            <a:r>
              <a:rPr lang="fr-CA" sz="2500" baseline="30000" dirty="0" smtClean="0">
                <a:solidFill>
                  <a:schemeClr val="accent1">
                    <a:satMod val="150000"/>
                  </a:schemeClr>
                </a:solidFill>
              </a:rPr>
              <a:t>e</a:t>
            </a:r>
            <a:r>
              <a:rPr lang="fr-CA" sz="2500" dirty="0" smtClean="0">
                <a:solidFill>
                  <a:schemeClr val="accent1">
                    <a:satMod val="150000"/>
                  </a:schemeClr>
                </a:solidFill>
              </a:rPr>
              <a:t> cas (solution)</a:t>
            </a:r>
            <a:endParaRPr lang="fr-FR" sz="2500" dirty="0">
              <a:solidFill>
                <a:schemeClr val="accent1">
                  <a:satMod val="150000"/>
                </a:schemeClr>
              </a:solidFill>
            </a:endParaRPr>
          </a:p>
        </p:txBody>
      </p:sp>
      <p:sp>
        <p:nvSpPr>
          <p:cNvPr id="31747" name="Espace réservé du contenu 2"/>
          <p:cNvSpPr>
            <a:spLocks noGrp="1"/>
          </p:cNvSpPr>
          <p:nvPr>
            <p:ph idx="1"/>
          </p:nvPr>
        </p:nvSpPr>
        <p:spPr>
          <a:xfrm>
            <a:off x="3015605" y="1628800"/>
            <a:ext cx="5921375" cy="4896544"/>
          </a:xfrm>
        </p:spPr>
        <p:txBody>
          <a:bodyPr/>
          <a:lstStyle/>
          <a:p>
            <a:pPr eaLnBrk="1" hangingPunct="1"/>
            <a:endParaRPr lang="fr-CA" sz="1400" dirty="0" smtClean="0"/>
          </a:p>
          <a:p>
            <a:pPr eaLnBrk="1" hangingPunct="1"/>
            <a:r>
              <a:rPr lang="fr-CA" sz="1400" dirty="0" smtClean="0"/>
              <a:t>Manchon en silicone sur mesure avec attache distale (et/ou autre system de suspension adéquat) et emboîture à ML étroit afin de contrôler la rotation. On peut conserver la ceinture pour maximiser la suspension.</a:t>
            </a:r>
          </a:p>
          <a:p>
            <a:pPr eaLnBrk="1" hangingPunct="1"/>
            <a:r>
              <a:rPr lang="fr-CA" sz="1400" dirty="0" smtClean="0"/>
              <a:t>Peut-être remplissage </a:t>
            </a:r>
            <a:r>
              <a:rPr lang="fr-CA" sz="1400" dirty="0"/>
              <a:t>avec un silicone injectable </a:t>
            </a:r>
            <a:r>
              <a:rPr lang="fr-CA" sz="1400" dirty="0" smtClean="0"/>
              <a:t>dans un manchon standard  </a:t>
            </a:r>
            <a:r>
              <a:rPr lang="fr-CA" sz="1400" dirty="0"/>
              <a:t>au site de l’invagination </a:t>
            </a:r>
            <a:r>
              <a:rPr lang="fr-CA" sz="1400" dirty="0" smtClean="0"/>
              <a:t>(pour obtenir un </a:t>
            </a:r>
            <a:r>
              <a:rPr lang="fr-CA" sz="1400" dirty="0"/>
              <a:t>contact en </a:t>
            </a:r>
            <a:r>
              <a:rPr lang="fr-CA" sz="1400" dirty="0" smtClean="0"/>
              <a:t>distal dans le manchon)</a:t>
            </a:r>
            <a:endParaRPr lang="fr-CA" sz="1400" dirty="0"/>
          </a:p>
          <a:p>
            <a:pPr eaLnBrk="1" hangingPunct="1"/>
            <a:endParaRPr lang="fr-CA" sz="1400" dirty="0" smtClean="0"/>
          </a:p>
          <a:p>
            <a:pPr eaLnBrk="1" hangingPunct="1"/>
            <a:endParaRPr lang="fr-CA" sz="1400" dirty="0" smtClean="0"/>
          </a:p>
          <a:p>
            <a:pPr eaLnBrk="1" hangingPunct="1"/>
            <a:endParaRPr lang="fr-CA" sz="1400" dirty="0"/>
          </a:p>
          <a:p>
            <a:pPr eaLnBrk="1" hangingPunct="1"/>
            <a:endParaRPr lang="fr-CA" sz="1400" dirty="0" smtClean="0"/>
          </a:p>
          <a:p>
            <a:pPr eaLnBrk="1" hangingPunct="1"/>
            <a:r>
              <a:rPr lang="fr-CA" sz="1400" dirty="0" smtClean="0"/>
              <a:t>Emboîture semi-flexible pour augmenter la proprioception et le confort en position assise</a:t>
            </a:r>
          </a:p>
          <a:p>
            <a:pPr eaLnBrk="1" hangingPunct="1"/>
            <a:r>
              <a:rPr lang="fr-CA" sz="1400" dirty="0" smtClean="0"/>
              <a:t>Genou hydraulique afin qu’il puisse varier sa cadence de marche (</a:t>
            </a:r>
            <a:r>
              <a:rPr lang="fr-CA" sz="1400" dirty="0" err="1" smtClean="0"/>
              <a:t>uniaxial</a:t>
            </a:r>
            <a:r>
              <a:rPr lang="fr-CA" sz="1400" dirty="0" smtClean="0"/>
              <a:t> ou polycentrique) avec stance flexion (démarche plus naturelle)</a:t>
            </a:r>
          </a:p>
          <a:p>
            <a:pPr eaLnBrk="1" hangingPunct="1"/>
            <a:r>
              <a:rPr lang="fr-CA" sz="1400" dirty="0" smtClean="0"/>
              <a:t>Vérifier si la descente des escaliers en alternance est un besoin</a:t>
            </a:r>
          </a:p>
          <a:p>
            <a:pPr eaLnBrk="1" hangingPunct="1"/>
            <a:r>
              <a:rPr lang="fr-CA" sz="1400" dirty="0" smtClean="0"/>
              <a:t>Considérer la flexion maximale du genou prothétique. Ça pourrait être  un problème compte tenu du travail de Monsieur.</a:t>
            </a:r>
          </a:p>
          <a:p>
            <a:pPr eaLnBrk="1" hangingPunct="1"/>
            <a:endParaRPr lang="fr-CA" sz="1400" dirty="0" smtClean="0"/>
          </a:p>
          <a:p>
            <a:pPr eaLnBrk="1" hangingPunct="1"/>
            <a:r>
              <a:rPr lang="fr-CA" sz="1400" dirty="0" smtClean="0"/>
              <a:t>Pied à retour d’énergie afin de diminuer la consommation d’énergie à la marche</a:t>
            </a:r>
          </a:p>
          <a:p>
            <a:pPr eaLnBrk="1" hangingPunct="1"/>
            <a:r>
              <a:rPr lang="fr-CA" sz="1400" dirty="0" smtClean="0"/>
              <a:t>Adaptateur de torsion pour diminuer le stress  à la marche</a:t>
            </a:r>
            <a:endParaRPr lang="fr-CA" dirty="0" smtClean="0"/>
          </a:p>
          <a:p>
            <a:pPr eaLnBrk="1" hangingPunct="1"/>
            <a:endParaRPr lang="fr-FR" dirty="0" smtClean="0"/>
          </a:p>
        </p:txBody>
      </p:sp>
      <p:sp>
        <p:nvSpPr>
          <p:cNvPr id="31748" name="Espace réservé du texte 3"/>
          <p:cNvSpPr>
            <a:spLocks noGrp="1"/>
          </p:cNvSpPr>
          <p:nvPr>
            <p:ph type="body" sz="half" idx="2"/>
          </p:nvPr>
        </p:nvSpPr>
        <p:spPr>
          <a:xfrm>
            <a:off x="115614" y="1628800"/>
            <a:ext cx="2468563" cy="4572000"/>
          </a:xfrm>
        </p:spPr>
        <p:txBody>
          <a:bodyPr/>
          <a:lstStyle/>
          <a:p>
            <a:pPr eaLnBrk="1" hangingPunct="1"/>
            <a:endParaRPr lang="fr-CA" dirty="0" smtClean="0"/>
          </a:p>
          <a:p>
            <a:pPr eaLnBrk="1" hangingPunct="1"/>
            <a:r>
              <a:rPr lang="fr-CA" dirty="0" smtClean="0"/>
              <a:t>Comme Monsieur est assez actif, beaucoup de composantes peuvent convenir.</a:t>
            </a:r>
          </a:p>
          <a:p>
            <a:pPr eaLnBrk="1" hangingPunct="1"/>
            <a:r>
              <a:rPr lang="fr-CA" dirty="0" smtClean="0"/>
              <a:t>Le contact total devrait être le premier enjeu.</a:t>
            </a:r>
          </a:p>
          <a:p>
            <a:pPr eaLnBrk="1" hangingPunct="1"/>
            <a:r>
              <a:rPr lang="fr-CA" dirty="0" smtClean="0"/>
              <a:t>Ensuite, la stabilité et la suspension sont importantes.</a:t>
            </a:r>
            <a:endParaRPr lang="fr-FR" dirty="0" smtClean="0"/>
          </a:p>
          <a:p>
            <a:pPr eaLnBrk="1" hangingPunct="1"/>
            <a:endParaRPr lang="fr-CA" dirty="0" smtClean="0"/>
          </a:p>
          <a:p>
            <a:pPr eaLnBrk="1" hangingPunct="1"/>
            <a:endParaRPr lang="fr-CA" dirty="0" smtClean="0"/>
          </a:p>
          <a:p>
            <a:pPr eaLnBrk="1" hangingPunct="1"/>
            <a:r>
              <a:rPr lang="fr-CA" dirty="0" smtClean="0"/>
              <a:t>Sécurité et performance</a:t>
            </a:r>
          </a:p>
          <a:p>
            <a:pPr eaLnBrk="1" hangingPunct="1"/>
            <a:endParaRPr lang="fr-CA" dirty="0" smtClean="0"/>
          </a:p>
        </p:txBody>
      </p:sp>
      <p:sp>
        <p:nvSpPr>
          <p:cNvPr id="5" name="ZoneTexte 4"/>
          <p:cNvSpPr txBox="1">
            <a:spLocks noChangeArrowheads="1"/>
          </p:cNvSpPr>
          <p:nvPr/>
        </p:nvSpPr>
        <p:spPr bwMode="auto">
          <a:xfrm>
            <a:off x="2987824" y="116632"/>
            <a:ext cx="5976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a:solidFill>
                  <a:prstClr val="white"/>
                </a:solidFill>
              </a:rPr>
              <a:t>Toutes les réponses sont bonnes, pourvu qu’elles soient justifiées. </a:t>
            </a:r>
            <a:endParaRPr lang="fr-CA" dirty="0" smtClean="0">
              <a:solidFill>
                <a:prstClr val="white"/>
              </a:solidFill>
            </a:endParaRPr>
          </a:p>
          <a:p>
            <a:pPr eaLnBrk="1" hangingPunct="1"/>
            <a:endParaRPr lang="fr-CA" dirty="0">
              <a:solidFill>
                <a:prstClr val="white"/>
              </a:solidFill>
            </a:endParaRPr>
          </a:p>
          <a:p>
            <a:pPr eaLnBrk="1" hangingPunct="1"/>
            <a:r>
              <a:rPr lang="fr-CA" dirty="0">
                <a:solidFill>
                  <a:prstClr val="white"/>
                </a:solidFill>
              </a:rPr>
              <a:t>Voici </a:t>
            </a:r>
            <a:r>
              <a:rPr lang="fr-CA" dirty="0" smtClean="0">
                <a:solidFill>
                  <a:prstClr val="white"/>
                </a:solidFill>
              </a:rPr>
              <a:t>l’appareillage que nous privilégions</a:t>
            </a:r>
            <a:endParaRPr lang="fr-FR" dirty="0">
              <a:solidFill>
                <a:prstClr val="white"/>
              </a:solidFill>
            </a:endParaRPr>
          </a:p>
        </p:txBody>
      </p:sp>
      <p:sp>
        <p:nvSpPr>
          <p:cNvPr id="6" name="ZoneTexte 5"/>
          <p:cNvSpPr txBox="1"/>
          <p:nvPr/>
        </p:nvSpPr>
        <p:spPr>
          <a:xfrm>
            <a:off x="0" y="980728"/>
            <a:ext cx="2699792" cy="338554"/>
          </a:xfrm>
          <a:prstGeom prst="rect">
            <a:avLst/>
          </a:prstGeom>
          <a:noFill/>
        </p:spPr>
        <p:txBody>
          <a:bodyPr wrap="square" rtlCol="0">
            <a:spAutoFit/>
          </a:bodyPr>
          <a:lstStyle/>
          <a:p>
            <a:r>
              <a:rPr lang="fr-CA" sz="1600" dirty="0" smtClean="0">
                <a:solidFill>
                  <a:srgbClr val="FFC000"/>
                </a:solidFill>
              </a:rPr>
              <a:t>Problématiques principales</a:t>
            </a:r>
            <a:endParaRPr lang="fr-FR" sz="1600" dirty="0">
              <a:solidFill>
                <a:srgbClr val="FFC000"/>
              </a:solidFill>
            </a:endParaRPr>
          </a:p>
        </p:txBody>
      </p:sp>
    </p:spTree>
    <p:extLst>
      <p:ext uri="{BB962C8B-B14F-4D97-AF65-F5344CB8AC3E}">
        <p14:creationId xmlns:p14="http://schemas.microsoft.com/office/powerpoint/2010/main" val="340975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7" end="7"/>
                                            </p:txEl>
                                          </p:spTgt>
                                        </p:tgtEl>
                                        <p:attrNameLst>
                                          <p:attrName>style.visibility</p:attrName>
                                        </p:attrNameLst>
                                      </p:cBhvr>
                                      <p:to>
                                        <p:strVal val="visible"/>
                                      </p:to>
                                    </p:set>
                                    <p:anim calcmode="lin" valueType="num">
                                      <p:cBhvr additive="base">
                                        <p:cTn id="19"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8" end="8"/>
                                            </p:txEl>
                                          </p:spTgt>
                                        </p:tgtEl>
                                        <p:attrNameLst>
                                          <p:attrName>style.visibility</p:attrName>
                                        </p:attrNameLst>
                                      </p:cBhvr>
                                      <p:to>
                                        <p:strVal val="visible"/>
                                      </p:to>
                                    </p:set>
                                    <p:anim calcmode="lin" valueType="num">
                                      <p:cBhvr additive="base">
                                        <p:cTn id="25" dur="5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747">
                                            <p:txEl>
                                              <p:pRg st="9" end="9"/>
                                            </p:txEl>
                                          </p:spTgt>
                                        </p:tgtEl>
                                        <p:attrNameLst>
                                          <p:attrName>style.visibility</p:attrName>
                                        </p:attrNameLst>
                                      </p:cBhvr>
                                      <p:to>
                                        <p:strVal val="visible"/>
                                      </p:to>
                                    </p:set>
                                    <p:anim calcmode="lin" valueType="num">
                                      <p:cBhvr additive="base">
                                        <p:cTn id="29" dur="500" fill="hold"/>
                                        <p:tgtEl>
                                          <p:spTgt spid="31747">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7">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1747">
                                            <p:txEl>
                                              <p:pRg st="10" end="10"/>
                                            </p:txEl>
                                          </p:spTgt>
                                        </p:tgtEl>
                                        <p:attrNameLst>
                                          <p:attrName>style.visibility</p:attrName>
                                        </p:attrNameLst>
                                      </p:cBhvr>
                                      <p:to>
                                        <p:strVal val="visible"/>
                                      </p:to>
                                    </p:set>
                                    <p:anim calcmode="lin" valueType="num">
                                      <p:cBhvr additive="base">
                                        <p:cTn id="33" dur="500" fill="hold"/>
                                        <p:tgtEl>
                                          <p:spTgt spid="31747">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7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747">
                                            <p:txEl>
                                              <p:pRg st="12" end="12"/>
                                            </p:txEl>
                                          </p:spTgt>
                                        </p:tgtEl>
                                        <p:attrNameLst>
                                          <p:attrName>style.visibility</p:attrName>
                                        </p:attrNameLst>
                                      </p:cBhvr>
                                      <p:to>
                                        <p:strVal val="visible"/>
                                      </p:to>
                                    </p:set>
                                    <p:anim calcmode="lin" valueType="num">
                                      <p:cBhvr additive="base">
                                        <p:cTn id="39" dur="500" fill="hold"/>
                                        <p:tgtEl>
                                          <p:spTgt spid="31747">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747">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747">
                                            <p:txEl>
                                              <p:pRg st="13" end="13"/>
                                            </p:txEl>
                                          </p:spTgt>
                                        </p:tgtEl>
                                        <p:attrNameLst>
                                          <p:attrName>style.visibility</p:attrName>
                                        </p:attrNameLst>
                                      </p:cBhvr>
                                      <p:to>
                                        <p:strVal val="visible"/>
                                      </p:to>
                                    </p:set>
                                    <p:anim calcmode="lin" valueType="num">
                                      <p:cBhvr additive="base">
                                        <p:cTn id="43" dur="500" fill="hold"/>
                                        <p:tgtEl>
                                          <p:spTgt spid="31747">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Conclusion</a:t>
            </a:r>
            <a:endParaRPr lang="fr-FR" dirty="0"/>
          </a:p>
        </p:txBody>
      </p:sp>
      <p:sp>
        <p:nvSpPr>
          <p:cNvPr id="3" name="Espace réservé du contenu 2"/>
          <p:cNvSpPr>
            <a:spLocks noGrp="1"/>
          </p:cNvSpPr>
          <p:nvPr>
            <p:ph idx="1"/>
          </p:nvPr>
        </p:nvSpPr>
        <p:spPr/>
        <p:txBody>
          <a:bodyPr/>
          <a:lstStyle/>
          <a:p>
            <a:r>
              <a:rPr lang="fr-CA" sz="2400" dirty="0" smtClean="0"/>
              <a:t>Nous espérons que l’exercice vous a plu. Nous vous invitons à continuer de vous mettre au défi et surtout de continuer à mettre nos agents payeurs au défi. </a:t>
            </a:r>
          </a:p>
          <a:p>
            <a:r>
              <a:rPr lang="fr-CA" sz="2400" dirty="0" smtClean="0"/>
              <a:t>Il n’est pas question de dilapider les fonds publics mais bien de faire en sorte que chaque client dispose des appareillages adaptés à leur besoin et à leur niveau d’activité. </a:t>
            </a:r>
          </a:p>
          <a:p>
            <a:r>
              <a:rPr lang="fr-CA" sz="2400" dirty="0" smtClean="0"/>
              <a:t>Nous croyons sincèrement que de maintenir un niveau d’activité le plus élevé possible contribue à maintenir une meilleure santé mentale et physique.</a:t>
            </a:r>
          </a:p>
          <a:p>
            <a:r>
              <a:rPr lang="fr-CA" sz="2400" dirty="0" smtClean="0"/>
              <a:t>Il faut donc continuer à repousser les limites du décret en faisant des demandes en CS. Un jour, la RAMQ se laissera aider à la refonte de règlements plus adaptés à la réalité.</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251062"/>
          </a:xfrm>
        </p:spPr>
        <p:txBody>
          <a:bodyPr/>
          <a:lstStyle/>
          <a:p>
            <a:pPr eaLnBrk="1" fontAlgn="auto" hangingPunct="1">
              <a:spcAft>
                <a:spcPts val="0"/>
              </a:spcAft>
              <a:defRPr/>
            </a:pPr>
            <a:r>
              <a:rPr lang="fr-CA" dirty="0" smtClean="0">
                <a:solidFill>
                  <a:schemeClr val="accent1">
                    <a:satMod val="150000"/>
                  </a:schemeClr>
                </a:solidFill>
              </a:rPr>
              <a:t>Intro</a:t>
            </a:r>
            <a:endParaRPr lang="fr-FR" dirty="0">
              <a:solidFill>
                <a:schemeClr val="accent1">
                  <a:satMod val="150000"/>
                </a:schemeClr>
              </a:solidFill>
            </a:endParaRPr>
          </a:p>
        </p:txBody>
      </p:sp>
      <p:sp>
        <p:nvSpPr>
          <p:cNvPr id="3" name="ZoneTexte 2"/>
          <p:cNvSpPr txBox="1">
            <a:spLocks noChangeArrowheads="1"/>
          </p:cNvSpPr>
          <p:nvPr/>
        </p:nvSpPr>
        <p:spPr bwMode="auto">
          <a:xfrm>
            <a:off x="179388" y="1557338"/>
            <a:ext cx="87852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CA" sz="2000" dirty="0"/>
              <a:t>Qui n’a jamais expérimenté le sentiment d’impuissance face à la question qui tue d’un médecin lors d’une clinique?</a:t>
            </a:r>
          </a:p>
          <a:p>
            <a:pPr algn="just" eaLnBrk="1" hangingPunct="1"/>
            <a:endParaRPr lang="fr-CA" sz="2000" dirty="0"/>
          </a:p>
          <a:p>
            <a:pPr algn="just" eaLnBrk="1" hangingPunct="1"/>
            <a:r>
              <a:rPr lang="fr-CA" sz="2000" dirty="0"/>
              <a:t>Mettons-nous en </a:t>
            </a:r>
            <a:r>
              <a:rPr lang="fr-CA" sz="2000" dirty="0" smtClean="0"/>
              <a:t>contexte </a:t>
            </a:r>
            <a:r>
              <a:rPr lang="fr-CA" sz="2000" dirty="0" smtClean="0">
                <a:solidFill>
                  <a:srgbClr val="FF0000"/>
                </a:solidFill>
              </a:rPr>
              <a:t>:</a:t>
            </a:r>
            <a:r>
              <a:rPr lang="fr-CA" sz="2000" dirty="0" smtClean="0"/>
              <a:t> c’est </a:t>
            </a:r>
            <a:r>
              <a:rPr lang="fr-CA" sz="2000" dirty="0"/>
              <a:t>la première fois que vous voyez le client. L’équipe entière est présente. </a:t>
            </a:r>
          </a:p>
          <a:p>
            <a:pPr algn="just" eaLnBrk="1" hangingPunct="1"/>
            <a:endParaRPr lang="fr-CA" sz="2000" dirty="0"/>
          </a:p>
          <a:p>
            <a:pPr algn="just" eaLnBrk="1" hangingPunct="1"/>
            <a:r>
              <a:rPr lang="fr-CA" sz="2000" dirty="0"/>
              <a:t>Vous le savez, la question sortira candidement au moment ou vous vous en attendrez le moins. </a:t>
            </a:r>
          </a:p>
          <a:p>
            <a:pPr algn="just" eaLnBrk="1" hangingPunct="1"/>
            <a:endParaRPr lang="fr-CA" sz="2000" dirty="0"/>
          </a:p>
          <a:p>
            <a:pPr algn="just" eaLnBrk="1" hangingPunct="1"/>
            <a:r>
              <a:rPr lang="fr-CA" sz="2000" b="1" dirty="0"/>
              <a:t>Et toi Édith, </a:t>
            </a:r>
            <a:r>
              <a:rPr lang="fr-CA" sz="2000" b="1" dirty="0" smtClean="0"/>
              <a:t>quel genre de prothèse ferais-tu à ce client ? </a:t>
            </a:r>
            <a:endParaRPr lang="fr-CA" sz="2000" b="1" dirty="0"/>
          </a:p>
          <a:p>
            <a:pPr algn="just" eaLnBrk="1" hangingPunct="1"/>
            <a:endParaRPr lang="fr-CA" sz="2000" b="1" dirty="0"/>
          </a:p>
          <a:p>
            <a:pPr algn="just" eaLnBrk="1" hangingPunct="1"/>
            <a:r>
              <a:rPr lang="fr-CA" sz="2000" dirty="0"/>
              <a:t>Et Voilà, </a:t>
            </a:r>
            <a:r>
              <a:rPr lang="fr-CA" sz="2000" dirty="0" smtClean="0"/>
              <a:t>vous prenez </a:t>
            </a:r>
            <a:r>
              <a:rPr lang="fr-CA" sz="2000" dirty="0"/>
              <a:t>15 secondes pour y réfléchir et </a:t>
            </a:r>
            <a:r>
              <a:rPr lang="fr-CA" sz="2000" dirty="0" smtClean="0"/>
              <a:t>arrivez </a:t>
            </a:r>
            <a:r>
              <a:rPr lang="fr-CA" sz="2000" dirty="0"/>
              <a:t>avec un appareillage complet, logique et qui répond aux besoins (que vous ne connaissez même pas) du </a:t>
            </a:r>
            <a:r>
              <a:rPr lang="fr-CA" sz="2000" dirty="0" smtClean="0"/>
              <a:t>client…!</a:t>
            </a:r>
            <a:endParaRPr lang="fr-CA" sz="2000" dirty="0"/>
          </a:p>
          <a:p>
            <a:pPr algn="just" eaLnBrk="1" hangingPunct="1"/>
            <a:r>
              <a:rPr lang="fr-CA" sz="2000" dirty="0"/>
              <a:t>Impossible, </a:t>
            </a:r>
            <a:r>
              <a:rPr lang="fr-CA" sz="2000" dirty="0" smtClean="0"/>
              <a:t>il faut une </a:t>
            </a:r>
            <a:r>
              <a:rPr lang="fr-CA" sz="2000" dirty="0"/>
              <a:t>évaluation </a:t>
            </a:r>
            <a:r>
              <a:rPr lang="fr-CA" sz="2000" dirty="0" smtClean="0"/>
              <a:t>plus poussée direz-vous ? </a:t>
            </a:r>
            <a:r>
              <a:rPr lang="fr-CA" sz="2000" dirty="0"/>
              <a:t>Certainement, nous sommes tout à fait d’accord, essayons quand même</a:t>
            </a:r>
            <a:r>
              <a:rPr lang="fr-CA" sz="2000" dirty="0" smtClean="0"/>
              <a:t>…</a:t>
            </a:r>
            <a:endParaRPr lang="fr-F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additive="base">
                                        <p:cTn id="1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 calcmode="lin" valueType="num">
                                      <p:cBhvr additive="base">
                                        <p:cTn id="1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251062"/>
          </a:xfrm>
        </p:spPr>
        <p:txBody>
          <a:bodyPr/>
          <a:lstStyle/>
          <a:p>
            <a:pPr eaLnBrk="1" fontAlgn="auto" hangingPunct="1">
              <a:spcAft>
                <a:spcPts val="0"/>
              </a:spcAft>
              <a:defRPr/>
            </a:pPr>
            <a:r>
              <a:rPr lang="fr-CA" dirty="0" smtClean="0">
                <a:solidFill>
                  <a:schemeClr val="accent1">
                    <a:satMod val="150000"/>
                  </a:schemeClr>
                </a:solidFill>
              </a:rPr>
              <a:t>Niveau d’activité</a:t>
            </a:r>
            <a:endParaRPr lang="fr-FR" dirty="0">
              <a:solidFill>
                <a:schemeClr val="accent1">
                  <a:satMod val="150000"/>
                </a:schemeClr>
              </a:solidFill>
            </a:endParaRPr>
          </a:p>
        </p:txBody>
      </p:sp>
      <p:sp>
        <p:nvSpPr>
          <p:cNvPr id="3" name="ZoneTexte 2"/>
          <p:cNvSpPr txBox="1"/>
          <p:nvPr/>
        </p:nvSpPr>
        <p:spPr>
          <a:xfrm>
            <a:off x="251520" y="1772816"/>
            <a:ext cx="8640960" cy="4093428"/>
          </a:xfrm>
          <a:prstGeom prst="rect">
            <a:avLst/>
          </a:prstGeom>
          <a:noFill/>
        </p:spPr>
        <p:txBody>
          <a:bodyPr>
            <a:spAutoFit/>
          </a:bodyPr>
          <a:lstStyle/>
          <a:p>
            <a:pPr algn="just">
              <a:defRPr/>
            </a:pPr>
            <a:r>
              <a:rPr lang="fr-CA" sz="2000" dirty="0"/>
              <a:t>Afin de s’assurer que nous parlons tous le même langage, nous avons décidé </a:t>
            </a:r>
            <a:r>
              <a:rPr lang="fr-CA" sz="2000" dirty="0" smtClean="0"/>
              <a:t>d’adopter </a:t>
            </a:r>
            <a:r>
              <a:rPr lang="fr-CA" sz="2000" dirty="0"/>
              <a:t>la nomenclature en vigueur aux États-Unis  soit, les niveaux </a:t>
            </a:r>
            <a:r>
              <a:rPr lang="fr-CA" sz="2000" dirty="0" smtClean="0"/>
              <a:t>d’activités </a:t>
            </a:r>
            <a:r>
              <a:rPr lang="fr-CA" sz="2000" dirty="0"/>
              <a:t>K0 à K4. </a:t>
            </a:r>
            <a:endParaRPr lang="fr-CA" sz="2000" dirty="0" smtClean="0"/>
          </a:p>
          <a:p>
            <a:pPr algn="just">
              <a:defRPr/>
            </a:pPr>
            <a:endParaRPr lang="en-CA" sz="2000" dirty="0"/>
          </a:p>
          <a:p>
            <a:pPr algn="just">
              <a:defRPr/>
            </a:pPr>
            <a:r>
              <a:rPr lang="fr-CA" sz="2000" dirty="0" smtClean="0"/>
              <a:t>En </a:t>
            </a:r>
            <a:r>
              <a:rPr lang="fr-CA" sz="2000" dirty="0"/>
              <a:t>voici un bref résumé:</a:t>
            </a:r>
          </a:p>
          <a:p>
            <a:pPr algn="just">
              <a:defRPr/>
            </a:pPr>
            <a:endParaRPr lang="fr-CA" sz="2000" dirty="0"/>
          </a:p>
          <a:p>
            <a:pPr algn="just">
              <a:defRPr/>
            </a:pPr>
            <a:r>
              <a:rPr lang="fr-CA" sz="2000" b="1" dirty="0"/>
              <a:t>K0</a:t>
            </a:r>
            <a:r>
              <a:rPr lang="fr-CA" sz="2000" dirty="0"/>
              <a:t> : Le client n’a pas les </a:t>
            </a:r>
            <a:r>
              <a:rPr lang="fr-CA" sz="2000" dirty="0" smtClean="0"/>
              <a:t>habiletés </a:t>
            </a:r>
            <a:r>
              <a:rPr lang="fr-CA" sz="2000" dirty="0"/>
              <a:t>fonctionnelles pour se déplacer ou </a:t>
            </a:r>
            <a:r>
              <a:rPr lang="fr-CA" sz="2000" dirty="0" smtClean="0"/>
              <a:t>transférer de </a:t>
            </a:r>
            <a:r>
              <a:rPr lang="fr-CA" sz="2000" dirty="0"/>
              <a:t>façon sécuritaire avec ou sans aide et une prothèse n’augmente pas sa qualité de vie ou de </a:t>
            </a:r>
            <a:r>
              <a:rPr lang="fr-CA" sz="2000" dirty="0" smtClean="0"/>
              <a:t>mobilité.</a:t>
            </a:r>
            <a:endParaRPr lang="fr-CA" sz="2000" dirty="0"/>
          </a:p>
          <a:p>
            <a:pPr algn="just">
              <a:defRPr/>
            </a:pPr>
            <a:endParaRPr lang="fr-FR" sz="2000" dirty="0"/>
          </a:p>
          <a:p>
            <a:pPr algn="just">
              <a:defRPr/>
            </a:pPr>
            <a:r>
              <a:rPr lang="fr-CA" sz="2000" b="1" dirty="0"/>
              <a:t>K1</a:t>
            </a:r>
            <a:r>
              <a:rPr lang="fr-CA" sz="2000" dirty="0"/>
              <a:t> : Le client possède les </a:t>
            </a:r>
            <a:r>
              <a:rPr lang="fr-CA" sz="2000" dirty="0" smtClean="0"/>
              <a:t>habiletés </a:t>
            </a:r>
            <a:r>
              <a:rPr lang="fr-CA" sz="2000" dirty="0"/>
              <a:t>fonctionnelles à utiliser une prothèse pour effectuer ses transferts ou pour marcher sur des surfaces </a:t>
            </a:r>
            <a:r>
              <a:rPr lang="fr-CA" sz="2000" dirty="0" smtClean="0"/>
              <a:t>unies sans dénivelé à </a:t>
            </a:r>
            <a:r>
              <a:rPr lang="fr-CA" sz="2000" dirty="0"/>
              <a:t>une cadence fixe. </a:t>
            </a:r>
            <a:r>
              <a:rPr lang="fr-CA" sz="2000" dirty="0" smtClean="0"/>
              <a:t>Marcheurs </a:t>
            </a:r>
            <a:r>
              <a:rPr lang="fr-CA" sz="2000" dirty="0"/>
              <a:t>à l’intérieur. </a:t>
            </a:r>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251062"/>
          </a:xfrm>
        </p:spPr>
        <p:txBody>
          <a:bodyPr/>
          <a:lstStyle/>
          <a:p>
            <a:pPr eaLnBrk="1" fontAlgn="auto" hangingPunct="1">
              <a:spcAft>
                <a:spcPts val="0"/>
              </a:spcAft>
              <a:defRPr/>
            </a:pPr>
            <a:r>
              <a:rPr lang="fr-CA" dirty="0" smtClean="0">
                <a:solidFill>
                  <a:schemeClr val="accent1">
                    <a:satMod val="150000"/>
                  </a:schemeClr>
                </a:solidFill>
              </a:rPr>
              <a:t>Niveau d’activité (suite)</a:t>
            </a:r>
            <a:endParaRPr lang="fr-FR" dirty="0">
              <a:solidFill>
                <a:schemeClr val="accent1">
                  <a:satMod val="150000"/>
                </a:schemeClr>
              </a:solidFill>
            </a:endParaRPr>
          </a:p>
        </p:txBody>
      </p:sp>
      <p:sp>
        <p:nvSpPr>
          <p:cNvPr id="12291" name="ZoneTexte 2"/>
          <p:cNvSpPr txBox="1">
            <a:spLocks noChangeArrowheads="1"/>
          </p:cNvSpPr>
          <p:nvPr/>
        </p:nvSpPr>
        <p:spPr bwMode="auto">
          <a:xfrm>
            <a:off x="250825" y="1700213"/>
            <a:ext cx="8713788"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CA" sz="2000" b="1" dirty="0"/>
              <a:t>K2: </a:t>
            </a:r>
            <a:r>
              <a:rPr lang="fr-CA" sz="2000" dirty="0"/>
              <a:t> Le client possède les </a:t>
            </a:r>
            <a:r>
              <a:rPr lang="fr-CA" sz="2000" dirty="0" smtClean="0"/>
              <a:t>habiletés </a:t>
            </a:r>
            <a:r>
              <a:rPr lang="fr-CA" sz="2000" dirty="0"/>
              <a:t>ou le potentiel pour se déplacer avec une prothèse et franchir des barrières architecturales peu élevées ou certains terrains inégaux. Marcheurs urbains</a:t>
            </a:r>
          </a:p>
          <a:p>
            <a:pPr algn="just" eaLnBrk="1" hangingPunct="1"/>
            <a:endParaRPr lang="fr-FR" sz="2000" dirty="0"/>
          </a:p>
          <a:p>
            <a:pPr algn="just" eaLnBrk="1" hangingPunct="1"/>
            <a:r>
              <a:rPr lang="fr-FR" sz="2000" b="1" dirty="0"/>
              <a:t>K3</a:t>
            </a:r>
            <a:r>
              <a:rPr lang="fr-FR" sz="2000" dirty="0"/>
              <a:t> : Le client possède les </a:t>
            </a:r>
            <a:r>
              <a:rPr lang="fr-FR" sz="2000" dirty="0" smtClean="0"/>
              <a:t>habiletés </a:t>
            </a:r>
            <a:r>
              <a:rPr lang="fr-FR" sz="2000" dirty="0"/>
              <a:t>pour les déplacements en variant sa vitesse de marche. Il peut franchir presque toutes les barrières architecturales et pourrait exercer une activité professionnelle ou thérapeutique qui exige l'utilisation de la prothèse au-delà de la marche simple. </a:t>
            </a:r>
          </a:p>
          <a:p>
            <a:pPr algn="just" eaLnBrk="1" hangingPunct="1"/>
            <a:endParaRPr lang="fr-FR" sz="2000" dirty="0"/>
          </a:p>
          <a:p>
            <a:pPr algn="just" eaLnBrk="1" hangingPunct="1"/>
            <a:r>
              <a:rPr lang="fr-FR" sz="2000" b="1" dirty="0"/>
              <a:t>K4</a:t>
            </a:r>
            <a:r>
              <a:rPr lang="fr-FR" sz="2000" dirty="0"/>
              <a:t> : Le client possède les </a:t>
            </a:r>
            <a:r>
              <a:rPr lang="fr-FR" sz="2000" dirty="0" smtClean="0"/>
              <a:t>habiletés </a:t>
            </a:r>
            <a:r>
              <a:rPr lang="fr-FR" sz="2000" dirty="0"/>
              <a:t>pour les déplacements avec une prothèse qui excède la marche. Il peut effectuer des activités présentant de nombreux stress et </a:t>
            </a:r>
            <a:r>
              <a:rPr lang="fr-FR" sz="2000" dirty="0" smtClean="0"/>
              <a:t>impacts, avec dépense </a:t>
            </a:r>
            <a:r>
              <a:rPr lang="fr-FR" sz="2000" dirty="0"/>
              <a:t>d’énergie </a:t>
            </a:r>
            <a:r>
              <a:rPr lang="fr-FR" sz="2000" dirty="0" smtClean="0"/>
              <a:t>élevée. </a:t>
            </a:r>
            <a:r>
              <a:rPr lang="fr-FR" sz="2000" dirty="0"/>
              <a:t>Les enfants, les adultes très </a:t>
            </a:r>
            <a:r>
              <a:rPr lang="fr-FR" sz="2000" dirty="0" smtClean="0"/>
              <a:t>actifs et </a:t>
            </a:r>
            <a:r>
              <a:rPr lang="fr-FR" sz="2000" dirty="0"/>
              <a:t>les </a:t>
            </a:r>
            <a:r>
              <a:rPr lang="fr-FR" sz="2000" dirty="0" smtClean="0"/>
              <a:t>athlètes font partie de cette catégorie.</a:t>
            </a:r>
            <a:endParaRPr lang="fr-FR" sz="2000" dirty="0"/>
          </a:p>
          <a:p>
            <a:pPr eaLnBrk="1" hangingPunct="1"/>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251062"/>
          </a:xfrm>
        </p:spPr>
        <p:txBody>
          <a:bodyPr/>
          <a:lstStyle/>
          <a:p>
            <a:pPr eaLnBrk="1" fontAlgn="auto" hangingPunct="1">
              <a:spcAft>
                <a:spcPts val="0"/>
              </a:spcAft>
              <a:defRPr/>
            </a:pPr>
            <a:r>
              <a:rPr lang="fr-CA" dirty="0" smtClean="0">
                <a:solidFill>
                  <a:schemeClr val="accent1">
                    <a:satMod val="150000"/>
                  </a:schemeClr>
                </a:solidFill>
              </a:rPr>
              <a:t>1</a:t>
            </a:r>
            <a:r>
              <a:rPr lang="fr-CA" baseline="30000" dirty="0" smtClean="0">
                <a:solidFill>
                  <a:schemeClr val="accent1">
                    <a:satMod val="150000"/>
                  </a:schemeClr>
                </a:solidFill>
              </a:rPr>
              <a:t>er</a:t>
            </a:r>
            <a:r>
              <a:rPr lang="fr-CA" dirty="0" smtClean="0">
                <a:solidFill>
                  <a:schemeClr val="accent1">
                    <a:satMod val="150000"/>
                  </a:schemeClr>
                </a:solidFill>
              </a:rPr>
              <a:t> cas  (M. Mortier)</a:t>
            </a:r>
            <a:endParaRPr lang="fr-FR" dirty="0">
              <a:solidFill>
                <a:schemeClr val="accent1">
                  <a:satMod val="150000"/>
                </a:schemeClr>
              </a:solidFill>
            </a:endParaRPr>
          </a:p>
        </p:txBody>
      </p:sp>
      <p:sp>
        <p:nvSpPr>
          <p:cNvPr id="13315" name="Espace réservé du contenu 4"/>
          <p:cNvSpPr>
            <a:spLocks noGrp="1"/>
          </p:cNvSpPr>
          <p:nvPr>
            <p:ph sz="half" idx="2"/>
          </p:nvPr>
        </p:nvSpPr>
        <p:spPr>
          <a:xfrm>
            <a:off x="179388" y="1700213"/>
            <a:ext cx="8785225" cy="4649787"/>
          </a:xfrm>
        </p:spPr>
        <p:txBody>
          <a:bodyPr/>
          <a:lstStyle/>
          <a:p>
            <a:pPr eaLnBrk="1" hangingPunct="1">
              <a:buFont typeface="Wingdings 2" pitchFamily="18" charset="2"/>
              <a:buNone/>
            </a:pPr>
            <a:r>
              <a:rPr lang="fr-CA" dirty="0" smtClean="0">
                <a:latin typeface="Arial" charset="0"/>
                <a:cs typeface="Arial" charset="0"/>
              </a:rPr>
              <a:t>Homme, 51 ans</a:t>
            </a:r>
            <a:endParaRPr lang="fr-FR" dirty="0" smtClean="0">
              <a:latin typeface="Arial" charset="0"/>
              <a:cs typeface="Arial" charset="0"/>
            </a:endParaRPr>
          </a:p>
          <a:p>
            <a:pPr eaLnBrk="1" hangingPunct="1">
              <a:buFont typeface="Wingdings 2" pitchFamily="18" charset="2"/>
              <a:buNone/>
            </a:pPr>
            <a:r>
              <a:rPr lang="fr-FR" dirty="0" smtClean="0">
                <a:latin typeface="Arial" charset="0"/>
                <a:cs typeface="Arial" charset="0"/>
              </a:rPr>
              <a:t>Habitudes de vie : </a:t>
            </a:r>
          </a:p>
          <a:p>
            <a:pPr eaLnBrk="1" hangingPunct="1"/>
            <a:r>
              <a:rPr lang="fr-FR" dirty="0" smtClean="0">
                <a:latin typeface="Arial" charset="0"/>
                <a:cs typeface="Arial" charset="0"/>
              </a:rPr>
              <a:t>Travail : Briqueteur saisonnier. </a:t>
            </a:r>
          </a:p>
          <a:p>
            <a:pPr eaLnBrk="1" hangingPunct="1"/>
            <a:r>
              <a:rPr lang="fr-FR" dirty="0" smtClean="0">
                <a:latin typeface="Arial" charset="0"/>
                <a:cs typeface="Arial" charset="0"/>
              </a:rPr>
              <a:t>Sport et loisir : ski alpin, marche</a:t>
            </a:r>
          </a:p>
          <a:p>
            <a:pPr eaLnBrk="1" hangingPunct="1"/>
            <a:r>
              <a:rPr lang="fr-FR" dirty="0" smtClean="0">
                <a:latin typeface="Arial" charset="0"/>
                <a:cs typeface="Arial" charset="0"/>
              </a:rPr>
              <a:t>Milieu de vie : Monsieur vit avec sa femme et ses 2 enfants de 8 et 11 ans en campagne sur un grand terrain. Il s’occupe seul de sa maison et il a quelques animaux, poules, moutons. Son épouse travaille à plein temps. </a:t>
            </a:r>
          </a:p>
          <a:p>
            <a:pPr eaLnBrk="1" hangingPunct="1">
              <a:buFont typeface="Wingdings 2" pitchFamily="18" charset="2"/>
              <a:buNone/>
            </a:pPr>
            <a:endParaRPr lang="fr-FR" dirty="0" smtClean="0">
              <a:latin typeface="Arial" charset="0"/>
              <a:cs typeface="Arial" charset="0"/>
            </a:endParaRPr>
          </a:p>
          <a:p>
            <a:pPr eaLnBrk="1" hangingPunct="1">
              <a:buFont typeface="Wingdings 2" pitchFamily="18" charset="2"/>
              <a:buNone/>
            </a:pPr>
            <a:r>
              <a:rPr lang="fr-FR" dirty="0" smtClean="0">
                <a:latin typeface="Arial" charset="0"/>
                <a:cs typeface="Arial" charset="0"/>
              </a:rPr>
              <a:t>Attentes du client :</a:t>
            </a:r>
          </a:p>
          <a:p>
            <a:pPr eaLnBrk="1" hangingPunct="1">
              <a:buFont typeface="Wingdings 2" pitchFamily="18" charset="2"/>
              <a:buNone/>
            </a:pPr>
            <a:r>
              <a:rPr lang="fr-FR" b="1" dirty="0" smtClean="0">
                <a:latin typeface="Arial" charset="0"/>
                <a:cs typeface="Arial" charset="0"/>
              </a:rPr>
              <a:t>Monsieur veut retourner travailler, reprendre sa vie d’avant</a:t>
            </a:r>
          </a:p>
          <a:p>
            <a:pPr eaLnBrk="1" hangingPunct="1">
              <a:buFont typeface="Wingdings 2" pitchFamily="18" charset="2"/>
              <a:buNone/>
            </a:pPr>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3"/>
          <p:cNvSpPr txBox="1">
            <a:spLocks/>
          </p:cNvSpPr>
          <p:nvPr/>
        </p:nvSpPr>
        <p:spPr bwMode="auto">
          <a:xfrm>
            <a:off x="900113" y="620713"/>
            <a:ext cx="74787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Char char=""/>
            </a:pPr>
            <a:r>
              <a:rPr lang="fr-FR" sz="2000" dirty="0"/>
              <a:t>6 pieds, 180lbs</a:t>
            </a:r>
          </a:p>
          <a:p>
            <a:pPr eaLnBrk="1" hangingPunct="1">
              <a:buClr>
                <a:schemeClr val="accent1"/>
              </a:buClr>
              <a:buSzPct val="80000"/>
              <a:buFont typeface="Wingdings 2" pitchFamily="18" charset="2"/>
              <a:buChar char=""/>
            </a:pPr>
            <a:r>
              <a:rPr lang="fr-FR" sz="2000" dirty="0"/>
              <a:t>Amputation </a:t>
            </a:r>
            <a:r>
              <a:rPr lang="fr-FR" sz="2000" dirty="0" smtClean="0"/>
              <a:t>TT droit 1/3 </a:t>
            </a:r>
            <a:r>
              <a:rPr lang="fr-FR" sz="2000" dirty="0"/>
              <a:t>proximal </a:t>
            </a:r>
          </a:p>
          <a:p>
            <a:pPr eaLnBrk="1" hangingPunct="1">
              <a:buClr>
                <a:schemeClr val="accent1"/>
              </a:buClr>
              <a:buSzPct val="80000"/>
              <a:buFont typeface="Wingdings 2" pitchFamily="18" charset="2"/>
              <a:buChar char=""/>
            </a:pPr>
            <a:r>
              <a:rPr lang="fr-FR" sz="2000" dirty="0"/>
              <a:t>Amputé depuis 6 semaines pour cause vasculaire</a:t>
            </a:r>
          </a:p>
          <a:p>
            <a:pPr eaLnBrk="1" hangingPunct="1">
              <a:buClr>
                <a:schemeClr val="accent1"/>
              </a:buClr>
              <a:buSzPct val="80000"/>
              <a:buFont typeface="Wingdings 2" pitchFamily="18" charset="2"/>
              <a:buChar char=""/>
            </a:pPr>
            <a:r>
              <a:rPr lang="fr-FR" sz="2000" dirty="0"/>
              <a:t>Diabète de type 1</a:t>
            </a:r>
          </a:p>
        </p:txBody>
      </p:sp>
      <p:sp>
        <p:nvSpPr>
          <p:cNvPr id="14339" name="ZoneTexte 2"/>
          <p:cNvSpPr txBox="1">
            <a:spLocks noChangeArrowheads="1"/>
          </p:cNvSpPr>
          <p:nvPr/>
        </p:nvSpPr>
        <p:spPr bwMode="auto">
          <a:xfrm>
            <a:off x="6155950" y="4280029"/>
            <a:ext cx="28082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FR" dirty="0"/>
              <a:t>Plaie au moignon </a:t>
            </a:r>
            <a:r>
              <a:rPr lang="fr-FR" dirty="0" smtClean="0"/>
              <a:t>Segment </a:t>
            </a:r>
            <a:r>
              <a:rPr lang="fr-FR" dirty="0"/>
              <a:t>bulbeux</a:t>
            </a:r>
          </a:p>
          <a:p>
            <a:pPr eaLnBrk="1" hangingPunct="1">
              <a:buFont typeface="Arial" charset="0"/>
              <a:buChar char="•"/>
            </a:pPr>
            <a:r>
              <a:rPr lang="fr-FR" dirty="0"/>
              <a:t>Peau saine en général sauf pour la blessure. </a:t>
            </a:r>
          </a:p>
          <a:p>
            <a:pPr eaLnBrk="1" hangingPunct="1">
              <a:buFont typeface="Arial" charset="0"/>
              <a:buChar char="•"/>
            </a:pPr>
            <a:r>
              <a:rPr lang="fr-FR" dirty="0"/>
              <a:t>Musculature ferme</a:t>
            </a:r>
          </a:p>
          <a:p>
            <a:pPr eaLnBrk="1" hangingPunct="1"/>
            <a:r>
              <a:rPr lang="fr-FR" dirty="0"/>
              <a:t> </a:t>
            </a:r>
          </a:p>
        </p:txBody>
      </p:sp>
      <p:sp>
        <p:nvSpPr>
          <p:cNvPr id="14340" name="ZoneTexte 4"/>
          <p:cNvSpPr txBox="1">
            <a:spLocks noChangeArrowheads="1"/>
          </p:cNvSpPr>
          <p:nvPr/>
        </p:nvSpPr>
        <p:spPr bwMode="auto">
          <a:xfrm>
            <a:off x="0" y="0"/>
            <a:ext cx="87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a:t>1</a:t>
            </a:r>
            <a:r>
              <a:rPr lang="fr-CA" baseline="30000"/>
              <a:t>er</a:t>
            </a:r>
            <a:r>
              <a:rPr lang="fr-CA"/>
              <a:t> cas</a:t>
            </a:r>
            <a:endParaRPr lang="fr-FR"/>
          </a:p>
        </p:txBody>
      </p:sp>
      <p:sp>
        <p:nvSpPr>
          <p:cNvPr id="14342" name="ZoneTexte 8"/>
          <p:cNvSpPr txBox="1">
            <a:spLocks noChangeArrowheads="1"/>
          </p:cNvSpPr>
          <p:nvPr/>
        </p:nvSpPr>
        <p:spPr bwMode="auto">
          <a:xfrm>
            <a:off x="4211960" y="5986504"/>
            <a:ext cx="218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a:t>6 semaines post op</a:t>
            </a:r>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50126" y="2622301"/>
            <a:ext cx="4267533" cy="3200649"/>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030" y="1873745"/>
            <a:ext cx="3131841" cy="23488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3"/>
          <p:cNvSpPr txBox="1">
            <a:spLocks/>
          </p:cNvSpPr>
          <p:nvPr/>
        </p:nvSpPr>
        <p:spPr bwMode="auto">
          <a:xfrm>
            <a:off x="468313" y="404813"/>
            <a:ext cx="820737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defRPr>
                <a:solidFill>
                  <a:schemeClr val="tx1"/>
                </a:solidFill>
                <a:latin typeface="Arial" charset="0"/>
                <a:cs typeface="Arial" charset="0"/>
              </a:defRPr>
            </a:lvl1pPr>
            <a:lvl2pPr marL="895350" indent="-319088"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1"/>
              </a:buClr>
              <a:buSzPct val="80000"/>
              <a:buFont typeface="Wingdings 2" pitchFamily="18" charset="2"/>
              <a:buNone/>
            </a:pPr>
            <a:r>
              <a:rPr lang="fr-FR" sz="2000" dirty="0"/>
              <a:t>Bilan physique</a:t>
            </a:r>
          </a:p>
          <a:p>
            <a:pPr eaLnBrk="1" hangingPunct="1">
              <a:buClr>
                <a:schemeClr val="accent1"/>
              </a:buClr>
              <a:buSzPct val="80000"/>
              <a:buFont typeface="Wingdings 2" pitchFamily="18" charset="2"/>
              <a:buChar char=""/>
            </a:pPr>
            <a:r>
              <a:rPr lang="fr-FR" sz="2100" dirty="0"/>
              <a:t>Amplitudes articulaires côté amputé</a:t>
            </a:r>
          </a:p>
          <a:p>
            <a:pPr lvl="3" eaLnBrk="1" hangingPunct="1">
              <a:buClr>
                <a:schemeClr val="accent1"/>
              </a:buClr>
              <a:buSzPct val="80000"/>
              <a:buFont typeface="Courier New" pitchFamily="49" charset="0"/>
              <a:buChar char="o"/>
            </a:pPr>
            <a:r>
              <a:rPr lang="fr-FR" sz="2100" dirty="0"/>
              <a:t>Genou : contracture </a:t>
            </a:r>
            <a:r>
              <a:rPr lang="fr-FR" sz="2100" dirty="0" smtClean="0"/>
              <a:t>5</a:t>
            </a:r>
            <a:r>
              <a:rPr lang="fr-FR" sz="2100" baseline="30000" dirty="0" smtClean="0"/>
              <a:t>0</a:t>
            </a:r>
            <a:r>
              <a:rPr lang="fr-FR" sz="2100" dirty="0" smtClean="0"/>
              <a:t> </a:t>
            </a:r>
            <a:r>
              <a:rPr lang="fr-FR" sz="2100" dirty="0"/>
              <a:t>réductible</a:t>
            </a:r>
          </a:p>
          <a:p>
            <a:pPr lvl="3" eaLnBrk="1" hangingPunct="1">
              <a:buClr>
                <a:schemeClr val="accent1"/>
              </a:buClr>
              <a:buSzPct val="80000"/>
              <a:buFont typeface="Courier New" pitchFamily="49" charset="0"/>
              <a:buChar char="o"/>
            </a:pPr>
            <a:r>
              <a:rPr lang="fr-FR" sz="2100" dirty="0"/>
              <a:t>Hanche : normale</a:t>
            </a:r>
          </a:p>
          <a:p>
            <a:pPr eaLnBrk="1" hangingPunct="1">
              <a:buClr>
                <a:schemeClr val="accent1"/>
              </a:buClr>
              <a:buSzPct val="80000"/>
              <a:buFont typeface="Wingdings 2" pitchFamily="18" charset="2"/>
              <a:buChar char=""/>
            </a:pPr>
            <a:r>
              <a:rPr lang="fr-FR" sz="2100" dirty="0"/>
              <a:t> Amplitudes articulaires côté sain</a:t>
            </a:r>
          </a:p>
          <a:p>
            <a:pPr lvl="3" eaLnBrk="1" hangingPunct="1">
              <a:buClr>
                <a:schemeClr val="accent1"/>
              </a:buClr>
              <a:buSzPct val="80000"/>
              <a:buFont typeface="Courier New" pitchFamily="49" charset="0"/>
              <a:buChar char="o"/>
            </a:pPr>
            <a:r>
              <a:rPr lang="fr-FR" sz="2100" dirty="0"/>
              <a:t>Genou : </a:t>
            </a:r>
            <a:r>
              <a:rPr lang="fr-FR" sz="2100" dirty="0" smtClean="0"/>
              <a:t>normale</a:t>
            </a:r>
            <a:endParaRPr lang="fr-FR" sz="2100" dirty="0"/>
          </a:p>
          <a:p>
            <a:pPr lvl="3" eaLnBrk="1" hangingPunct="1">
              <a:buClr>
                <a:schemeClr val="accent1"/>
              </a:buClr>
              <a:buSzPct val="80000"/>
              <a:buFont typeface="Courier New" pitchFamily="49" charset="0"/>
              <a:buChar char="o"/>
            </a:pPr>
            <a:r>
              <a:rPr lang="fr-FR" sz="2100" dirty="0"/>
              <a:t>Hanche : normale</a:t>
            </a:r>
          </a:p>
          <a:p>
            <a:pPr eaLnBrk="1" hangingPunct="1">
              <a:buClr>
                <a:schemeClr val="accent1"/>
              </a:buClr>
              <a:buSzPct val="80000"/>
              <a:buFont typeface="Wingdings 2" pitchFamily="18" charset="2"/>
              <a:buChar char=""/>
            </a:pPr>
            <a:r>
              <a:rPr lang="fr-FR" sz="2100" dirty="0"/>
              <a:t>Force musculaire : 4+ pour tous les groupes</a:t>
            </a:r>
          </a:p>
          <a:p>
            <a:pPr eaLnBrk="1" hangingPunct="1">
              <a:buClr>
                <a:schemeClr val="accent1"/>
              </a:buClr>
              <a:buSzPct val="80000"/>
              <a:buFont typeface="Wingdings 2" pitchFamily="18" charset="2"/>
              <a:buChar char=""/>
            </a:pPr>
            <a:r>
              <a:rPr lang="fr-FR" sz="2100" dirty="0"/>
              <a:t>Aucune instabilité ligamentaire</a:t>
            </a:r>
          </a:p>
          <a:p>
            <a:pPr eaLnBrk="1" hangingPunct="1">
              <a:buClr>
                <a:schemeClr val="accent1"/>
              </a:buClr>
              <a:buSzPct val="80000"/>
              <a:buFont typeface="Wingdings 2" pitchFamily="18" charset="2"/>
              <a:buChar char=""/>
            </a:pPr>
            <a:r>
              <a:rPr lang="fr-FR" sz="2100" dirty="0"/>
              <a:t>Signe d’insuffisance vasculaire pied sain, peu de pilosité mais présence de pouls, petite blessure au 2e orteil et callosité au 1</a:t>
            </a:r>
            <a:r>
              <a:rPr lang="fr-FR" sz="2100" baseline="30000" dirty="0"/>
              <a:t>er</a:t>
            </a:r>
            <a:r>
              <a:rPr lang="fr-FR" sz="2100" dirty="0"/>
              <a:t> méta. Pas de claudication.</a:t>
            </a:r>
          </a:p>
          <a:p>
            <a:pPr eaLnBrk="1" hangingPunct="1">
              <a:buClr>
                <a:schemeClr val="accent1"/>
              </a:buClr>
              <a:buSzPct val="80000"/>
              <a:buFont typeface="Wingdings 2" pitchFamily="18" charset="2"/>
              <a:buChar char=""/>
            </a:pPr>
            <a:r>
              <a:rPr lang="fr-FR" sz="2100" dirty="0"/>
              <a:t>Gère bien son diabète, très actif à cause de son travail</a:t>
            </a:r>
          </a:p>
          <a:p>
            <a:pPr eaLnBrk="1" hangingPunct="1">
              <a:buClr>
                <a:schemeClr val="accent1"/>
              </a:buClr>
              <a:buSzPct val="80000"/>
              <a:buFont typeface="Wingdings 2" pitchFamily="18" charset="2"/>
              <a:buChar char=""/>
            </a:pPr>
            <a:r>
              <a:rPr lang="fr-FR" sz="2100" dirty="0"/>
              <a:t>Pas de surcharge pondérale   </a:t>
            </a:r>
          </a:p>
          <a:p>
            <a:pPr eaLnBrk="1" hangingPunct="1">
              <a:buClr>
                <a:schemeClr val="accent1"/>
              </a:buClr>
              <a:buSzPct val="80000"/>
              <a:buFont typeface="Wingdings 2" pitchFamily="18" charset="2"/>
              <a:buChar char=""/>
            </a:pPr>
            <a:r>
              <a:rPr lang="fr-CA" sz="2100" dirty="0"/>
              <a:t>Motivé et adéquat lors de tous les traitements</a:t>
            </a:r>
            <a:endParaRPr lang="fr-FR" sz="2100" dirty="0"/>
          </a:p>
          <a:p>
            <a:pPr eaLnBrk="1" hangingPunct="1">
              <a:buClr>
                <a:schemeClr val="accent1"/>
              </a:buClr>
              <a:buSzPct val="80000"/>
              <a:buFont typeface="Wingdings 2" pitchFamily="18" charset="2"/>
              <a:buChar char=""/>
            </a:pPr>
            <a:r>
              <a:rPr lang="fr-FR" sz="2800" dirty="0"/>
              <a:t>Niveau d’activité K3 élevé</a:t>
            </a:r>
          </a:p>
          <a:p>
            <a:pPr eaLnBrk="1" hangingPunct="1">
              <a:buClr>
                <a:schemeClr val="accent1"/>
              </a:buClr>
              <a:buSzPct val="80000"/>
              <a:buFont typeface="Wingdings 2" pitchFamily="18" charset="2"/>
              <a:buChar char=""/>
            </a:pPr>
            <a:endParaRPr lang="fr-FR" dirty="0"/>
          </a:p>
          <a:p>
            <a:pPr eaLnBrk="1" hangingPunct="1">
              <a:buClr>
                <a:schemeClr val="accent1"/>
              </a:buClr>
              <a:buSzPct val="80000"/>
              <a:buFont typeface="Wingdings 2" pitchFamily="18" charset="2"/>
              <a:buChar char=""/>
            </a:pPr>
            <a:endParaRPr lang="fr-FR" dirty="0"/>
          </a:p>
        </p:txBody>
      </p:sp>
      <p:sp>
        <p:nvSpPr>
          <p:cNvPr id="15363" name="ZoneTexte 2"/>
          <p:cNvSpPr txBox="1">
            <a:spLocks noChangeArrowheads="1"/>
          </p:cNvSpPr>
          <p:nvPr/>
        </p:nvSpPr>
        <p:spPr bwMode="auto">
          <a:xfrm>
            <a:off x="0" y="0"/>
            <a:ext cx="87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a:t>1</a:t>
            </a:r>
            <a:r>
              <a:rPr lang="fr-CA" baseline="30000"/>
              <a:t>er</a:t>
            </a:r>
            <a:r>
              <a:rPr lang="fr-CA"/>
              <a:t> cas</a:t>
            </a: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396280"/>
          </a:xfrm>
        </p:spPr>
        <p:txBody>
          <a:bodyPr>
            <a:normAutofit fontScale="90000"/>
          </a:bodyPr>
          <a:lstStyle/>
          <a:p>
            <a:pPr eaLnBrk="1" fontAlgn="auto" hangingPunct="1">
              <a:spcAft>
                <a:spcPts val="0"/>
              </a:spcAft>
              <a:defRPr/>
            </a:pPr>
            <a:r>
              <a:rPr lang="fr-CA" sz="2800" dirty="0" smtClean="0">
                <a:solidFill>
                  <a:schemeClr val="accent1">
                    <a:satMod val="150000"/>
                  </a:schemeClr>
                </a:solidFill>
              </a:rPr>
              <a:t>1</a:t>
            </a:r>
            <a:r>
              <a:rPr lang="fr-CA" sz="2800" baseline="30000" dirty="0" smtClean="0">
                <a:solidFill>
                  <a:schemeClr val="accent1">
                    <a:satMod val="150000"/>
                  </a:schemeClr>
                </a:solidFill>
              </a:rPr>
              <a:t>er</a:t>
            </a:r>
            <a:r>
              <a:rPr lang="fr-CA" sz="2800" dirty="0" smtClean="0">
                <a:solidFill>
                  <a:schemeClr val="accent1">
                    <a:satMod val="150000"/>
                  </a:schemeClr>
                </a:solidFill>
              </a:rPr>
              <a:t> cas (solution) </a:t>
            </a:r>
            <a:endParaRPr lang="fr-FR" sz="2800" dirty="0">
              <a:solidFill>
                <a:schemeClr val="accent1">
                  <a:satMod val="150000"/>
                </a:schemeClr>
              </a:solidFill>
            </a:endParaRPr>
          </a:p>
        </p:txBody>
      </p:sp>
      <p:sp>
        <p:nvSpPr>
          <p:cNvPr id="28675" name="Espace réservé du contenu 2"/>
          <p:cNvSpPr>
            <a:spLocks noGrp="1"/>
          </p:cNvSpPr>
          <p:nvPr>
            <p:ph idx="1"/>
          </p:nvPr>
        </p:nvSpPr>
        <p:spPr>
          <a:xfrm>
            <a:off x="3059113" y="1557338"/>
            <a:ext cx="5921375" cy="5114925"/>
          </a:xfrm>
        </p:spPr>
        <p:txBody>
          <a:bodyPr/>
          <a:lstStyle/>
          <a:p>
            <a:pPr eaLnBrk="1" hangingPunct="1"/>
            <a:r>
              <a:rPr lang="fr-CA" sz="1400" dirty="0" smtClean="0"/>
              <a:t>Collaboration du nursing pour faire des pansements les plus minces et petits possible</a:t>
            </a:r>
          </a:p>
          <a:p>
            <a:pPr eaLnBrk="1" hangingPunct="1"/>
            <a:r>
              <a:rPr lang="fr-CA" sz="1400" dirty="0" smtClean="0"/>
              <a:t>Manchon copolymère (type alpha) ou silicone flexible standard sans attache distale avec valve et gaine de succion</a:t>
            </a:r>
          </a:p>
          <a:p>
            <a:pPr eaLnBrk="1" hangingPunct="1"/>
            <a:r>
              <a:rPr lang="fr-CA" sz="1400" dirty="0" smtClean="0"/>
              <a:t>Emboîture à mise en charge totale si copolymère</a:t>
            </a:r>
          </a:p>
          <a:p>
            <a:pPr eaLnBrk="1" hangingPunct="1"/>
            <a:r>
              <a:rPr lang="fr-CA" sz="1400" dirty="0" smtClean="0"/>
              <a:t>La forme du segment permet l’utilisation d’un manchon standard. Si forme irrégulière, prévoir manchon sur mesure en copolymère ou  uréthane. Si ces manchons sont vraiment nécessaire, la RAMQ ne devrait pas refuser un cas bien </a:t>
            </a:r>
            <a:r>
              <a:rPr lang="fr-CA" sz="1400" dirty="0" smtClean="0"/>
              <a:t>documenté </a:t>
            </a:r>
            <a:r>
              <a:rPr lang="fr-CA" sz="1400" dirty="0" smtClean="0"/>
              <a:t>avec photo.</a:t>
            </a:r>
          </a:p>
          <a:p>
            <a:pPr marL="119062" indent="0" eaLnBrk="1" hangingPunct="1">
              <a:buNone/>
            </a:pPr>
            <a:endParaRPr lang="fr-CA" sz="1400" dirty="0" smtClean="0"/>
          </a:p>
          <a:p>
            <a:pPr eaLnBrk="1" hangingPunct="1"/>
            <a:r>
              <a:rPr lang="fr-CA" sz="1400" dirty="0" smtClean="0"/>
              <a:t>À cause de la forme du segment, on a dû ajouter un  manchon de confort en mousse comblé en médial pour faciliter l’entrée dans l’emboîture rigide.</a:t>
            </a:r>
          </a:p>
          <a:p>
            <a:pPr eaLnBrk="1" hangingPunct="1"/>
            <a:r>
              <a:rPr lang="fr-CA" sz="1400" dirty="0" smtClean="0"/>
              <a:t>Idéalement, utiliser un adaptateur de torsion et un pied à restauration d’énergie adapté à son poids et son niveau d’activité </a:t>
            </a:r>
            <a:r>
              <a:rPr lang="fr-CA" sz="1400" dirty="0"/>
              <a:t>pour minimiser les </a:t>
            </a:r>
            <a:r>
              <a:rPr lang="fr-CA" sz="1400" dirty="0" smtClean="0"/>
              <a:t>chocs.</a:t>
            </a:r>
          </a:p>
          <a:p>
            <a:pPr eaLnBrk="1" hangingPunct="1">
              <a:buFont typeface="Wingdings 2" pitchFamily="18" charset="2"/>
              <a:buNone/>
            </a:pPr>
            <a:r>
              <a:rPr lang="fr-CA" sz="1400" dirty="0" smtClean="0"/>
              <a:t>          Ou un adaptateur  de torsion </a:t>
            </a:r>
            <a:r>
              <a:rPr lang="fr-CA" sz="1400" b="1" dirty="0" smtClean="0"/>
              <a:t>et</a:t>
            </a:r>
            <a:r>
              <a:rPr lang="fr-CA" sz="1400" dirty="0" smtClean="0"/>
              <a:t> amortisseur de chocs en compression ou un pied avec ces adaptateurs intégrés.  La RAMQ autorise des composantes en CS si le besoin est justifié. Dans ce cas-ci, l’occupation de Monsieur justifie le besoin de composantes adaptées à sa condition. Une copie de la facture du fournisseur sera évidemment demandée.</a:t>
            </a:r>
          </a:p>
          <a:p>
            <a:pPr eaLnBrk="1" hangingPunct="1">
              <a:buFont typeface="Wingdings 2" pitchFamily="18" charset="2"/>
              <a:buNone/>
            </a:pPr>
            <a:endParaRPr lang="fr-CA" sz="1400" dirty="0" smtClean="0"/>
          </a:p>
        </p:txBody>
      </p:sp>
      <p:sp>
        <p:nvSpPr>
          <p:cNvPr id="28676" name="Espace réservé du texte 3"/>
          <p:cNvSpPr>
            <a:spLocks noGrp="1"/>
          </p:cNvSpPr>
          <p:nvPr>
            <p:ph type="body" sz="half" idx="2"/>
          </p:nvPr>
        </p:nvSpPr>
        <p:spPr>
          <a:xfrm>
            <a:off x="179388" y="1557338"/>
            <a:ext cx="2664420" cy="4572000"/>
          </a:xfrm>
        </p:spPr>
        <p:txBody>
          <a:bodyPr/>
          <a:lstStyle/>
          <a:p>
            <a:pPr eaLnBrk="1" hangingPunct="1"/>
            <a:r>
              <a:rPr lang="fr-CA" dirty="0" smtClean="0"/>
              <a:t>On doit appareiller malgré la plaie</a:t>
            </a:r>
          </a:p>
          <a:p>
            <a:pPr eaLnBrk="1" hangingPunct="1"/>
            <a:endParaRPr lang="fr-CA" dirty="0" smtClean="0"/>
          </a:p>
          <a:p>
            <a:pPr eaLnBrk="1" hangingPunct="1"/>
            <a:r>
              <a:rPr lang="fr-CA" dirty="0" smtClean="0"/>
              <a:t>On veut éviter toute friction ou traction distale au site de la plaie</a:t>
            </a:r>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endParaRPr lang="fr-CA" dirty="0" smtClean="0"/>
          </a:p>
          <a:p>
            <a:pPr eaLnBrk="1" hangingPunct="1"/>
            <a:r>
              <a:rPr lang="fr-CA" dirty="0" smtClean="0"/>
              <a:t>Le moignon bulbeux  pourrait être un problème au chaussage</a:t>
            </a:r>
          </a:p>
          <a:p>
            <a:pPr eaLnBrk="1" hangingPunct="1"/>
            <a:endParaRPr lang="fr-CA" dirty="0" smtClean="0"/>
          </a:p>
          <a:p>
            <a:pPr eaLnBrk="1" hangingPunct="1"/>
            <a:r>
              <a:rPr lang="fr-CA" dirty="0" smtClean="0"/>
              <a:t>Monsieur sera actif sur tous types de terrain, aura à transporter des charges et se déplacer dans des endroits restreints. </a:t>
            </a:r>
          </a:p>
          <a:p>
            <a:pPr eaLnBrk="1" hangingPunct="1"/>
            <a:endParaRPr lang="fr-FR" dirty="0" smtClean="0"/>
          </a:p>
        </p:txBody>
      </p:sp>
      <p:sp>
        <p:nvSpPr>
          <p:cNvPr id="28677" name="ZoneTexte 4"/>
          <p:cNvSpPr txBox="1">
            <a:spLocks noChangeArrowheads="1"/>
          </p:cNvSpPr>
          <p:nvPr/>
        </p:nvSpPr>
        <p:spPr bwMode="auto">
          <a:xfrm>
            <a:off x="2987824" y="116632"/>
            <a:ext cx="5976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dirty="0">
                <a:solidFill>
                  <a:prstClr val="white"/>
                </a:solidFill>
              </a:rPr>
              <a:t>Toutes les réponses sont bonnes, pourvu qu’elles soient justifiées. </a:t>
            </a:r>
            <a:endParaRPr lang="fr-CA" dirty="0" smtClean="0">
              <a:solidFill>
                <a:prstClr val="white"/>
              </a:solidFill>
            </a:endParaRPr>
          </a:p>
          <a:p>
            <a:pPr eaLnBrk="1" hangingPunct="1"/>
            <a:endParaRPr lang="fr-CA" dirty="0">
              <a:solidFill>
                <a:prstClr val="white"/>
              </a:solidFill>
            </a:endParaRPr>
          </a:p>
          <a:p>
            <a:pPr eaLnBrk="1" hangingPunct="1"/>
            <a:r>
              <a:rPr lang="fr-CA" dirty="0">
                <a:solidFill>
                  <a:prstClr val="white"/>
                </a:solidFill>
              </a:rPr>
              <a:t>Voici </a:t>
            </a:r>
            <a:r>
              <a:rPr lang="fr-CA" dirty="0" smtClean="0">
                <a:solidFill>
                  <a:prstClr val="white"/>
                </a:solidFill>
              </a:rPr>
              <a:t>l’appareillage que nous privilégions</a:t>
            </a:r>
            <a:endParaRPr lang="fr-FR" dirty="0">
              <a:solidFill>
                <a:prstClr val="white"/>
              </a:solidFill>
            </a:endParaRPr>
          </a:p>
        </p:txBody>
      </p:sp>
      <p:sp>
        <p:nvSpPr>
          <p:cNvPr id="28678" name="ZoneTexte 5"/>
          <p:cNvSpPr txBox="1">
            <a:spLocks noChangeArrowheads="1"/>
          </p:cNvSpPr>
          <p:nvPr/>
        </p:nvSpPr>
        <p:spPr bwMode="auto">
          <a:xfrm>
            <a:off x="179388" y="6165850"/>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CA" sz="1400" dirty="0">
                <a:solidFill>
                  <a:prstClr val="black"/>
                </a:solidFill>
                <a:latin typeface="+mn-lt"/>
              </a:rPr>
              <a:t>NB: les composantes pourront être réévaluées après quelques mois avec la prothèse. Il serait étonnant qu’un manchon de copolymère résiste </a:t>
            </a:r>
            <a:r>
              <a:rPr lang="fr-CA" sz="1400" dirty="0" smtClean="0">
                <a:solidFill>
                  <a:prstClr val="black"/>
                </a:solidFill>
                <a:latin typeface="+mn-lt"/>
              </a:rPr>
              <a:t>longtemps à </a:t>
            </a:r>
            <a:r>
              <a:rPr lang="fr-CA" sz="1400" dirty="0">
                <a:solidFill>
                  <a:prstClr val="black"/>
                </a:solidFill>
                <a:latin typeface="+mn-lt"/>
              </a:rPr>
              <a:t>un client aussi actif. Le but était d’appareiller pour guérir la plaie.</a:t>
            </a:r>
          </a:p>
        </p:txBody>
      </p:sp>
      <p:sp>
        <p:nvSpPr>
          <p:cNvPr id="7" name="ZoneTexte 6"/>
          <p:cNvSpPr txBox="1"/>
          <p:nvPr/>
        </p:nvSpPr>
        <p:spPr>
          <a:xfrm>
            <a:off x="0" y="980728"/>
            <a:ext cx="2643672" cy="338554"/>
          </a:xfrm>
          <a:prstGeom prst="rect">
            <a:avLst/>
          </a:prstGeom>
          <a:noFill/>
        </p:spPr>
        <p:txBody>
          <a:bodyPr wrap="none" rtlCol="0">
            <a:spAutoFit/>
          </a:bodyPr>
          <a:lstStyle/>
          <a:p>
            <a:r>
              <a:rPr lang="fr-CA" sz="1600" dirty="0" smtClean="0">
                <a:solidFill>
                  <a:srgbClr val="FFC000"/>
                </a:solidFill>
              </a:rPr>
              <a:t>Problématiques principales</a:t>
            </a:r>
            <a:endParaRPr lang="fr-FR" sz="1600" dirty="0">
              <a:solidFill>
                <a:srgbClr val="FFC000"/>
              </a:solidFill>
            </a:endParaRPr>
          </a:p>
        </p:txBody>
      </p:sp>
    </p:spTree>
    <p:extLst>
      <p:ext uri="{BB962C8B-B14F-4D97-AF65-F5344CB8AC3E}">
        <p14:creationId xmlns:p14="http://schemas.microsoft.com/office/powerpoint/2010/main" val="131225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additive="base">
                                        <p:cTn id="21"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anim calcmode="lin" valueType="num">
                                      <p:cBhvr additive="base">
                                        <p:cTn id="2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8675">
                                            <p:txEl>
                                              <p:pRg st="6" end="6"/>
                                            </p:txEl>
                                          </p:spTgt>
                                        </p:tgtEl>
                                        <p:attrNameLst>
                                          <p:attrName>style.visibility</p:attrName>
                                        </p:attrNameLst>
                                      </p:cBhvr>
                                      <p:to>
                                        <p:strVal val="visible"/>
                                      </p:to>
                                    </p:set>
                                    <p:anim calcmode="lin" valueType="num">
                                      <p:cBhvr additive="base">
                                        <p:cTn id="3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67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675">
                                            <p:txEl>
                                              <p:pRg st="7" end="7"/>
                                            </p:txEl>
                                          </p:spTgt>
                                        </p:tgtEl>
                                        <p:attrNameLst>
                                          <p:attrName>style.visibility</p:attrName>
                                        </p:attrNameLst>
                                      </p:cBhvr>
                                      <p:to>
                                        <p:strVal val="visible"/>
                                      </p:to>
                                    </p:set>
                                    <p:anim calcmode="lin" valueType="num">
                                      <p:cBhvr additive="base">
                                        <p:cTn id="37"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8"/>
                                        </p:tgtEl>
                                        <p:attrNameLst>
                                          <p:attrName>style.visibility</p:attrName>
                                        </p:attrNameLst>
                                      </p:cBhvr>
                                      <p:to>
                                        <p:strVal val="visible"/>
                                      </p:to>
                                    </p:set>
                                    <p:anim calcmode="lin" valueType="num">
                                      <p:cBhvr additive="base">
                                        <p:cTn id="43" dur="500" fill="hold"/>
                                        <p:tgtEl>
                                          <p:spTgt spid="28678"/>
                                        </p:tgtEl>
                                        <p:attrNameLst>
                                          <p:attrName>ppt_x</p:attrName>
                                        </p:attrNameLst>
                                      </p:cBhvr>
                                      <p:tavLst>
                                        <p:tav tm="0">
                                          <p:val>
                                            <p:strVal val="#ppt_x"/>
                                          </p:val>
                                        </p:tav>
                                        <p:tav tm="100000">
                                          <p:val>
                                            <p:strVal val="#ppt_x"/>
                                          </p:val>
                                        </p:tav>
                                      </p:tavLst>
                                    </p:anim>
                                    <p:anim calcmode="lin" valueType="num">
                                      <p:cBhvr additive="base">
                                        <p:cTn id="44"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902</TotalTime>
  <Words>1695</Words>
  <Application>Microsoft Office PowerPoint</Application>
  <PresentationFormat>Affichage à l'écran (4:3)</PresentationFormat>
  <Paragraphs>292</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Module</vt:lpstr>
      <vt:lpstr>Fear Factor Édith Boulianne Catherine Vallée</vt:lpstr>
      <vt:lpstr>Bienvenue</vt:lpstr>
      <vt:lpstr>Intro</vt:lpstr>
      <vt:lpstr>Niveau d’activité</vt:lpstr>
      <vt:lpstr>Niveau d’activité (suite)</vt:lpstr>
      <vt:lpstr>1er cas  (M. Mortier)</vt:lpstr>
      <vt:lpstr>Présentation PowerPoint</vt:lpstr>
      <vt:lpstr>Présentation PowerPoint</vt:lpstr>
      <vt:lpstr>1er cas (solution) </vt:lpstr>
      <vt:lpstr>2e cas (Mme Palmer)</vt:lpstr>
      <vt:lpstr>Présentation PowerPoint</vt:lpstr>
      <vt:lpstr>Présentation PowerPoint</vt:lpstr>
      <vt:lpstr>2e  cas (solution)</vt:lpstr>
      <vt:lpstr>3e cas (Mme Jigger)</vt:lpstr>
      <vt:lpstr>Présentation PowerPoint</vt:lpstr>
      <vt:lpstr>Présentation PowerPoint</vt:lpstr>
      <vt:lpstr>3e  cas (solution)</vt:lpstr>
      <vt:lpstr>4e cas (M. Volt)</vt:lpstr>
      <vt:lpstr>Présentation PowerPoint</vt:lpstr>
      <vt:lpstr>Présentation PowerPoint</vt:lpstr>
      <vt:lpstr>4e cas (solution)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Factor Edith Boulianne Catherine Vallée</dc:title>
  <dc:creator>Catherine Vallee</dc:creator>
  <cp:lastModifiedBy>Lindsay</cp:lastModifiedBy>
  <cp:revision>100</cp:revision>
  <cp:lastPrinted>2012-04-08T18:12:02Z</cp:lastPrinted>
  <dcterms:created xsi:type="dcterms:W3CDTF">2012-02-12T17:29:01Z</dcterms:created>
  <dcterms:modified xsi:type="dcterms:W3CDTF">2012-04-20T14:35:19Z</dcterms:modified>
</cp:coreProperties>
</file>