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257" r:id="rId2"/>
    <p:sldId id="258" r:id="rId3"/>
    <p:sldId id="259" r:id="rId4"/>
    <p:sldId id="279"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7"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645A"/>
    <a:srgbClr val="FF0000"/>
    <a:srgbClr val="800000"/>
    <a:srgbClr val="CC0000"/>
    <a:srgbClr val="8A11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llisons.TBAY-HOSPITALS\Local%20Settings\Temp\XPgrpwise\SJCG_Allison_March%20201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a:t>Level of Satisfaction - Emotional Support</a:t>
            </a:r>
          </a:p>
        </c:rich>
      </c:tx>
      <c:layout>
        <c:manualLayout>
          <c:xMode val="edge"/>
          <c:yMode val="edge"/>
          <c:x val="0.24168657953006337"/>
          <c:y val="5.3642012697130807E-3"/>
        </c:manualLayout>
      </c:layout>
      <c:overlay val="0"/>
      <c:spPr>
        <a:noFill/>
        <a:ln w="25400">
          <a:noFill/>
        </a:ln>
      </c:spPr>
    </c:title>
    <c:autoTitleDeleted val="0"/>
    <c:plotArea>
      <c:layout>
        <c:manualLayout>
          <c:layoutTarget val="inner"/>
          <c:xMode val="edge"/>
          <c:yMode val="edge"/>
          <c:x val="0.11650350292484311"/>
          <c:y val="7.9728110909213265E-2"/>
          <c:w val="0.88349654173072956"/>
          <c:h val="0.70052261485446898"/>
        </c:manualLayout>
      </c:layout>
      <c:barChart>
        <c:barDir val="col"/>
        <c:grouping val="clustered"/>
        <c:varyColors val="0"/>
        <c:ser>
          <c:idx val="0"/>
          <c:order val="0"/>
          <c:spPr>
            <a:solidFill>
              <a:srgbClr val="9999FF"/>
            </a:solidFill>
            <a:ln w="12700">
              <a:solidFill>
                <a:srgbClr val="000000"/>
              </a:solidFill>
              <a:prstDash val="solid"/>
            </a:ln>
          </c:spPr>
          <c:invertIfNegative val="0"/>
          <c:cat>
            <c:strRef>
              <c:f>'Q1'!$A$1:$D$1</c:f>
              <c:strCache>
                <c:ptCount val="4"/>
                <c:pt idx="0">
                  <c:v>Not Satisfied</c:v>
                </c:pt>
                <c:pt idx="1">
                  <c:v>Somewhat Satisfied</c:v>
                </c:pt>
                <c:pt idx="2">
                  <c:v>Satisfied</c:v>
                </c:pt>
                <c:pt idx="3">
                  <c:v>Very Satisfied</c:v>
                </c:pt>
              </c:strCache>
            </c:strRef>
          </c:cat>
          <c:val>
            <c:numRef>
              <c:f>'Q1'!$A$2:$D$2</c:f>
              <c:numCache>
                <c:formatCode>General</c:formatCode>
                <c:ptCount val="4"/>
                <c:pt idx="0">
                  <c:v>0</c:v>
                </c:pt>
                <c:pt idx="1">
                  <c:v>0</c:v>
                </c:pt>
                <c:pt idx="2">
                  <c:v>1</c:v>
                </c:pt>
                <c:pt idx="3">
                  <c:v>4</c:v>
                </c:pt>
              </c:numCache>
            </c:numRef>
          </c:val>
        </c:ser>
        <c:dLbls>
          <c:showLegendKey val="0"/>
          <c:showVal val="0"/>
          <c:showCatName val="0"/>
          <c:showSerName val="0"/>
          <c:showPercent val="0"/>
          <c:showBubbleSize val="0"/>
        </c:dLbls>
        <c:gapWidth val="150"/>
        <c:axId val="149649664"/>
        <c:axId val="149655552"/>
      </c:barChart>
      <c:catAx>
        <c:axId val="14964966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fr-FR"/>
          </a:p>
        </c:txPr>
        <c:crossAx val="149655552"/>
        <c:crosses val="autoZero"/>
        <c:auto val="1"/>
        <c:lblAlgn val="ctr"/>
        <c:lblOffset val="100"/>
        <c:tickLblSkip val="1"/>
        <c:tickMarkSkip val="1"/>
        <c:noMultiLvlLbl val="0"/>
      </c:catAx>
      <c:valAx>
        <c:axId val="149655552"/>
        <c:scaling>
          <c:orientation val="minMax"/>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Number of Respondents</a:t>
                </a:r>
              </a:p>
            </c:rich>
          </c:tx>
          <c:layout>
            <c:manualLayout>
              <c:xMode val="edge"/>
              <c:yMode val="edge"/>
              <c:x val="1.9702938365167209E-2"/>
              <c:y val="0.1214269913798466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fr-FR"/>
          </a:p>
        </c:txPr>
        <c:crossAx val="149649664"/>
        <c:crosses val="autoZero"/>
        <c:crossBetween val="between"/>
        <c:majorUnit val="1"/>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FD9CB5-2ACB-4762-B829-E11D0E58494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fr-CA"/>
        </a:p>
      </dgm:t>
    </dgm:pt>
    <dgm:pt modelId="{589214A7-E7D6-4F13-9325-C001B87A70D8}">
      <dgm:prSet phldrT="[Texte]"/>
      <dgm:spPr/>
      <dgm:t>
        <a:bodyPr/>
        <a:lstStyle/>
        <a:p>
          <a:r>
            <a:rPr lang="fr-CA" dirty="0" smtClean="0"/>
            <a:t>Personne amputée</a:t>
          </a:r>
          <a:endParaRPr lang="fr-CA" dirty="0"/>
        </a:p>
      </dgm:t>
    </dgm:pt>
    <dgm:pt modelId="{D6FD7027-1BE9-47DE-A071-760BA0E01598}" type="parTrans" cxnId="{84914671-76D7-4FFE-ABFF-7DCE032DEF88}">
      <dgm:prSet/>
      <dgm:spPr/>
      <dgm:t>
        <a:bodyPr/>
        <a:lstStyle/>
        <a:p>
          <a:endParaRPr lang="fr-CA"/>
        </a:p>
      </dgm:t>
    </dgm:pt>
    <dgm:pt modelId="{BDAC7E11-EBC3-4F1C-8459-5E5152B24E01}" type="sibTrans" cxnId="{84914671-76D7-4FFE-ABFF-7DCE032DEF88}">
      <dgm:prSet/>
      <dgm:spPr/>
      <dgm:t>
        <a:bodyPr/>
        <a:lstStyle/>
        <a:p>
          <a:endParaRPr lang="fr-CA"/>
        </a:p>
      </dgm:t>
    </dgm:pt>
    <dgm:pt modelId="{6621C2E7-BD41-47D9-8651-D62EC3501354}">
      <dgm:prSet phldrT="[Texte]" custT="1"/>
      <dgm:spPr/>
      <dgm:t>
        <a:bodyPr/>
        <a:lstStyle/>
        <a:p>
          <a:r>
            <a:rPr lang="fr-CA" sz="900" dirty="0" smtClean="0"/>
            <a:t>Conseil d’administration</a:t>
          </a:r>
          <a:endParaRPr lang="fr-CA" sz="900" dirty="0"/>
        </a:p>
      </dgm:t>
    </dgm:pt>
    <dgm:pt modelId="{0061FC44-5B51-4501-AAC8-EAC019B92EA3}" type="parTrans" cxnId="{01C16818-56BA-4F8D-9AA9-38398E7EA60C}">
      <dgm:prSet/>
      <dgm:spPr/>
      <dgm:t>
        <a:bodyPr/>
        <a:lstStyle/>
        <a:p>
          <a:endParaRPr lang="fr-CA"/>
        </a:p>
      </dgm:t>
    </dgm:pt>
    <dgm:pt modelId="{C8CC9AF7-14AE-496A-8FB0-EEC6C2B3D35E}" type="sibTrans" cxnId="{01C16818-56BA-4F8D-9AA9-38398E7EA60C}">
      <dgm:prSet/>
      <dgm:spPr/>
      <dgm:t>
        <a:bodyPr/>
        <a:lstStyle/>
        <a:p>
          <a:endParaRPr lang="fr-CA"/>
        </a:p>
      </dgm:t>
    </dgm:pt>
    <dgm:pt modelId="{124EA8D3-5635-4C35-A2F0-6F5A1253729C}">
      <dgm:prSet phldrT="[Texte]"/>
      <dgm:spPr/>
      <dgm:t>
        <a:bodyPr/>
        <a:lstStyle/>
        <a:p>
          <a:r>
            <a:rPr lang="fr-CA" dirty="0" smtClean="0"/>
            <a:t>Conseil médical consultatif</a:t>
          </a:r>
          <a:endParaRPr lang="fr-CA" dirty="0"/>
        </a:p>
      </dgm:t>
    </dgm:pt>
    <dgm:pt modelId="{5DAF52F4-EF2C-4F6A-9FA2-0ADD55FEE241}" type="parTrans" cxnId="{C5607F80-87A8-44C6-8BF6-3568ED7FEF98}">
      <dgm:prSet/>
      <dgm:spPr/>
      <dgm:t>
        <a:bodyPr/>
        <a:lstStyle/>
        <a:p>
          <a:endParaRPr lang="fr-CA"/>
        </a:p>
      </dgm:t>
    </dgm:pt>
    <dgm:pt modelId="{802CA7AF-82D8-4F13-989F-9B152FEDE8D6}" type="sibTrans" cxnId="{C5607F80-87A8-44C6-8BF6-3568ED7FEF98}">
      <dgm:prSet/>
      <dgm:spPr/>
      <dgm:t>
        <a:bodyPr/>
        <a:lstStyle/>
        <a:p>
          <a:endParaRPr lang="fr-CA"/>
        </a:p>
      </dgm:t>
    </dgm:pt>
    <dgm:pt modelId="{5C40085E-FDEB-4851-B6BE-C59CEDE3BE98}">
      <dgm:prSet phldrT="[Texte]"/>
      <dgm:spPr/>
      <dgm:t>
        <a:bodyPr/>
        <a:lstStyle/>
        <a:p>
          <a:r>
            <a:rPr lang="fr-CA" dirty="0" smtClean="0"/>
            <a:t>Représentants régionale</a:t>
          </a:r>
          <a:endParaRPr lang="fr-CA" dirty="0"/>
        </a:p>
      </dgm:t>
    </dgm:pt>
    <dgm:pt modelId="{1C50A148-9E57-4380-A236-ECDB6FF1B009}" type="parTrans" cxnId="{D5AA37F3-8732-4CC3-A663-504C4C6F9C4B}">
      <dgm:prSet/>
      <dgm:spPr/>
      <dgm:t>
        <a:bodyPr/>
        <a:lstStyle/>
        <a:p>
          <a:endParaRPr lang="fr-CA"/>
        </a:p>
      </dgm:t>
    </dgm:pt>
    <dgm:pt modelId="{DEAAC411-3DD7-417B-B9F7-538E6876AC49}" type="sibTrans" cxnId="{D5AA37F3-8732-4CC3-A663-504C4C6F9C4B}">
      <dgm:prSet/>
      <dgm:spPr/>
      <dgm:t>
        <a:bodyPr/>
        <a:lstStyle/>
        <a:p>
          <a:endParaRPr lang="fr-CA"/>
        </a:p>
      </dgm:t>
    </dgm:pt>
    <dgm:pt modelId="{AAB34682-1FC2-45C7-847B-33CDD4A54B43}">
      <dgm:prSet phldrT="[Texte]"/>
      <dgm:spPr/>
      <dgm:t>
        <a:bodyPr/>
        <a:lstStyle/>
        <a:p>
          <a:r>
            <a:rPr lang="fr-CA" dirty="0" smtClean="0"/>
            <a:t>Parrains</a:t>
          </a:r>
          <a:endParaRPr lang="fr-CA" dirty="0"/>
        </a:p>
      </dgm:t>
    </dgm:pt>
    <dgm:pt modelId="{F43AF0C9-31F8-432F-9F1F-AA5289E413C0}" type="parTrans" cxnId="{0E1BB4C7-2557-4154-8ACC-A888A5717C9A}">
      <dgm:prSet/>
      <dgm:spPr/>
      <dgm:t>
        <a:bodyPr/>
        <a:lstStyle/>
        <a:p>
          <a:endParaRPr lang="fr-CA"/>
        </a:p>
      </dgm:t>
    </dgm:pt>
    <dgm:pt modelId="{D4ADBBB9-153F-44A6-B25F-EE8AF0532D22}" type="sibTrans" cxnId="{0E1BB4C7-2557-4154-8ACC-A888A5717C9A}">
      <dgm:prSet/>
      <dgm:spPr/>
      <dgm:t>
        <a:bodyPr/>
        <a:lstStyle/>
        <a:p>
          <a:endParaRPr lang="fr-CA"/>
        </a:p>
      </dgm:t>
    </dgm:pt>
    <dgm:pt modelId="{B6C6D244-BAC2-4EA2-B25D-43F212517A08}">
      <dgm:prSet phldrT="[Texte]"/>
      <dgm:spPr/>
      <dgm:t>
        <a:bodyPr/>
        <a:lstStyle/>
        <a:p>
          <a:r>
            <a:rPr lang="fr-CA" dirty="0" smtClean="0"/>
            <a:t>Formateurs « Parrainage pour les Pairs »</a:t>
          </a:r>
          <a:endParaRPr lang="fr-CA" dirty="0"/>
        </a:p>
      </dgm:t>
    </dgm:pt>
    <dgm:pt modelId="{A24211E4-06B0-44B2-A6B7-23ABAFEB0628}" type="parTrans" cxnId="{0749BB1F-1238-46B3-AB73-959A0070F914}">
      <dgm:prSet/>
      <dgm:spPr/>
      <dgm:t>
        <a:bodyPr/>
        <a:lstStyle/>
        <a:p>
          <a:endParaRPr lang="fr-CA"/>
        </a:p>
      </dgm:t>
    </dgm:pt>
    <dgm:pt modelId="{6FD74567-1A25-47C6-8735-1DD74CA65689}" type="sibTrans" cxnId="{0749BB1F-1238-46B3-AB73-959A0070F914}">
      <dgm:prSet/>
      <dgm:spPr/>
      <dgm:t>
        <a:bodyPr/>
        <a:lstStyle/>
        <a:p>
          <a:endParaRPr lang="fr-CA"/>
        </a:p>
      </dgm:t>
    </dgm:pt>
    <dgm:pt modelId="{BA6B698C-BE39-4D99-A748-AD60B6290003}">
      <dgm:prSet phldrT="[Texte]"/>
      <dgm:spPr/>
      <dgm:t>
        <a:bodyPr/>
        <a:lstStyle/>
        <a:p>
          <a:r>
            <a:rPr lang="fr-CA" dirty="0" smtClean="0"/>
            <a:t>Formateurs « PALS »</a:t>
          </a:r>
          <a:endParaRPr lang="fr-CA" dirty="0"/>
        </a:p>
      </dgm:t>
    </dgm:pt>
    <dgm:pt modelId="{C1A90C27-DD9B-4660-AE50-7A4B6773E253}" type="parTrans" cxnId="{9B67CA04-31ED-4DB6-9B7A-E71D93F1F541}">
      <dgm:prSet/>
      <dgm:spPr/>
      <dgm:t>
        <a:bodyPr/>
        <a:lstStyle/>
        <a:p>
          <a:endParaRPr lang="fr-CA"/>
        </a:p>
      </dgm:t>
    </dgm:pt>
    <dgm:pt modelId="{89835D46-8603-4E0D-ABCB-65700CC02F1F}" type="sibTrans" cxnId="{9B67CA04-31ED-4DB6-9B7A-E71D93F1F541}">
      <dgm:prSet/>
      <dgm:spPr/>
      <dgm:t>
        <a:bodyPr/>
        <a:lstStyle/>
        <a:p>
          <a:endParaRPr lang="fr-CA"/>
        </a:p>
      </dgm:t>
    </dgm:pt>
    <dgm:pt modelId="{AF133A26-5930-4984-8498-AC65F842FA4E}" type="pres">
      <dgm:prSet presAssocID="{0EFD9CB5-2ACB-4762-B829-E11D0E584945}" presName="Name0" presStyleCnt="0">
        <dgm:presLayoutVars>
          <dgm:chMax val="1"/>
          <dgm:dir/>
          <dgm:animLvl val="ctr"/>
          <dgm:resizeHandles val="exact"/>
        </dgm:presLayoutVars>
      </dgm:prSet>
      <dgm:spPr/>
      <dgm:t>
        <a:bodyPr/>
        <a:lstStyle/>
        <a:p>
          <a:endParaRPr lang="fr-CA"/>
        </a:p>
      </dgm:t>
    </dgm:pt>
    <dgm:pt modelId="{0A8F08AA-2FAF-4886-8F43-57D7C09CF7F1}" type="pres">
      <dgm:prSet presAssocID="{589214A7-E7D6-4F13-9325-C001B87A70D8}" presName="centerShape" presStyleLbl="node0" presStyleIdx="0" presStyleCnt="1"/>
      <dgm:spPr/>
      <dgm:t>
        <a:bodyPr/>
        <a:lstStyle/>
        <a:p>
          <a:endParaRPr lang="fr-CA"/>
        </a:p>
      </dgm:t>
    </dgm:pt>
    <dgm:pt modelId="{34F2FFAC-2DD4-4AC4-B7BC-3922A2B7332F}" type="pres">
      <dgm:prSet presAssocID="{6621C2E7-BD41-47D9-8651-D62EC3501354}" presName="node" presStyleLbl="node1" presStyleIdx="0" presStyleCnt="6">
        <dgm:presLayoutVars>
          <dgm:bulletEnabled val="1"/>
        </dgm:presLayoutVars>
      </dgm:prSet>
      <dgm:spPr/>
      <dgm:t>
        <a:bodyPr/>
        <a:lstStyle/>
        <a:p>
          <a:endParaRPr lang="fr-CA"/>
        </a:p>
      </dgm:t>
    </dgm:pt>
    <dgm:pt modelId="{B7BE1955-8365-4996-98C4-68E1FA76315B}" type="pres">
      <dgm:prSet presAssocID="{6621C2E7-BD41-47D9-8651-D62EC3501354}" presName="dummy" presStyleCnt="0"/>
      <dgm:spPr/>
    </dgm:pt>
    <dgm:pt modelId="{7B9E5EB0-60FB-4AA1-BE44-683408517203}" type="pres">
      <dgm:prSet presAssocID="{C8CC9AF7-14AE-496A-8FB0-EEC6C2B3D35E}" presName="sibTrans" presStyleLbl="sibTrans2D1" presStyleIdx="0" presStyleCnt="6"/>
      <dgm:spPr/>
      <dgm:t>
        <a:bodyPr/>
        <a:lstStyle/>
        <a:p>
          <a:endParaRPr lang="fr-CA"/>
        </a:p>
      </dgm:t>
    </dgm:pt>
    <dgm:pt modelId="{C8A3DFC8-00A6-4BB5-B339-D127DD40DC8F}" type="pres">
      <dgm:prSet presAssocID="{124EA8D3-5635-4C35-A2F0-6F5A1253729C}" presName="node" presStyleLbl="node1" presStyleIdx="1" presStyleCnt="6">
        <dgm:presLayoutVars>
          <dgm:bulletEnabled val="1"/>
        </dgm:presLayoutVars>
      </dgm:prSet>
      <dgm:spPr/>
      <dgm:t>
        <a:bodyPr/>
        <a:lstStyle/>
        <a:p>
          <a:endParaRPr lang="fr-CA"/>
        </a:p>
      </dgm:t>
    </dgm:pt>
    <dgm:pt modelId="{8177FF06-BB4A-4EC7-B7A2-5A13D4A250FF}" type="pres">
      <dgm:prSet presAssocID="{124EA8D3-5635-4C35-A2F0-6F5A1253729C}" presName="dummy" presStyleCnt="0"/>
      <dgm:spPr/>
    </dgm:pt>
    <dgm:pt modelId="{C9BB12AA-73A4-4BBA-9B0D-C5B465AB41DC}" type="pres">
      <dgm:prSet presAssocID="{802CA7AF-82D8-4F13-989F-9B152FEDE8D6}" presName="sibTrans" presStyleLbl="sibTrans2D1" presStyleIdx="1" presStyleCnt="6"/>
      <dgm:spPr/>
      <dgm:t>
        <a:bodyPr/>
        <a:lstStyle/>
        <a:p>
          <a:endParaRPr lang="fr-CA"/>
        </a:p>
      </dgm:t>
    </dgm:pt>
    <dgm:pt modelId="{163E0D85-A2F7-4CE9-B080-837A2686846B}" type="pres">
      <dgm:prSet presAssocID="{5C40085E-FDEB-4851-B6BE-C59CEDE3BE98}" presName="node" presStyleLbl="node1" presStyleIdx="2" presStyleCnt="6">
        <dgm:presLayoutVars>
          <dgm:bulletEnabled val="1"/>
        </dgm:presLayoutVars>
      </dgm:prSet>
      <dgm:spPr/>
      <dgm:t>
        <a:bodyPr/>
        <a:lstStyle/>
        <a:p>
          <a:endParaRPr lang="fr-CA"/>
        </a:p>
      </dgm:t>
    </dgm:pt>
    <dgm:pt modelId="{9425CE36-9FF7-4350-9ED8-BF5C90150E71}" type="pres">
      <dgm:prSet presAssocID="{5C40085E-FDEB-4851-B6BE-C59CEDE3BE98}" presName="dummy" presStyleCnt="0"/>
      <dgm:spPr/>
    </dgm:pt>
    <dgm:pt modelId="{5A6657C2-BB4F-4325-AE1E-6AF6B16C2463}" type="pres">
      <dgm:prSet presAssocID="{DEAAC411-3DD7-417B-B9F7-538E6876AC49}" presName="sibTrans" presStyleLbl="sibTrans2D1" presStyleIdx="2" presStyleCnt="6"/>
      <dgm:spPr/>
      <dgm:t>
        <a:bodyPr/>
        <a:lstStyle/>
        <a:p>
          <a:endParaRPr lang="fr-CA"/>
        </a:p>
      </dgm:t>
    </dgm:pt>
    <dgm:pt modelId="{E1C6DFC1-3B62-44AE-B39B-963884144B47}" type="pres">
      <dgm:prSet presAssocID="{AAB34682-1FC2-45C7-847B-33CDD4A54B43}" presName="node" presStyleLbl="node1" presStyleIdx="3" presStyleCnt="6">
        <dgm:presLayoutVars>
          <dgm:bulletEnabled val="1"/>
        </dgm:presLayoutVars>
      </dgm:prSet>
      <dgm:spPr/>
      <dgm:t>
        <a:bodyPr/>
        <a:lstStyle/>
        <a:p>
          <a:endParaRPr lang="fr-CA"/>
        </a:p>
      </dgm:t>
    </dgm:pt>
    <dgm:pt modelId="{7B752429-16BD-4B59-9A1E-61940C526501}" type="pres">
      <dgm:prSet presAssocID="{AAB34682-1FC2-45C7-847B-33CDD4A54B43}" presName="dummy" presStyleCnt="0"/>
      <dgm:spPr/>
    </dgm:pt>
    <dgm:pt modelId="{EF6B41FF-1C0A-4DEB-917B-F8A9E42DC084}" type="pres">
      <dgm:prSet presAssocID="{D4ADBBB9-153F-44A6-B25F-EE8AF0532D22}" presName="sibTrans" presStyleLbl="sibTrans2D1" presStyleIdx="3" presStyleCnt="6"/>
      <dgm:spPr/>
      <dgm:t>
        <a:bodyPr/>
        <a:lstStyle/>
        <a:p>
          <a:endParaRPr lang="fr-CA"/>
        </a:p>
      </dgm:t>
    </dgm:pt>
    <dgm:pt modelId="{1D898EF8-0AFF-4CAA-8842-6036C4AF6140}" type="pres">
      <dgm:prSet presAssocID="{B6C6D244-BAC2-4EA2-B25D-43F212517A08}" presName="node" presStyleLbl="node1" presStyleIdx="4" presStyleCnt="6">
        <dgm:presLayoutVars>
          <dgm:bulletEnabled val="1"/>
        </dgm:presLayoutVars>
      </dgm:prSet>
      <dgm:spPr/>
      <dgm:t>
        <a:bodyPr/>
        <a:lstStyle/>
        <a:p>
          <a:endParaRPr lang="fr-CA"/>
        </a:p>
      </dgm:t>
    </dgm:pt>
    <dgm:pt modelId="{2C69B4F6-76D8-451D-9315-F25E45CC2583}" type="pres">
      <dgm:prSet presAssocID="{B6C6D244-BAC2-4EA2-B25D-43F212517A08}" presName="dummy" presStyleCnt="0"/>
      <dgm:spPr/>
    </dgm:pt>
    <dgm:pt modelId="{B2218A92-DAB8-498D-A5AF-761E1994C380}" type="pres">
      <dgm:prSet presAssocID="{6FD74567-1A25-47C6-8735-1DD74CA65689}" presName="sibTrans" presStyleLbl="sibTrans2D1" presStyleIdx="4" presStyleCnt="6"/>
      <dgm:spPr/>
      <dgm:t>
        <a:bodyPr/>
        <a:lstStyle/>
        <a:p>
          <a:endParaRPr lang="fr-CA"/>
        </a:p>
      </dgm:t>
    </dgm:pt>
    <dgm:pt modelId="{82199E82-F5FC-4863-8435-B654D1744AEF}" type="pres">
      <dgm:prSet presAssocID="{BA6B698C-BE39-4D99-A748-AD60B6290003}" presName="node" presStyleLbl="node1" presStyleIdx="5" presStyleCnt="6">
        <dgm:presLayoutVars>
          <dgm:bulletEnabled val="1"/>
        </dgm:presLayoutVars>
      </dgm:prSet>
      <dgm:spPr/>
      <dgm:t>
        <a:bodyPr/>
        <a:lstStyle/>
        <a:p>
          <a:endParaRPr lang="fr-CA"/>
        </a:p>
      </dgm:t>
    </dgm:pt>
    <dgm:pt modelId="{05960239-CE7F-41DA-8876-0BC97874155E}" type="pres">
      <dgm:prSet presAssocID="{BA6B698C-BE39-4D99-A748-AD60B6290003}" presName="dummy" presStyleCnt="0"/>
      <dgm:spPr/>
    </dgm:pt>
    <dgm:pt modelId="{69084E2A-89A9-44E7-A094-57927A105E8B}" type="pres">
      <dgm:prSet presAssocID="{89835D46-8603-4E0D-ABCB-65700CC02F1F}" presName="sibTrans" presStyleLbl="sibTrans2D1" presStyleIdx="5" presStyleCnt="6" custScaleX="96701" custScaleY="101351"/>
      <dgm:spPr/>
      <dgm:t>
        <a:bodyPr/>
        <a:lstStyle/>
        <a:p>
          <a:endParaRPr lang="fr-CA"/>
        </a:p>
      </dgm:t>
    </dgm:pt>
  </dgm:ptLst>
  <dgm:cxnLst>
    <dgm:cxn modelId="{55D9AD95-3919-4CA5-93DF-FC623606F3A9}" type="presOf" srcId="{6621C2E7-BD41-47D9-8651-D62EC3501354}" destId="{34F2FFAC-2DD4-4AC4-B7BC-3922A2B7332F}" srcOrd="0" destOrd="0" presId="urn:microsoft.com/office/officeart/2005/8/layout/radial6"/>
    <dgm:cxn modelId="{01C16818-56BA-4F8D-9AA9-38398E7EA60C}" srcId="{589214A7-E7D6-4F13-9325-C001B87A70D8}" destId="{6621C2E7-BD41-47D9-8651-D62EC3501354}" srcOrd="0" destOrd="0" parTransId="{0061FC44-5B51-4501-AAC8-EAC019B92EA3}" sibTransId="{C8CC9AF7-14AE-496A-8FB0-EEC6C2B3D35E}"/>
    <dgm:cxn modelId="{F49E3444-29C3-47A6-9AA5-2D91898E62EA}" type="presOf" srcId="{0EFD9CB5-2ACB-4762-B829-E11D0E584945}" destId="{AF133A26-5930-4984-8498-AC65F842FA4E}" srcOrd="0" destOrd="0" presId="urn:microsoft.com/office/officeart/2005/8/layout/radial6"/>
    <dgm:cxn modelId="{096AD157-3C03-4324-BB2B-8305F79DA309}" type="presOf" srcId="{DEAAC411-3DD7-417B-B9F7-538E6876AC49}" destId="{5A6657C2-BB4F-4325-AE1E-6AF6B16C2463}" srcOrd="0" destOrd="0" presId="urn:microsoft.com/office/officeart/2005/8/layout/radial6"/>
    <dgm:cxn modelId="{888893C7-5FA4-4E47-96FF-B8DF7E414B7F}" type="presOf" srcId="{5C40085E-FDEB-4851-B6BE-C59CEDE3BE98}" destId="{163E0D85-A2F7-4CE9-B080-837A2686846B}" srcOrd="0" destOrd="0" presId="urn:microsoft.com/office/officeart/2005/8/layout/radial6"/>
    <dgm:cxn modelId="{D5AA37F3-8732-4CC3-A663-504C4C6F9C4B}" srcId="{589214A7-E7D6-4F13-9325-C001B87A70D8}" destId="{5C40085E-FDEB-4851-B6BE-C59CEDE3BE98}" srcOrd="2" destOrd="0" parTransId="{1C50A148-9E57-4380-A236-ECDB6FF1B009}" sibTransId="{DEAAC411-3DD7-417B-B9F7-538E6876AC49}"/>
    <dgm:cxn modelId="{014CD1F1-1E52-4483-8A68-E227CA77B76B}" type="presOf" srcId="{589214A7-E7D6-4F13-9325-C001B87A70D8}" destId="{0A8F08AA-2FAF-4886-8F43-57D7C09CF7F1}" srcOrd="0" destOrd="0" presId="urn:microsoft.com/office/officeart/2005/8/layout/radial6"/>
    <dgm:cxn modelId="{C1FF8835-A601-475F-8433-22FC80907D54}" type="presOf" srcId="{D4ADBBB9-153F-44A6-B25F-EE8AF0532D22}" destId="{EF6B41FF-1C0A-4DEB-917B-F8A9E42DC084}" srcOrd="0" destOrd="0" presId="urn:microsoft.com/office/officeart/2005/8/layout/radial6"/>
    <dgm:cxn modelId="{84914671-76D7-4FFE-ABFF-7DCE032DEF88}" srcId="{0EFD9CB5-2ACB-4762-B829-E11D0E584945}" destId="{589214A7-E7D6-4F13-9325-C001B87A70D8}" srcOrd="0" destOrd="0" parTransId="{D6FD7027-1BE9-47DE-A071-760BA0E01598}" sibTransId="{BDAC7E11-EBC3-4F1C-8459-5E5152B24E01}"/>
    <dgm:cxn modelId="{40B35399-3857-44C2-9AD7-7830F7CF37B0}" type="presOf" srcId="{C8CC9AF7-14AE-496A-8FB0-EEC6C2B3D35E}" destId="{7B9E5EB0-60FB-4AA1-BE44-683408517203}" srcOrd="0" destOrd="0" presId="urn:microsoft.com/office/officeart/2005/8/layout/radial6"/>
    <dgm:cxn modelId="{EE9961BD-004F-4AD1-9E23-70D2479D95A8}" type="presOf" srcId="{BA6B698C-BE39-4D99-A748-AD60B6290003}" destId="{82199E82-F5FC-4863-8435-B654D1744AEF}" srcOrd="0" destOrd="0" presId="urn:microsoft.com/office/officeart/2005/8/layout/radial6"/>
    <dgm:cxn modelId="{0749BB1F-1238-46B3-AB73-959A0070F914}" srcId="{589214A7-E7D6-4F13-9325-C001B87A70D8}" destId="{B6C6D244-BAC2-4EA2-B25D-43F212517A08}" srcOrd="4" destOrd="0" parTransId="{A24211E4-06B0-44B2-A6B7-23ABAFEB0628}" sibTransId="{6FD74567-1A25-47C6-8735-1DD74CA65689}"/>
    <dgm:cxn modelId="{0E1BB4C7-2557-4154-8ACC-A888A5717C9A}" srcId="{589214A7-E7D6-4F13-9325-C001B87A70D8}" destId="{AAB34682-1FC2-45C7-847B-33CDD4A54B43}" srcOrd="3" destOrd="0" parTransId="{F43AF0C9-31F8-432F-9F1F-AA5289E413C0}" sibTransId="{D4ADBBB9-153F-44A6-B25F-EE8AF0532D22}"/>
    <dgm:cxn modelId="{5680D454-C233-402F-B78E-259017538D52}" type="presOf" srcId="{89835D46-8603-4E0D-ABCB-65700CC02F1F}" destId="{69084E2A-89A9-44E7-A094-57927A105E8B}" srcOrd="0" destOrd="0" presId="urn:microsoft.com/office/officeart/2005/8/layout/radial6"/>
    <dgm:cxn modelId="{E286F08B-6576-4381-8AC4-49B05972F2CC}" type="presOf" srcId="{802CA7AF-82D8-4F13-989F-9B152FEDE8D6}" destId="{C9BB12AA-73A4-4BBA-9B0D-C5B465AB41DC}" srcOrd="0" destOrd="0" presId="urn:microsoft.com/office/officeart/2005/8/layout/radial6"/>
    <dgm:cxn modelId="{C8DE406E-8597-4E17-BC06-99291BD2C7F2}" type="presOf" srcId="{B6C6D244-BAC2-4EA2-B25D-43F212517A08}" destId="{1D898EF8-0AFF-4CAA-8842-6036C4AF6140}" srcOrd="0" destOrd="0" presId="urn:microsoft.com/office/officeart/2005/8/layout/radial6"/>
    <dgm:cxn modelId="{EE4BC999-17BF-4766-9543-1AB0EBEE9E52}" type="presOf" srcId="{AAB34682-1FC2-45C7-847B-33CDD4A54B43}" destId="{E1C6DFC1-3B62-44AE-B39B-963884144B47}" srcOrd="0" destOrd="0" presId="urn:microsoft.com/office/officeart/2005/8/layout/radial6"/>
    <dgm:cxn modelId="{9B67CA04-31ED-4DB6-9B7A-E71D93F1F541}" srcId="{589214A7-E7D6-4F13-9325-C001B87A70D8}" destId="{BA6B698C-BE39-4D99-A748-AD60B6290003}" srcOrd="5" destOrd="0" parTransId="{C1A90C27-DD9B-4660-AE50-7A4B6773E253}" sibTransId="{89835D46-8603-4E0D-ABCB-65700CC02F1F}"/>
    <dgm:cxn modelId="{EF02C363-8209-408B-B5CC-6C119A7909E7}" type="presOf" srcId="{6FD74567-1A25-47C6-8735-1DD74CA65689}" destId="{B2218A92-DAB8-498D-A5AF-761E1994C380}" srcOrd="0" destOrd="0" presId="urn:microsoft.com/office/officeart/2005/8/layout/radial6"/>
    <dgm:cxn modelId="{C5607F80-87A8-44C6-8BF6-3568ED7FEF98}" srcId="{589214A7-E7D6-4F13-9325-C001B87A70D8}" destId="{124EA8D3-5635-4C35-A2F0-6F5A1253729C}" srcOrd="1" destOrd="0" parTransId="{5DAF52F4-EF2C-4F6A-9FA2-0ADD55FEE241}" sibTransId="{802CA7AF-82D8-4F13-989F-9B152FEDE8D6}"/>
    <dgm:cxn modelId="{057C46BC-21A1-4367-9779-59CF62ABF787}" type="presOf" srcId="{124EA8D3-5635-4C35-A2F0-6F5A1253729C}" destId="{C8A3DFC8-00A6-4BB5-B339-D127DD40DC8F}" srcOrd="0" destOrd="0" presId="urn:microsoft.com/office/officeart/2005/8/layout/radial6"/>
    <dgm:cxn modelId="{37D2BD64-EA2C-4466-8010-E24053DD0208}" type="presParOf" srcId="{AF133A26-5930-4984-8498-AC65F842FA4E}" destId="{0A8F08AA-2FAF-4886-8F43-57D7C09CF7F1}" srcOrd="0" destOrd="0" presId="urn:microsoft.com/office/officeart/2005/8/layout/radial6"/>
    <dgm:cxn modelId="{FE0743D1-8DD6-4302-B576-D73A9934A75F}" type="presParOf" srcId="{AF133A26-5930-4984-8498-AC65F842FA4E}" destId="{34F2FFAC-2DD4-4AC4-B7BC-3922A2B7332F}" srcOrd="1" destOrd="0" presId="urn:microsoft.com/office/officeart/2005/8/layout/radial6"/>
    <dgm:cxn modelId="{890231C7-3820-4AB2-87DB-264C6EFAB234}" type="presParOf" srcId="{AF133A26-5930-4984-8498-AC65F842FA4E}" destId="{B7BE1955-8365-4996-98C4-68E1FA76315B}" srcOrd="2" destOrd="0" presId="urn:microsoft.com/office/officeart/2005/8/layout/radial6"/>
    <dgm:cxn modelId="{D4198A82-5295-414B-AA45-AF707670C939}" type="presParOf" srcId="{AF133A26-5930-4984-8498-AC65F842FA4E}" destId="{7B9E5EB0-60FB-4AA1-BE44-683408517203}" srcOrd="3" destOrd="0" presId="urn:microsoft.com/office/officeart/2005/8/layout/radial6"/>
    <dgm:cxn modelId="{48163EAF-9C07-4C22-9C38-105155F8358C}" type="presParOf" srcId="{AF133A26-5930-4984-8498-AC65F842FA4E}" destId="{C8A3DFC8-00A6-4BB5-B339-D127DD40DC8F}" srcOrd="4" destOrd="0" presId="urn:microsoft.com/office/officeart/2005/8/layout/radial6"/>
    <dgm:cxn modelId="{1311AB00-3B68-480F-9B27-4CF9AC05FB02}" type="presParOf" srcId="{AF133A26-5930-4984-8498-AC65F842FA4E}" destId="{8177FF06-BB4A-4EC7-B7A2-5A13D4A250FF}" srcOrd="5" destOrd="0" presId="urn:microsoft.com/office/officeart/2005/8/layout/radial6"/>
    <dgm:cxn modelId="{2F5D9EE0-80AB-4B2A-8DAF-F879B8C97114}" type="presParOf" srcId="{AF133A26-5930-4984-8498-AC65F842FA4E}" destId="{C9BB12AA-73A4-4BBA-9B0D-C5B465AB41DC}" srcOrd="6" destOrd="0" presId="urn:microsoft.com/office/officeart/2005/8/layout/radial6"/>
    <dgm:cxn modelId="{A15055F3-CAF5-42D8-9235-9A9F37FB766A}" type="presParOf" srcId="{AF133A26-5930-4984-8498-AC65F842FA4E}" destId="{163E0D85-A2F7-4CE9-B080-837A2686846B}" srcOrd="7" destOrd="0" presId="urn:microsoft.com/office/officeart/2005/8/layout/radial6"/>
    <dgm:cxn modelId="{1130B9D9-B740-4234-8C6D-78AADCD37C69}" type="presParOf" srcId="{AF133A26-5930-4984-8498-AC65F842FA4E}" destId="{9425CE36-9FF7-4350-9ED8-BF5C90150E71}" srcOrd="8" destOrd="0" presId="urn:microsoft.com/office/officeart/2005/8/layout/radial6"/>
    <dgm:cxn modelId="{2CBA961F-6B63-44C0-83B4-9BE1C7985983}" type="presParOf" srcId="{AF133A26-5930-4984-8498-AC65F842FA4E}" destId="{5A6657C2-BB4F-4325-AE1E-6AF6B16C2463}" srcOrd="9" destOrd="0" presId="urn:microsoft.com/office/officeart/2005/8/layout/radial6"/>
    <dgm:cxn modelId="{5EC1A354-AD25-4BFA-8811-F4875EAEBC22}" type="presParOf" srcId="{AF133A26-5930-4984-8498-AC65F842FA4E}" destId="{E1C6DFC1-3B62-44AE-B39B-963884144B47}" srcOrd="10" destOrd="0" presId="urn:microsoft.com/office/officeart/2005/8/layout/radial6"/>
    <dgm:cxn modelId="{1E28B908-6E45-4528-BF5D-84D37E405856}" type="presParOf" srcId="{AF133A26-5930-4984-8498-AC65F842FA4E}" destId="{7B752429-16BD-4B59-9A1E-61940C526501}" srcOrd="11" destOrd="0" presId="urn:microsoft.com/office/officeart/2005/8/layout/radial6"/>
    <dgm:cxn modelId="{BF8FB7DE-75F5-466A-9B64-7576A97580DB}" type="presParOf" srcId="{AF133A26-5930-4984-8498-AC65F842FA4E}" destId="{EF6B41FF-1C0A-4DEB-917B-F8A9E42DC084}" srcOrd="12" destOrd="0" presId="urn:microsoft.com/office/officeart/2005/8/layout/radial6"/>
    <dgm:cxn modelId="{918E13A5-C0BC-49BB-A863-D3C6E20C1380}" type="presParOf" srcId="{AF133A26-5930-4984-8498-AC65F842FA4E}" destId="{1D898EF8-0AFF-4CAA-8842-6036C4AF6140}" srcOrd="13" destOrd="0" presId="urn:microsoft.com/office/officeart/2005/8/layout/radial6"/>
    <dgm:cxn modelId="{BF2E6DB2-0327-421C-A33D-9B786C9B79CA}" type="presParOf" srcId="{AF133A26-5930-4984-8498-AC65F842FA4E}" destId="{2C69B4F6-76D8-451D-9315-F25E45CC2583}" srcOrd="14" destOrd="0" presId="urn:microsoft.com/office/officeart/2005/8/layout/radial6"/>
    <dgm:cxn modelId="{EF48ABF8-14DB-428D-999A-3CDE9F1D3BEB}" type="presParOf" srcId="{AF133A26-5930-4984-8498-AC65F842FA4E}" destId="{B2218A92-DAB8-498D-A5AF-761E1994C380}" srcOrd="15" destOrd="0" presId="urn:microsoft.com/office/officeart/2005/8/layout/radial6"/>
    <dgm:cxn modelId="{744F5994-D61A-4B60-8EBC-871BCACA381D}" type="presParOf" srcId="{AF133A26-5930-4984-8498-AC65F842FA4E}" destId="{82199E82-F5FC-4863-8435-B654D1744AEF}" srcOrd="16" destOrd="0" presId="urn:microsoft.com/office/officeart/2005/8/layout/radial6"/>
    <dgm:cxn modelId="{0A712613-1C7B-4D0B-B85F-285D28AC8171}" type="presParOf" srcId="{AF133A26-5930-4984-8498-AC65F842FA4E}" destId="{05960239-CE7F-41DA-8876-0BC97874155E}" srcOrd="17" destOrd="0" presId="urn:microsoft.com/office/officeart/2005/8/layout/radial6"/>
    <dgm:cxn modelId="{3060D93C-AD30-4BD4-85F2-5CEED539A625}" type="presParOf" srcId="{AF133A26-5930-4984-8498-AC65F842FA4E}" destId="{69084E2A-89A9-44E7-A094-57927A105E8B}"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84E2A-89A9-44E7-A094-57927A105E8B}">
      <dsp:nvSpPr>
        <dsp:cNvPr id="0" name=""/>
        <dsp:cNvSpPr/>
      </dsp:nvSpPr>
      <dsp:spPr>
        <a:xfrm>
          <a:off x="2134618" y="590853"/>
          <a:ext cx="4094034" cy="4290901"/>
        </a:xfrm>
        <a:prstGeom prst="blockArc">
          <a:avLst>
            <a:gd name="adj1" fmla="val 12600000"/>
            <a:gd name="adj2" fmla="val 16200000"/>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218A92-DAB8-498D-A5AF-761E1994C380}">
      <dsp:nvSpPr>
        <dsp:cNvPr id="0" name=""/>
        <dsp:cNvSpPr/>
      </dsp:nvSpPr>
      <dsp:spPr>
        <a:xfrm>
          <a:off x="2064783" y="619451"/>
          <a:ext cx="4233704" cy="4233704"/>
        </a:xfrm>
        <a:prstGeom prst="blockArc">
          <a:avLst>
            <a:gd name="adj1" fmla="val 9000000"/>
            <a:gd name="adj2" fmla="val 12600000"/>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6B41FF-1C0A-4DEB-917B-F8A9E42DC084}">
      <dsp:nvSpPr>
        <dsp:cNvPr id="0" name=""/>
        <dsp:cNvSpPr/>
      </dsp:nvSpPr>
      <dsp:spPr>
        <a:xfrm>
          <a:off x="2064783" y="619451"/>
          <a:ext cx="4233704" cy="4233704"/>
        </a:xfrm>
        <a:prstGeom prst="blockArc">
          <a:avLst>
            <a:gd name="adj1" fmla="val 5400000"/>
            <a:gd name="adj2" fmla="val 9000000"/>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6657C2-BB4F-4325-AE1E-6AF6B16C2463}">
      <dsp:nvSpPr>
        <dsp:cNvPr id="0" name=""/>
        <dsp:cNvSpPr/>
      </dsp:nvSpPr>
      <dsp:spPr>
        <a:xfrm>
          <a:off x="2064783" y="619451"/>
          <a:ext cx="4233704" cy="4233704"/>
        </a:xfrm>
        <a:prstGeom prst="blockArc">
          <a:avLst>
            <a:gd name="adj1" fmla="val 1800000"/>
            <a:gd name="adj2" fmla="val 5400000"/>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BB12AA-73A4-4BBA-9B0D-C5B465AB41DC}">
      <dsp:nvSpPr>
        <dsp:cNvPr id="0" name=""/>
        <dsp:cNvSpPr/>
      </dsp:nvSpPr>
      <dsp:spPr>
        <a:xfrm>
          <a:off x="2064783" y="619451"/>
          <a:ext cx="4233704" cy="4233704"/>
        </a:xfrm>
        <a:prstGeom prst="blockArc">
          <a:avLst>
            <a:gd name="adj1" fmla="val 19800000"/>
            <a:gd name="adj2" fmla="val 1800000"/>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9E5EB0-60FB-4AA1-BE44-683408517203}">
      <dsp:nvSpPr>
        <dsp:cNvPr id="0" name=""/>
        <dsp:cNvSpPr/>
      </dsp:nvSpPr>
      <dsp:spPr>
        <a:xfrm>
          <a:off x="2064783" y="619451"/>
          <a:ext cx="4233704" cy="4233704"/>
        </a:xfrm>
        <a:prstGeom prst="blockArc">
          <a:avLst>
            <a:gd name="adj1" fmla="val 16200000"/>
            <a:gd name="adj2" fmla="val 19800000"/>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8F08AA-2FAF-4886-8F43-57D7C09CF7F1}">
      <dsp:nvSpPr>
        <dsp:cNvPr id="0" name=""/>
        <dsp:cNvSpPr/>
      </dsp:nvSpPr>
      <dsp:spPr>
        <a:xfrm>
          <a:off x="3231171" y="1785839"/>
          <a:ext cx="1900929" cy="190092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CA" sz="2300" kern="1200" dirty="0" smtClean="0"/>
            <a:t>Personne amputée</a:t>
          </a:r>
          <a:endParaRPr lang="fr-CA" sz="2300" kern="1200" dirty="0"/>
        </a:p>
      </dsp:txBody>
      <dsp:txXfrm>
        <a:off x="3509556" y="2064224"/>
        <a:ext cx="1344159" cy="1344159"/>
      </dsp:txXfrm>
    </dsp:sp>
    <dsp:sp modelId="{34F2FFAC-2DD4-4AC4-B7BC-3922A2B7332F}">
      <dsp:nvSpPr>
        <dsp:cNvPr id="0" name=""/>
        <dsp:cNvSpPr/>
      </dsp:nvSpPr>
      <dsp:spPr>
        <a:xfrm>
          <a:off x="3516310" y="2029"/>
          <a:ext cx="1330650" cy="133065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fr-CA" sz="900" kern="1200" dirty="0" smtClean="0"/>
            <a:t>Conseil d’administration</a:t>
          </a:r>
          <a:endParaRPr lang="fr-CA" sz="900" kern="1200" dirty="0"/>
        </a:p>
      </dsp:txBody>
      <dsp:txXfrm>
        <a:off x="3711179" y="196898"/>
        <a:ext cx="940912" cy="940912"/>
      </dsp:txXfrm>
    </dsp:sp>
    <dsp:sp modelId="{C8A3DFC8-00A6-4BB5-B339-D127DD40DC8F}">
      <dsp:nvSpPr>
        <dsp:cNvPr id="0" name=""/>
        <dsp:cNvSpPr/>
      </dsp:nvSpPr>
      <dsp:spPr>
        <a:xfrm>
          <a:off x="5308073" y="1036504"/>
          <a:ext cx="1330650" cy="133065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CA" sz="1100" kern="1200" dirty="0" smtClean="0"/>
            <a:t>Conseil médical consultatif</a:t>
          </a:r>
          <a:endParaRPr lang="fr-CA" sz="1100" kern="1200" dirty="0"/>
        </a:p>
      </dsp:txBody>
      <dsp:txXfrm>
        <a:off x="5502942" y="1231373"/>
        <a:ext cx="940912" cy="940912"/>
      </dsp:txXfrm>
    </dsp:sp>
    <dsp:sp modelId="{163E0D85-A2F7-4CE9-B080-837A2686846B}">
      <dsp:nvSpPr>
        <dsp:cNvPr id="0" name=""/>
        <dsp:cNvSpPr/>
      </dsp:nvSpPr>
      <dsp:spPr>
        <a:xfrm>
          <a:off x="5308073" y="3105453"/>
          <a:ext cx="1330650" cy="133065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CA" sz="1100" kern="1200" dirty="0" smtClean="0"/>
            <a:t>Représentants régionale</a:t>
          </a:r>
          <a:endParaRPr lang="fr-CA" sz="1100" kern="1200" dirty="0"/>
        </a:p>
      </dsp:txBody>
      <dsp:txXfrm>
        <a:off x="5502942" y="3300322"/>
        <a:ext cx="940912" cy="940912"/>
      </dsp:txXfrm>
    </dsp:sp>
    <dsp:sp modelId="{E1C6DFC1-3B62-44AE-B39B-963884144B47}">
      <dsp:nvSpPr>
        <dsp:cNvPr id="0" name=""/>
        <dsp:cNvSpPr/>
      </dsp:nvSpPr>
      <dsp:spPr>
        <a:xfrm>
          <a:off x="3516310" y="4139927"/>
          <a:ext cx="1330650" cy="133065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CA" sz="1100" kern="1200" dirty="0" smtClean="0"/>
            <a:t>Parrains</a:t>
          </a:r>
          <a:endParaRPr lang="fr-CA" sz="1100" kern="1200" dirty="0"/>
        </a:p>
      </dsp:txBody>
      <dsp:txXfrm>
        <a:off x="3711179" y="4334796"/>
        <a:ext cx="940912" cy="940912"/>
      </dsp:txXfrm>
    </dsp:sp>
    <dsp:sp modelId="{1D898EF8-0AFF-4CAA-8842-6036C4AF6140}">
      <dsp:nvSpPr>
        <dsp:cNvPr id="0" name=""/>
        <dsp:cNvSpPr/>
      </dsp:nvSpPr>
      <dsp:spPr>
        <a:xfrm>
          <a:off x="1724548" y="3105453"/>
          <a:ext cx="1330650" cy="133065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CA" sz="1100" kern="1200" dirty="0" smtClean="0"/>
            <a:t>Formateurs « Parrainage pour les Pairs »</a:t>
          </a:r>
          <a:endParaRPr lang="fr-CA" sz="1100" kern="1200" dirty="0"/>
        </a:p>
      </dsp:txBody>
      <dsp:txXfrm>
        <a:off x="1919417" y="3300322"/>
        <a:ext cx="940912" cy="940912"/>
      </dsp:txXfrm>
    </dsp:sp>
    <dsp:sp modelId="{82199E82-F5FC-4863-8435-B654D1744AEF}">
      <dsp:nvSpPr>
        <dsp:cNvPr id="0" name=""/>
        <dsp:cNvSpPr/>
      </dsp:nvSpPr>
      <dsp:spPr>
        <a:xfrm>
          <a:off x="1724548" y="1036504"/>
          <a:ext cx="1330650" cy="133065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CA" sz="1100" kern="1200" dirty="0" smtClean="0"/>
            <a:t>Formateurs « PALS »</a:t>
          </a:r>
          <a:endParaRPr lang="fr-CA" sz="1100" kern="1200" dirty="0"/>
        </a:p>
      </dsp:txBody>
      <dsp:txXfrm>
        <a:off x="1919417" y="1231373"/>
        <a:ext cx="940912" cy="94091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112040-CDF3-4973-A452-CD4A34ADD4B4}" type="datetimeFigureOut">
              <a:rPr lang="fr-CA" smtClean="0"/>
              <a:t>2012-04-26</a:t>
            </a:fld>
            <a:endParaRPr lang="fr-CA"/>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12B122-F102-4B85-89C1-FAF8C5B3A961}" type="slidenum">
              <a:rPr lang="fr-CA" smtClean="0"/>
              <a:t>‹N°›</a:t>
            </a:fld>
            <a:endParaRPr lang="fr-CA"/>
          </a:p>
        </p:txBody>
      </p:sp>
    </p:spTree>
    <p:extLst>
      <p:ext uri="{BB962C8B-B14F-4D97-AF65-F5344CB8AC3E}">
        <p14:creationId xmlns:p14="http://schemas.microsoft.com/office/powerpoint/2010/main" val="3166335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F4AA46-51C4-4178-8A98-8A04855F7883}" type="datetimeFigureOut">
              <a:rPr lang="fr-CA" smtClean="0"/>
              <a:t>2012-04-26</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D209DD-3CEF-4C5A-8464-D6BD7101D4D9}" type="slidenum">
              <a:rPr lang="fr-CA" smtClean="0"/>
              <a:t>‹N°›</a:t>
            </a:fld>
            <a:endParaRPr lang="fr-CA"/>
          </a:p>
        </p:txBody>
      </p:sp>
    </p:spTree>
    <p:extLst>
      <p:ext uri="{BB962C8B-B14F-4D97-AF65-F5344CB8AC3E}">
        <p14:creationId xmlns:p14="http://schemas.microsoft.com/office/powerpoint/2010/main" val="74618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FFA06A-1E4C-4722-880B-5D534FC361AC}" type="slidenum">
              <a:rPr lang="fr-CA"/>
              <a:pPr eaLnBrk="1" hangingPunct="1"/>
              <a:t>1</a:t>
            </a:fld>
            <a:endParaRPr lang="fr-CA"/>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a:t>
            </a:r>
            <a:r>
              <a:rPr lang="fr-CA" sz="1200" kern="1200" dirty="0" err="1" smtClean="0">
                <a:solidFill>
                  <a:schemeClr val="tx1"/>
                </a:solidFill>
                <a:effectLst/>
                <a:latin typeface="+mn-lt"/>
                <a:ea typeface="+mn-ea"/>
                <a:cs typeface="+mn-cs"/>
              </a:rPr>
              <a:t>helped</a:t>
            </a:r>
            <a:r>
              <a:rPr lang="fr-CA" sz="1200" kern="1200" dirty="0" smtClean="0">
                <a:solidFill>
                  <a:schemeClr val="tx1"/>
                </a:solidFill>
                <a:effectLst/>
                <a:latin typeface="+mn-lt"/>
                <a:ea typeface="+mn-ea"/>
                <a:cs typeface="+mn-cs"/>
              </a:rPr>
              <a:t> me </a:t>
            </a:r>
            <a:r>
              <a:rPr lang="fr-CA" sz="1200" kern="1200" dirty="0" err="1" smtClean="0">
                <a:solidFill>
                  <a:schemeClr val="tx1"/>
                </a:solidFill>
                <a:effectLst/>
                <a:latin typeface="+mn-lt"/>
                <a:ea typeface="+mn-ea"/>
                <a:cs typeface="+mn-cs"/>
              </a:rPr>
              <a:t>with</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poor</a:t>
            </a:r>
            <a:r>
              <a:rPr lang="fr-CA" sz="1200" kern="1200" dirty="0" smtClean="0">
                <a:solidFill>
                  <a:schemeClr val="tx1"/>
                </a:solidFill>
                <a:effectLst/>
                <a:latin typeface="+mn-lt"/>
                <a:ea typeface="+mn-ea"/>
                <a:cs typeface="+mn-cs"/>
              </a:rPr>
              <a:t> sleeping patterns” “</a:t>
            </a:r>
            <a:r>
              <a:rPr lang="fr-CA" sz="1200" kern="1200" dirty="0" err="1" smtClean="0">
                <a:solidFill>
                  <a:schemeClr val="tx1"/>
                </a:solidFill>
                <a:effectLst/>
                <a:latin typeface="+mn-lt"/>
                <a:ea typeface="+mn-ea"/>
                <a:cs typeface="+mn-cs"/>
              </a:rPr>
              <a:t>useful</a:t>
            </a:r>
            <a:r>
              <a:rPr lang="fr-CA" sz="1200" kern="1200" dirty="0" smtClean="0">
                <a:solidFill>
                  <a:schemeClr val="tx1"/>
                </a:solidFill>
                <a:effectLst/>
                <a:latin typeface="+mn-lt"/>
                <a:ea typeface="+mn-ea"/>
                <a:cs typeface="+mn-cs"/>
              </a:rPr>
              <a:t> in </a:t>
            </a:r>
            <a:r>
              <a:rPr lang="fr-CA" sz="1200" kern="1200" dirty="0" err="1" smtClean="0">
                <a:solidFill>
                  <a:schemeClr val="tx1"/>
                </a:solidFill>
                <a:effectLst/>
                <a:latin typeface="+mn-lt"/>
                <a:ea typeface="+mn-ea"/>
                <a:cs typeface="+mn-cs"/>
              </a:rPr>
              <a:t>understanding</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most</a:t>
            </a:r>
            <a:r>
              <a:rPr lang="fr-CA" sz="1200" kern="1200" dirty="0" smtClean="0">
                <a:solidFill>
                  <a:schemeClr val="tx1"/>
                </a:solidFill>
                <a:effectLst/>
                <a:latin typeface="+mn-lt"/>
                <a:ea typeface="+mn-ea"/>
                <a:cs typeface="+mn-cs"/>
              </a:rPr>
              <a:t> or all </a:t>
            </a:r>
            <a:r>
              <a:rPr lang="fr-CA" sz="1200" kern="1200" dirty="0" err="1" smtClean="0">
                <a:solidFill>
                  <a:schemeClr val="tx1"/>
                </a:solidFill>
                <a:effectLst/>
                <a:latin typeface="+mn-lt"/>
                <a:ea typeface="+mn-ea"/>
                <a:cs typeface="+mn-cs"/>
              </a:rPr>
              <a:t>things</a:t>
            </a:r>
            <a:r>
              <a:rPr lang="fr-CA" sz="1200" kern="1200" dirty="0" smtClean="0">
                <a:solidFill>
                  <a:schemeClr val="tx1"/>
                </a:solidFill>
                <a:effectLst/>
                <a:latin typeface="+mn-lt"/>
                <a:ea typeface="+mn-ea"/>
                <a:cs typeface="+mn-cs"/>
              </a:rPr>
              <a:t> in </a:t>
            </a:r>
            <a:r>
              <a:rPr lang="fr-CA" sz="1200" kern="1200" dirty="0" err="1" smtClean="0">
                <a:solidFill>
                  <a:schemeClr val="tx1"/>
                </a:solidFill>
                <a:effectLst/>
                <a:latin typeface="+mn-lt"/>
                <a:ea typeface="+mn-ea"/>
                <a:cs typeface="+mn-cs"/>
              </a:rPr>
              <a:t>your</a:t>
            </a:r>
            <a:r>
              <a:rPr lang="fr-CA" sz="1200" kern="1200" dirty="0" smtClean="0">
                <a:solidFill>
                  <a:schemeClr val="tx1"/>
                </a:solidFill>
                <a:effectLst/>
                <a:latin typeface="+mn-lt"/>
                <a:ea typeface="+mn-ea"/>
                <a:cs typeface="+mn-cs"/>
              </a:rPr>
              <a:t> life” “</a:t>
            </a:r>
            <a:r>
              <a:rPr lang="fr-CA" sz="1200" kern="1200" dirty="0" err="1" smtClean="0">
                <a:solidFill>
                  <a:schemeClr val="tx1"/>
                </a:solidFill>
                <a:effectLst/>
                <a:latin typeface="+mn-lt"/>
                <a:ea typeface="+mn-ea"/>
                <a:cs typeface="+mn-cs"/>
              </a:rPr>
              <a:t>liked</a:t>
            </a:r>
            <a:r>
              <a:rPr lang="fr-CA" sz="1200" kern="1200" dirty="0" smtClean="0">
                <a:solidFill>
                  <a:schemeClr val="tx1"/>
                </a:solidFill>
                <a:effectLst/>
                <a:latin typeface="+mn-lt"/>
                <a:ea typeface="+mn-ea"/>
                <a:cs typeface="+mn-cs"/>
              </a:rPr>
              <a:t> the </a:t>
            </a:r>
            <a:r>
              <a:rPr lang="fr-CA" sz="1200" kern="1200" dirty="0" err="1" smtClean="0">
                <a:solidFill>
                  <a:schemeClr val="tx1"/>
                </a:solidFill>
                <a:effectLst/>
                <a:latin typeface="+mn-lt"/>
                <a:ea typeface="+mn-ea"/>
                <a:cs typeface="+mn-cs"/>
              </a:rPr>
              <a:t>everyday</a:t>
            </a:r>
            <a:r>
              <a:rPr lang="fr-CA" sz="1200" kern="1200" dirty="0" smtClean="0">
                <a:solidFill>
                  <a:schemeClr val="tx1"/>
                </a:solidFill>
                <a:effectLst/>
                <a:latin typeface="+mn-lt"/>
                <a:ea typeface="+mn-ea"/>
                <a:cs typeface="+mn-cs"/>
              </a:rPr>
              <a:t> situations and solutions” “</a:t>
            </a:r>
            <a:r>
              <a:rPr lang="fr-CA" sz="1200" kern="1200" dirty="0" err="1" smtClean="0">
                <a:solidFill>
                  <a:schemeClr val="tx1"/>
                </a:solidFill>
                <a:effectLst/>
                <a:latin typeface="+mn-lt"/>
                <a:ea typeface="+mn-ea"/>
                <a:cs typeface="+mn-cs"/>
              </a:rPr>
              <a:t>very</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helpful</a:t>
            </a:r>
            <a:r>
              <a:rPr lang="fr-CA" sz="1200" kern="1200" dirty="0" smtClean="0">
                <a:solidFill>
                  <a:schemeClr val="tx1"/>
                </a:solidFill>
                <a:effectLst/>
                <a:latin typeface="+mn-lt"/>
                <a:ea typeface="+mn-ea"/>
                <a:cs typeface="+mn-cs"/>
              </a:rPr>
              <a:t> on a mental </a:t>
            </a:r>
            <a:r>
              <a:rPr lang="fr-CA" sz="1200" kern="1200" dirty="0" err="1" smtClean="0">
                <a:solidFill>
                  <a:schemeClr val="tx1"/>
                </a:solidFill>
                <a:effectLst/>
                <a:latin typeface="+mn-lt"/>
                <a:ea typeface="+mn-ea"/>
                <a:cs typeface="+mn-cs"/>
              </a:rPr>
              <a:t>level</a:t>
            </a:r>
            <a:r>
              <a:rPr lang="fr-CA" sz="1200" kern="1200" dirty="0" smtClean="0">
                <a:solidFill>
                  <a:schemeClr val="tx1"/>
                </a:solidFill>
                <a:effectLst/>
                <a:latin typeface="+mn-lt"/>
                <a:ea typeface="+mn-ea"/>
                <a:cs typeface="+mn-cs"/>
              </a:rPr>
              <a:t> and </a:t>
            </a:r>
            <a:r>
              <a:rPr lang="fr-CA" sz="1200" kern="1200" dirty="0" err="1" smtClean="0">
                <a:solidFill>
                  <a:schemeClr val="tx1"/>
                </a:solidFill>
                <a:effectLst/>
                <a:latin typeface="+mn-lt"/>
                <a:ea typeface="+mn-ea"/>
                <a:cs typeface="+mn-cs"/>
              </a:rPr>
              <a:t>found</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listening</a:t>
            </a:r>
            <a:r>
              <a:rPr lang="fr-CA" sz="1200" kern="1200" dirty="0" smtClean="0">
                <a:solidFill>
                  <a:schemeClr val="tx1"/>
                </a:solidFill>
                <a:effectLst/>
                <a:latin typeface="+mn-lt"/>
                <a:ea typeface="+mn-ea"/>
                <a:cs typeface="+mn-cs"/>
              </a:rPr>
              <a:t> to </a:t>
            </a:r>
            <a:r>
              <a:rPr lang="fr-CA" sz="1200" kern="1200" dirty="0" err="1" smtClean="0">
                <a:solidFill>
                  <a:schemeClr val="tx1"/>
                </a:solidFill>
                <a:effectLst/>
                <a:latin typeface="+mn-lt"/>
                <a:ea typeface="+mn-ea"/>
                <a:cs typeface="+mn-cs"/>
              </a:rPr>
              <a:t>others</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helpful</a:t>
            </a:r>
            <a:r>
              <a:rPr lang="fr-CA" sz="1200" kern="1200" dirty="0" smtClean="0">
                <a:solidFill>
                  <a:schemeClr val="tx1"/>
                </a:solidFill>
                <a:effectLst/>
                <a:latin typeface="+mn-lt"/>
                <a:ea typeface="+mn-ea"/>
                <a:cs typeface="+mn-cs"/>
              </a:rPr>
              <a:t>” “gave me a new </a:t>
            </a:r>
            <a:r>
              <a:rPr lang="fr-CA" sz="1200" kern="1200" dirty="0" err="1" smtClean="0">
                <a:solidFill>
                  <a:schemeClr val="tx1"/>
                </a:solidFill>
                <a:effectLst/>
                <a:latin typeface="+mn-lt"/>
                <a:ea typeface="+mn-ea"/>
                <a:cs typeface="+mn-cs"/>
              </a:rPr>
              <a:t>resource</a:t>
            </a:r>
            <a:r>
              <a:rPr lang="fr-CA" sz="1200" kern="1200" dirty="0" smtClean="0">
                <a:solidFill>
                  <a:schemeClr val="tx1"/>
                </a:solidFill>
                <a:effectLst/>
                <a:latin typeface="+mn-lt"/>
                <a:ea typeface="+mn-ea"/>
                <a:cs typeface="+mn-cs"/>
              </a:rPr>
              <a:t> to use in </a:t>
            </a:r>
            <a:r>
              <a:rPr lang="fr-CA" sz="1200" kern="1200" dirty="0" err="1" smtClean="0">
                <a:solidFill>
                  <a:schemeClr val="tx1"/>
                </a:solidFill>
                <a:effectLst/>
                <a:latin typeface="+mn-lt"/>
                <a:ea typeface="+mn-ea"/>
                <a:cs typeface="+mn-cs"/>
              </a:rPr>
              <a:t>problem</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solving</a:t>
            </a:r>
            <a:r>
              <a:rPr lang="fr-CA"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a </a:t>
            </a:r>
            <a:r>
              <a:rPr lang="fr-CA" sz="1200" kern="1200" dirty="0" err="1" smtClean="0">
                <a:solidFill>
                  <a:schemeClr val="tx1"/>
                </a:solidFill>
                <a:effectLst/>
                <a:latin typeface="+mn-lt"/>
                <a:ea typeface="+mn-ea"/>
                <a:cs typeface="+mn-cs"/>
              </a:rPr>
              <a:t>wide</a:t>
            </a:r>
            <a:r>
              <a:rPr lang="fr-CA" sz="1200" kern="1200" dirty="0" smtClean="0">
                <a:solidFill>
                  <a:schemeClr val="tx1"/>
                </a:solidFill>
                <a:effectLst/>
                <a:latin typeface="+mn-lt"/>
                <a:ea typeface="+mn-ea"/>
                <a:cs typeface="+mn-cs"/>
              </a:rPr>
              <a:t> range of information on </a:t>
            </a:r>
            <a:r>
              <a:rPr lang="fr-CA" sz="1200" kern="1200" dirty="0" err="1" smtClean="0">
                <a:solidFill>
                  <a:schemeClr val="tx1"/>
                </a:solidFill>
                <a:effectLst/>
                <a:latin typeface="+mn-lt"/>
                <a:ea typeface="+mn-ea"/>
                <a:cs typeface="+mn-cs"/>
              </a:rPr>
              <a:t>varying</a:t>
            </a:r>
            <a:r>
              <a:rPr lang="fr-CA" sz="1200" kern="1200" dirty="0" smtClean="0">
                <a:solidFill>
                  <a:schemeClr val="tx1"/>
                </a:solidFill>
                <a:effectLst/>
                <a:latin typeface="+mn-lt"/>
                <a:ea typeface="+mn-ea"/>
                <a:cs typeface="+mn-cs"/>
              </a:rPr>
              <a:t> issues” “</a:t>
            </a:r>
            <a:r>
              <a:rPr lang="fr-CA" sz="1200" kern="1200" dirty="0" err="1" smtClean="0">
                <a:solidFill>
                  <a:schemeClr val="tx1"/>
                </a:solidFill>
                <a:effectLst/>
                <a:latin typeface="+mn-lt"/>
                <a:ea typeface="+mn-ea"/>
                <a:cs typeface="+mn-cs"/>
              </a:rPr>
              <a:t>stimulated</a:t>
            </a:r>
            <a:r>
              <a:rPr lang="fr-CA" sz="1200" kern="1200" dirty="0" smtClean="0">
                <a:solidFill>
                  <a:schemeClr val="tx1"/>
                </a:solidFill>
                <a:effectLst/>
                <a:latin typeface="+mn-lt"/>
                <a:ea typeface="+mn-ea"/>
                <a:cs typeface="+mn-cs"/>
              </a:rPr>
              <a:t> a more </a:t>
            </a:r>
            <a:r>
              <a:rPr lang="fr-CA" sz="1200" kern="1200" dirty="0" err="1" smtClean="0">
                <a:solidFill>
                  <a:schemeClr val="tx1"/>
                </a:solidFill>
                <a:effectLst/>
                <a:latin typeface="+mn-lt"/>
                <a:ea typeface="+mn-ea"/>
                <a:cs typeface="+mn-cs"/>
              </a:rPr>
              <a:t>creative</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method</a:t>
            </a:r>
            <a:r>
              <a:rPr lang="fr-CA" sz="1200" kern="1200" dirty="0" smtClean="0">
                <a:solidFill>
                  <a:schemeClr val="tx1"/>
                </a:solidFill>
                <a:effectLst/>
                <a:latin typeface="+mn-lt"/>
                <a:ea typeface="+mn-ea"/>
                <a:cs typeface="+mn-cs"/>
              </a:rPr>
              <a:t> of </a:t>
            </a:r>
            <a:r>
              <a:rPr lang="fr-CA" sz="1200" kern="1200" dirty="0" err="1" smtClean="0">
                <a:solidFill>
                  <a:schemeClr val="tx1"/>
                </a:solidFill>
                <a:effectLst/>
                <a:latin typeface="+mn-lt"/>
                <a:ea typeface="+mn-ea"/>
                <a:cs typeface="+mn-cs"/>
              </a:rPr>
              <a:t>dealing</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with</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problems</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it</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goes</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through</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basically</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everything</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you</a:t>
            </a:r>
            <a:r>
              <a:rPr lang="fr-CA" sz="1200" kern="1200" dirty="0" smtClean="0">
                <a:solidFill>
                  <a:schemeClr val="tx1"/>
                </a:solidFill>
                <a:effectLst/>
                <a:latin typeface="+mn-lt"/>
                <a:ea typeface="+mn-ea"/>
                <a:cs typeface="+mn-cs"/>
              </a:rPr>
              <a:t> do in </a:t>
            </a:r>
            <a:r>
              <a:rPr lang="fr-CA" sz="1200" kern="1200" dirty="0" err="1" smtClean="0">
                <a:solidFill>
                  <a:schemeClr val="tx1"/>
                </a:solidFill>
                <a:effectLst/>
                <a:latin typeface="+mn-lt"/>
                <a:ea typeface="+mn-ea"/>
                <a:cs typeface="+mn-cs"/>
              </a:rPr>
              <a:t>your</a:t>
            </a:r>
            <a:r>
              <a:rPr lang="fr-CA" sz="1200" kern="1200" dirty="0" smtClean="0">
                <a:solidFill>
                  <a:schemeClr val="tx1"/>
                </a:solidFill>
                <a:effectLst/>
                <a:latin typeface="+mn-lt"/>
                <a:ea typeface="+mn-ea"/>
                <a:cs typeface="+mn-cs"/>
              </a:rPr>
              <a:t> life”.</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Helped with relieving stress” “Very encouraging in all aspects” “Everyone helps each other. Nice to be with people that also have an amputation”</a:t>
            </a:r>
            <a:endParaRPr lang="fr-CA" sz="1200"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D0D209DD-3CEF-4C5A-8464-D6BD7101D4D9}" type="slidenum">
              <a:rPr lang="fr-CA" smtClean="0"/>
              <a:t>12</a:t>
            </a:fld>
            <a:endParaRPr lang="fr-CA"/>
          </a:p>
        </p:txBody>
      </p:sp>
    </p:spTree>
    <p:extLst>
      <p:ext uri="{BB962C8B-B14F-4D97-AF65-F5344CB8AC3E}">
        <p14:creationId xmlns:p14="http://schemas.microsoft.com/office/powerpoint/2010/main" val="2467453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0D209DD-3CEF-4C5A-8464-D6BD7101D4D9}" type="slidenum">
              <a:rPr lang="fr-CA" smtClean="0"/>
              <a:t>13</a:t>
            </a:fld>
            <a:endParaRPr lang="fr-CA"/>
          </a:p>
        </p:txBody>
      </p:sp>
    </p:spTree>
    <p:extLst>
      <p:ext uri="{BB962C8B-B14F-4D97-AF65-F5344CB8AC3E}">
        <p14:creationId xmlns:p14="http://schemas.microsoft.com/office/powerpoint/2010/main" val="2936472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Des ateliers de ce genre fournissent souvent l’aperçu qu’une personne a besoin pour réaliser qu’elle peut non seulement continuer à participer à des activités qu’elle aimait avant son amputation, mais qu’elle peut développer de nouveaux intérêts et de nouvelles habiletés pour lui permettre de continuer à adopter un mode de vie actif</a:t>
            </a:r>
            <a:endParaRPr lang="fr-CA" sz="1200" dirty="0" smtClean="0"/>
          </a:p>
          <a:p>
            <a:endParaRPr lang="fr-CA" dirty="0"/>
          </a:p>
        </p:txBody>
      </p:sp>
      <p:sp>
        <p:nvSpPr>
          <p:cNvPr id="4" name="Espace réservé du numéro de diapositive 3"/>
          <p:cNvSpPr>
            <a:spLocks noGrp="1"/>
          </p:cNvSpPr>
          <p:nvPr>
            <p:ph type="sldNum" sz="quarter" idx="10"/>
          </p:nvPr>
        </p:nvSpPr>
        <p:spPr/>
        <p:txBody>
          <a:bodyPr/>
          <a:lstStyle/>
          <a:p>
            <a:fld id="{D0D209DD-3CEF-4C5A-8464-D6BD7101D4D9}" type="slidenum">
              <a:rPr lang="fr-CA" smtClean="0"/>
              <a:t>15</a:t>
            </a:fld>
            <a:endParaRPr lang="fr-CA"/>
          </a:p>
        </p:txBody>
      </p:sp>
    </p:spTree>
    <p:extLst>
      <p:ext uri="{BB962C8B-B14F-4D97-AF65-F5344CB8AC3E}">
        <p14:creationId xmlns:p14="http://schemas.microsoft.com/office/powerpoint/2010/main" val="1590311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0D209DD-3CEF-4C5A-8464-D6BD7101D4D9}" type="slidenum">
              <a:rPr lang="fr-CA" smtClean="0"/>
              <a:t>17</a:t>
            </a:fld>
            <a:endParaRPr lang="fr-CA"/>
          </a:p>
        </p:txBody>
      </p:sp>
    </p:spTree>
    <p:extLst>
      <p:ext uri="{BB962C8B-B14F-4D97-AF65-F5344CB8AC3E}">
        <p14:creationId xmlns:p14="http://schemas.microsoft.com/office/powerpoint/2010/main" val="1663739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Organisme</a:t>
            </a:r>
            <a:r>
              <a:rPr lang="fr-CA" baseline="0" dirty="0" smtClean="0"/>
              <a:t> de </a:t>
            </a:r>
            <a:r>
              <a:rPr lang="fr-CA" baseline="0" dirty="0" err="1" smtClean="0"/>
              <a:t>bienfaiscance</a:t>
            </a:r>
            <a:endParaRPr lang="fr-CA" dirty="0"/>
          </a:p>
        </p:txBody>
      </p:sp>
      <p:sp>
        <p:nvSpPr>
          <p:cNvPr id="4" name="Espace réservé du numéro de diapositive 3"/>
          <p:cNvSpPr>
            <a:spLocks noGrp="1"/>
          </p:cNvSpPr>
          <p:nvPr>
            <p:ph type="sldNum" sz="quarter" idx="10"/>
          </p:nvPr>
        </p:nvSpPr>
        <p:spPr/>
        <p:txBody>
          <a:bodyPr/>
          <a:lstStyle/>
          <a:p>
            <a:fld id="{D0D209DD-3CEF-4C5A-8464-D6BD7101D4D9}" type="slidenum">
              <a:rPr lang="fr-CA" smtClean="0"/>
              <a:t>18</a:t>
            </a:fld>
            <a:endParaRPr lang="fr-CA"/>
          </a:p>
        </p:txBody>
      </p:sp>
    </p:spTree>
    <p:extLst>
      <p:ext uri="{BB962C8B-B14F-4D97-AF65-F5344CB8AC3E}">
        <p14:creationId xmlns:p14="http://schemas.microsoft.com/office/powerpoint/2010/main" val="917153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FR" dirty="0" smtClean="0"/>
              <a:t>Les programmes de la CAC qui appuient la mission énoncée sont </a:t>
            </a:r>
          </a:p>
          <a:p>
            <a:r>
              <a:rPr lang="fr-FR" u="sng" dirty="0" smtClean="0"/>
              <a:t>L’enseignement </a:t>
            </a:r>
          </a:p>
          <a:p>
            <a:pPr lvl="1"/>
            <a:r>
              <a:rPr lang="fr-FR" sz="2600" dirty="0" smtClean="0"/>
              <a:t>distribue des ressources et des médias éducatifs pour faire progresser les connaissances et les habiletés d’adaptation des personnes touchées par la perte d’un membre et celles de leurs familles</a:t>
            </a:r>
            <a:endParaRPr lang="fr-FR" dirty="0" smtClean="0"/>
          </a:p>
          <a:p>
            <a:pPr lvl="1"/>
            <a:r>
              <a:rPr lang="fr-FR" dirty="0" smtClean="0"/>
              <a:t>La CAC a l’autorisation d’utiliser des programmes, ayant des droits d’auteur et dont l’efficacité est prouvée</a:t>
            </a:r>
            <a:endParaRPr lang="fr-FR" u="sng" dirty="0" smtClean="0"/>
          </a:p>
          <a:p>
            <a:r>
              <a:rPr lang="fr-FR" u="sng" dirty="0" smtClean="0"/>
              <a:t>Le soutien </a:t>
            </a:r>
            <a:r>
              <a:rPr lang="fr-FR" dirty="0" smtClean="0"/>
              <a:t>:</a:t>
            </a:r>
            <a:endParaRPr lang="fr-CA" dirty="0" smtClean="0"/>
          </a:p>
          <a:p>
            <a:pPr lvl="1"/>
            <a:r>
              <a:rPr lang="fr-FR" sz="2500" dirty="0" smtClean="0"/>
              <a:t>La ligne téléphonique sans frais de la CAC procure un soutien bilingue, de l’information et des ressources à ceux qui ont subi la perte d’un membre et à leurs partenaires. et accès à un réseau national certifié de personnes amputées pour un soutien personnalisé par les pairs.</a:t>
            </a:r>
          </a:p>
          <a:p>
            <a:pPr lvl="1"/>
            <a:r>
              <a:rPr lang="fr-FR" sz="2500" dirty="0" smtClean="0"/>
              <a:t>Les ateliers des amputés actifs (« Active </a:t>
            </a:r>
            <a:r>
              <a:rPr lang="fr-FR" sz="2500" dirty="0" err="1" smtClean="0"/>
              <a:t>Amputee</a:t>
            </a:r>
            <a:r>
              <a:rPr lang="fr-FR" sz="2500" dirty="0" smtClean="0"/>
              <a:t> </a:t>
            </a:r>
            <a:r>
              <a:rPr lang="fr-FR" sz="2500" dirty="0" err="1" smtClean="0"/>
              <a:t>Clinics</a:t>
            </a:r>
            <a:r>
              <a:rPr lang="fr-FR" sz="2500" dirty="0" smtClean="0"/>
              <a:t> ») de la CAC permettent aux personnes ayant subi la perte d’un membre de faire l’expérience d’activités sportives ou récréatives à un coût minime ou sans frais</a:t>
            </a:r>
            <a:endParaRPr lang="fr-CA" sz="2500" dirty="0" smtClean="0"/>
          </a:p>
          <a:p>
            <a:r>
              <a:rPr lang="fr-FR" u="sng" dirty="0" smtClean="0"/>
              <a:t>La recherche :</a:t>
            </a:r>
            <a:endParaRPr lang="fr-CA" dirty="0" smtClean="0"/>
          </a:p>
          <a:p>
            <a:pPr lvl="1"/>
            <a:r>
              <a:rPr lang="fr-FR" dirty="0" smtClean="0"/>
              <a:t>la CAC offrira du financement pour la recherche de technologies et de techniques de traitement innovatrices pour les personnes qui ont subi la perte d’un membre. </a:t>
            </a:r>
            <a:endParaRPr lang="fr-CA" sz="4400" dirty="0" smtClean="0"/>
          </a:p>
          <a:p>
            <a:pPr lvl="1"/>
            <a:r>
              <a:rPr lang="fr-FR" dirty="0" smtClean="0"/>
              <a:t>La « CARA » encouragera la recherche qui aide à définir les besoins des Canadiens ayant subi la perte d’un membre ainsi que la recherche à propos de l’efficacité des programmes et des services offerts par l’entremise du Comité consultatif médical</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D0D209DD-3CEF-4C5A-8464-D6BD7101D4D9}" type="slidenum">
              <a:rPr lang="fr-CA" smtClean="0"/>
              <a:t>19</a:t>
            </a:fld>
            <a:endParaRPr lang="fr-CA"/>
          </a:p>
        </p:txBody>
      </p:sp>
    </p:spTree>
    <p:extLst>
      <p:ext uri="{BB962C8B-B14F-4D97-AF65-F5344CB8AC3E}">
        <p14:creationId xmlns:p14="http://schemas.microsoft.com/office/powerpoint/2010/main" val="59172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dirty="0" smtClean="0">
                <a:effectLst/>
              </a:rPr>
              <a:t>avec l’implication de personnes amputées, pour encourager une culture de soutien, de réseautage et de participation active dans la vie après avoir subi la perte d’un membre.</a:t>
            </a:r>
          </a:p>
          <a:p>
            <a:endParaRPr lang="fr-CA" dirty="0"/>
          </a:p>
        </p:txBody>
      </p:sp>
      <p:sp>
        <p:nvSpPr>
          <p:cNvPr id="4" name="Espace réservé du numéro de diapositive 3"/>
          <p:cNvSpPr>
            <a:spLocks noGrp="1"/>
          </p:cNvSpPr>
          <p:nvPr>
            <p:ph type="sldNum" sz="quarter" idx="10"/>
          </p:nvPr>
        </p:nvSpPr>
        <p:spPr/>
        <p:txBody>
          <a:bodyPr/>
          <a:lstStyle/>
          <a:p>
            <a:fld id="{D0D209DD-3CEF-4C5A-8464-D6BD7101D4D9}" type="slidenum">
              <a:rPr lang="fr-CA" smtClean="0"/>
              <a:t>3</a:t>
            </a:fld>
            <a:endParaRPr lang="fr-CA"/>
          </a:p>
        </p:txBody>
      </p:sp>
    </p:spTree>
    <p:extLst>
      <p:ext uri="{BB962C8B-B14F-4D97-AF65-F5344CB8AC3E}">
        <p14:creationId xmlns:p14="http://schemas.microsoft.com/office/powerpoint/2010/main" val="1427217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CA" dirty="0" smtClean="0">
                <a:effectLst/>
              </a:rPr>
              <a:t>Conseil médical consultatif</a:t>
            </a:r>
          </a:p>
          <a:p>
            <a:pPr marL="0" indent="0">
              <a:buNone/>
            </a:pPr>
            <a:r>
              <a:rPr lang="en-CA" sz="1200" dirty="0" smtClean="0"/>
              <a:t>Requires translation</a:t>
            </a:r>
            <a:r>
              <a:rPr lang="en-CA" sz="1200" i="1" dirty="0" smtClean="0"/>
              <a:t>: To provide medical and health professional input, advice, and oversight to the educational and other initiatives of the ACC in order to effectively support the vision of the ACC. Members will be selected from health care professionals and other scientific representatives involved in the care of persons with limb loss or prevention of limb loss, and other stakeholders involved in setting best practices for care of persons with limb loss. Effort will be made to maintain geographic representation from across Canada</a:t>
            </a:r>
            <a:r>
              <a:rPr lang="en-CA" sz="1200" dirty="0" smtClean="0">
                <a:solidFill>
                  <a:schemeClr val="bg1">
                    <a:lumMod val="75000"/>
                  </a:schemeClr>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solidFill>
                  <a:schemeClr val="bg1">
                    <a:lumMod val="75000"/>
                  </a:schemeClr>
                </a:solidFill>
              </a:rPr>
              <a:t>Mention lien avec </a:t>
            </a:r>
            <a:r>
              <a:rPr lang="en-CA" sz="1200" dirty="0" err="1" smtClean="0">
                <a:solidFill>
                  <a:schemeClr val="bg1">
                    <a:lumMod val="75000"/>
                  </a:schemeClr>
                </a:solidFill>
              </a:rPr>
              <a:t>l’AQIPA</a:t>
            </a:r>
            <a:r>
              <a:rPr lang="en-CA" sz="1200" dirty="0" smtClean="0">
                <a:solidFill>
                  <a:schemeClr val="bg1">
                    <a:lumMod val="75000"/>
                  </a:schemeClr>
                </a:solidFill>
              </a:rPr>
              <a:t>: </a:t>
            </a:r>
            <a:r>
              <a:rPr lang="en-CA" sz="1200" dirty="0" err="1" smtClean="0">
                <a:solidFill>
                  <a:schemeClr val="bg1">
                    <a:lumMod val="75000"/>
                  </a:schemeClr>
                </a:solidFill>
              </a:rPr>
              <a:t>membres</a:t>
            </a:r>
            <a:r>
              <a:rPr lang="en-CA" sz="1200" dirty="0" smtClean="0">
                <a:solidFill>
                  <a:schemeClr val="bg1">
                    <a:lumMod val="75000"/>
                  </a:schemeClr>
                </a:solidFill>
              </a:rPr>
              <a:t> de </a:t>
            </a:r>
            <a:r>
              <a:rPr lang="en-CA" sz="1200" dirty="0" err="1" smtClean="0">
                <a:solidFill>
                  <a:schemeClr val="bg1">
                    <a:lumMod val="75000"/>
                  </a:schemeClr>
                </a:solidFill>
              </a:rPr>
              <a:t>l’AQIPA</a:t>
            </a:r>
            <a:r>
              <a:rPr lang="en-CA" sz="1200" dirty="0" smtClean="0">
                <a:solidFill>
                  <a:schemeClr val="bg1">
                    <a:lumMod val="75000"/>
                  </a:schemeClr>
                </a:solidFill>
              </a:rPr>
              <a:t> qui </a:t>
            </a:r>
            <a:r>
              <a:rPr lang="en-CA" sz="1200" dirty="0" err="1" smtClean="0">
                <a:solidFill>
                  <a:schemeClr val="bg1">
                    <a:lumMod val="75000"/>
                  </a:schemeClr>
                </a:solidFill>
              </a:rPr>
              <a:t>sont</a:t>
            </a:r>
            <a:r>
              <a:rPr lang="en-CA" sz="1200" dirty="0" smtClean="0">
                <a:solidFill>
                  <a:schemeClr val="bg1">
                    <a:lumMod val="75000"/>
                  </a:schemeClr>
                </a:solidFill>
              </a:rPr>
              <a:t> </a:t>
            </a:r>
            <a:r>
              <a:rPr lang="en-CA" sz="1200" dirty="0" err="1" smtClean="0">
                <a:solidFill>
                  <a:schemeClr val="bg1">
                    <a:lumMod val="75000"/>
                  </a:schemeClr>
                </a:solidFill>
              </a:rPr>
              <a:t>membres</a:t>
            </a:r>
            <a:r>
              <a:rPr lang="en-CA" sz="1200" dirty="0" smtClean="0">
                <a:solidFill>
                  <a:schemeClr val="bg1">
                    <a:lumMod val="75000"/>
                  </a:schemeClr>
                </a:solidFill>
              </a:rPr>
              <a:t> de CA; de MAC et rep </a:t>
            </a:r>
            <a:r>
              <a:rPr lang="en-CA" sz="1200" dirty="0" err="1" smtClean="0">
                <a:solidFill>
                  <a:schemeClr val="bg1">
                    <a:lumMod val="75000"/>
                  </a:schemeClr>
                </a:solidFill>
              </a:rPr>
              <a:t>regionale</a:t>
            </a:r>
            <a:r>
              <a:rPr lang="en-CA" sz="1200" dirty="0" smtClean="0">
                <a:solidFill>
                  <a:schemeClr val="bg1">
                    <a:lumMod val="75000"/>
                  </a:schemeClr>
                </a:solidFill>
              </a:rPr>
              <a:t>.</a:t>
            </a:r>
          </a:p>
          <a:p>
            <a:pPr marL="0" indent="0">
              <a:buNone/>
            </a:pPr>
            <a:endParaRPr lang="en-CA" sz="1200" dirty="0" smtClean="0">
              <a:solidFill>
                <a:schemeClr val="bg1">
                  <a:lumMod val="75000"/>
                </a:schemeClr>
              </a:solidFill>
            </a:endParaRPr>
          </a:p>
          <a:p>
            <a:endParaRPr lang="fr-CA" dirty="0"/>
          </a:p>
        </p:txBody>
      </p:sp>
      <p:sp>
        <p:nvSpPr>
          <p:cNvPr id="4" name="Espace réservé du numéro de diapositive 3"/>
          <p:cNvSpPr>
            <a:spLocks noGrp="1"/>
          </p:cNvSpPr>
          <p:nvPr>
            <p:ph type="sldNum" sz="quarter" idx="10"/>
          </p:nvPr>
        </p:nvSpPr>
        <p:spPr/>
        <p:txBody>
          <a:bodyPr/>
          <a:lstStyle/>
          <a:p>
            <a:fld id="{D0D209DD-3CEF-4C5A-8464-D6BD7101D4D9}" type="slidenum">
              <a:rPr lang="fr-CA" smtClean="0"/>
              <a:t>4</a:t>
            </a:fld>
            <a:endParaRPr lang="fr-CA"/>
          </a:p>
        </p:txBody>
      </p:sp>
    </p:spTree>
    <p:extLst>
      <p:ext uri="{BB962C8B-B14F-4D97-AF65-F5344CB8AC3E}">
        <p14:creationId xmlns:p14="http://schemas.microsoft.com/office/powerpoint/2010/main" val="1020155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effectLst/>
              </a:rPr>
              <a:t>La Coalition des amputés du Canada offre actuellement deux programmes approuvés et ayant des droits d’auteur sans frais aux Canadiens qui ont subi la perte d’un membre</a:t>
            </a:r>
          </a:p>
          <a:p>
            <a:endParaRPr lang="fr-CA" dirty="0"/>
          </a:p>
        </p:txBody>
      </p:sp>
      <p:sp>
        <p:nvSpPr>
          <p:cNvPr id="4" name="Espace réservé du numéro de diapositive 3"/>
          <p:cNvSpPr>
            <a:spLocks noGrp="1"/>
          </p:cNvSpPr>
          <p:nvPr>
            <p:ph type="sldNum" sz="quarter" idx="10"/>
          </p:nvPr>
        </p:nvSpPr>
        <p:spPr/>
        <p:txBody>
          <a:bodyPr/>
          <a:lstStyle/>
          <a:p>
            <a:fld id="{D0D209DD-3CEF-4C5A-8464-D6BD7101D4D9}" type="slidenum">
              <a:rPr lang="fr-CA" smtClean="0"/>
              <a:t>5</a:t>
            </a:fld>
            <a:endParaRPr lang="fr-CA"/>
          </a:p>
        </p:txBody>
      </p:sp>
    </p:spTree>
    <p:extLst>
      <p:ext uri="{BB962C8B-B14F-4D97-AF65-F5344CB8AC3E}">
        <p14:creationId xmlns:p14="http://schemas.microsoft.com/office/powerpoint/2010/main" val="85085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dirty="0" smtClean="0">
                <a:effectLst/>
              </a:rPr>
              <a:t>L’un des évènements les plus exceptionnels pour une personne qui vient de subir une amputation est la rencontre d’une personne ayant subi la perte d’un membre qui s’est bien rétablie et mène à nouveau une vie productive et agréable.</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dirty="0" smtClean="0">
                <a:effectLst/>
              </a:rPr>
              <a:t>des rapports sont reçus après chaque visite de parrainage. </a:t>
            </a:r>
            <a:endParaRPr lang="fr-CA"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dirty="0" smtClean="0">
              <a:effectLst/>
            </a:endParaRPr>
          </a:p>
          <a:p>
            <a:endParaRPr lang="fr-CA" dirty="0"/>
          </a:p>
        </p:txBody>
      </p:sp>
      <p:sp>
        <p:nvSpPr>
          <p:cNvPr id="4" name="Espace réservé du numéro de diapositive 3"/>
          <p:cNvSpPr>
            <a:spLocks noGrp="1"/>
          </p:cNvSpPr>
          <p:nvPr>
            <p:ph type="sldNum" sz="quarter" idx="10"/>
          </p:nvPr>
        </p:nvSpPr>
        <p:spPr/>
        <p:txBody>
          <a:bodyPr/>
          <a:lstStyle/>
          <a:p>
            <a:fld id="{D0D209DD-3CEF-4C5A-8464-D6BD7101D4D9}" type="slidenum">
              <a:rPr lang="fr-CA" smtClean="0"/>
              <a:t>6</a:t>
            </a:fld>
            <a:endParaRPr lang="fr-CA"/>
          </a:p>
        </p:txBody>
      </p:sp>
    </p:spTree>
    <p:extLst>
      <p:ext uri="{BB962C8B-B14F-4D97-AF65-F5344CB8AC3E}">
        <p14:creationId xmlns:p14="http://schemas.microsoft.com/office/powerpoint/2010/main" val="3274279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Aspects </a:t>
            </a:r>
            <a:r>
              <a:rPr lang="fr-CA" dirty="0" err="1" smtClean="0"/>
              <a:t>theorie</a:t>
            </a:r>
            <a:r>
              <a:rPr lang="fr-CA" dirty="0" smtClean="0"/>
              <a:t> et mise en situation</a:t>
            </a:r>
          </a:p>
          <a:p>
            <a:r>
              <a:rPr lang="fr-CA" dirty="0" err="1" smtClean="0"/>
              <a:t>Evaluation</a:t>
            </a:r>
            <a:endParaRPr lang="fr-CA" dirty="0" smtClean="0"/>
          </a:p>
          <a:p>
            <a:r>
              <a:rPr lang="fr-CA" dirty="0" smtClean="0"/>
              <a:t>Parrains = 1 jour</a:t>
            </a:r>
          </a:p>
          <a:p>
            <a:r>
              <a:rPr lang="fr-CA" dirty="0" smtClean="0"/>
              <a:t>Formateur</a:t>
            </a:r>
            <a:r>
              <a:rPr lang="fr-CA" baseline="0" dirty="0" smtClean="0"/>
              <a:t> = 2 jours</a:t>
            </a:r>
            <a:endParaRPr lang="fr-CA" dirty="0"/>
          </a:p>
        </p:txBody>
      </p:sp>
      <p:sp>
        <p:nvSpPr>
          <p:cNvPr id="4" name="Espace réservé du numéro de diapositive 3"/>
          <p:cNvSpPr>
            <a:spLocks noGrp="1"/>
          </p:cNvSpPr>
          <p:nvPr>
            <p:ph type="sldNum" sz="quarter" idx="10"/>
          </p:nvPr>
        </p:nvSpPr>
        <p:spPr/>
        <p:txBody>
          <a:bodyPr/>
          <a:lstStyle/>
          <a:p>
            <a:fld id="{D0D209DD-3CEF-4C5A-8464-D6BD7101D4D9}" type="slidenum">
              <a:rPr lang="fr-CA" smtClean="0"/>
              <a:t>7</a:t>
            </a:fld>
            <a:endParaRPr lang="fr-CA"/>
          </a:p>
        </p:txBody>
      </p:sp>
    </p:spTree>
    <p:extLst>
      <p:ext uri="{BB962C8B-B14F-4D97-AF65-F5344CB8AC3E}">
        <p14:creationId xmlns:p14="http://schemas.microsoft.com/office/powerpoint/2010/main" val="1835830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dirty="0" smtClean="0">
                <a:effectLst/>
              </a:rPr>
              <a:t>entre le « parrain » et la personne ayant récemment subi la perte d’un membre afin que les visites soient significatives et appropriées en ce qui concerne l’âge, le sexe, la religion, le niveau d’amputation et la cause de l’amputation lorsque cela est possible</a:t>
            </a:r>
            <a:r>
              <a:rPr lang="fr-CA" dirty="0" smtClean="0">
                <a:effectLst/>
              </a:rPr>
              <a:t>.</a:t>
            </a:r>
          </a:p>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effectLst/>
              </a:rPr>
              <a:t>En personne, par </a:t>
            </a:r>
            <a:r>
              <a:rPr lang="fr-CA" dirty="0" err="1" smtClean="0">
                <a:effectLst/>
              </a:rPr>
              <a:t>telephone</a:t>
            </a:r>
            <a:r>
              <a:rPr lang="fr-CA" dirty="0" smtClean="0">
                <a:effectLst/>
              </a:rPr>
              <a:t>,</a:t>
            </a:r>
            <a:r>
              <a:rPr lang="fr-CA" baseline="0" dirty="0" smtClean="0">
                <a:effectLst/>
              </a:rPr>
              <a:t> Skype</a:t>
            </a:r>
            <a:endParaRPr lang="fr-CA" dirty="0" smtClean="0"/>
          </a:p>
          <a:p>
            <a:r>
              <a:rPr lang="fr-CA" dirty="0" smtClean="0"/>
              <a:t>2010-2011: 88 visites</a:t>
            </a:r>
          </a:p>
          <a:p>
            <a:r>
              <a:rPr lang="fr-CA" dirty="0" smtClean="0"/>
              <a:t>2011-2012:</a:t>
            </a:r>
            <a:r>
              <a:rPr lang="fr-CA" baseline="0" dirty="0" smtClean="0"/>
              <a:t> 142 visites</a:t>
            </a:r>
          </a:p>
          <a:p>
            <a:r>
              <a:rPr lang="fr-CA" baseline="0" dirty="0" smtClean="0"/>
              <a:t>2012 à présente: </a:t>
            </a:r>
            <a:endParaRPr lang="fr-CA" dirty="0"/>
          </a:p>
        </p:txBody>
      </p:sp>
      <p:sp>
        <p:nvSpPr>
          <p:cNvPr id="4" name="Espace réservé du numéro de diapositive 3"/>
          <p:cNvSpPr>
            <a:spLocks noGrp="1"/>
          </p:cNvSpPr>
          <p:nvPr>
            <p:ph type="sldNum" sz="quarter" idx="10"/>
          </p:nvPr>
        </p:nvSpPr>
        <p:spPr/>
        <p:txBody>
          <a:bodyPr/>
          <a:lstStyle/>
          <a:p>
            <a:fld id="{D0D209DD-3CEF-4C5A-8464-D6BD7101D4D9}" type="slidenum">
              <a:rPr lang="fr-CA" smtClean="0"/>
              <a:t>8</a:t>
            </a:fld>
            <a:endParaRPr lang="fr-CA"/>
          </a:p>
        </p:txBody>
      </p:sp>
    </p:spTree>
    <p:extLst>
      <p:ext uri="{BB962C8B-B14F-4D97-AF65-F5344CB8AC3E}">
        <p14:creationId xmlns:p14="http://schemas.microsoft.com/office/powerpoint/2010/main" val="3533639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effectLst/>
              </a:rPr>
              <a:t>on lui a demandé particulièrement pourquoi certaines personnes ayant subi la perte d’un membre sombraient et pourquoi d’autres survivaient à la perte et allaient de l’avant pour rebâtir leurs vies:</a:t>
            </a:r>
          </a:p>
          <a:p>
            <a:pPr marL="800100" lvl="2" indent="0">
              <a:buNone/>
            </a:pPr>
            <a:r>
              <a:rPr lang="fr-CA" i="1" dirty="0" smtClean="0">
                <a:effectLst/>
              </a:rPr>
              <a:t>« Il semble que les personnes ayant subi la perte d’un membre qui réussissent ont de la famille et des amis à qui elles peuvent demander de l’aide, ont de bonnes techniques de résolution de problèmes et sont flexibles dans leurs objectifs de vie et la façon de les atteindre. Elles ont aussi tendance à avoir peu de pensées négatives et sont à l’aise en public à propos de leur amputation. »</a:t>
            </a:r>
            <a:endParaRPr lang="fr-CA" dirty="0" smtClean="0">
              <a:effectLst/>
            </a:endParaRPr>
          </a:p>
          <a:p>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D0D209DD-3CEF-4C5A-8464-D6BD7101D4D9}" type="slidenum">
              <a:rPr lang="fr-CA" smtClean="0"/>
              <a:t>10</a:t>
            </a:fld>
            <a:endParaRPr lang="fr-CA"/>
          </a:p>
        </p:txBody>
      </p:sp>
    </p:spTree>
    <p:extLst>
      <p:ext uri="{BB962C8B-B14F-4D97-AF65-F5344CB8AC3E}">
        <p14:creationId xmlns:p14="http://schemas.microsoft.com/office/powerpoint/2010/main" val="836932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effectLst/>
              </a:rPr>
              <a:t>on lui a demandé particulièrement pourquoi certaines personnes ayant subi la perte d’un membre sombraient et pourquoi d’autres survivaient à la perte et allaient de l’avant pour rebâtir leurs vies:</a:t>
            </a:r>
          </a:p>
          <a:p>
            <a:pPr marL="800100" lvl="2" indent="0">
              <a:buNone/>
            </a:pPr>
            <a:r>
              <a:rPr lang="fr-CA" i="1" dirty="0" smtClean="0">
                <a:effectLst/>
              </a:rPr>
              <a:t>« Il semble que les personnes ayant subi la perte d’un membre qui réussissent ont de la famille et des amis à qui elles peuvent demander de l’aide, ont de bonnes techniques de résolution de problèmes et sont flexibles dans leurs objectifs de vie et la façon de les atteindre. Elles ont aussi tendance à avoir peu de pensées négatives et sont à l’aise en public à propos de leur amputation. »</a:t>
            </a:r>
            <a:endParaRPr lang="fr-CA" dirty="0" smtClean="0">
              <a:effectLst/>
            </a:endParaRPr>
          </a:p>
          <a:p>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D0D209DD-3CEF-4C5A-8464-D6BD7101D4D9}" type="slidenum">
              <a:rPr lang="fr-CA" smtClean="0"/>
              <a:t>11</a:t>
            </a:fld>
            <a:endParaRPr lang="fr-CA"/>
          </a:p>
        </p:txBody>
      </p:sp>
    </p:spTree>
    <p:extLst>
      <p:ext uri="{BB962C8B-B14F-4D97-AF65-F5344CB8AC3E}">
        <p14:creationId xmlns:p14="http://schemas.microsoft.com/office/powerpoint/2010/main" val="2418100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Modifiez le style du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Espace réservé de la date 29"/>
          <p:cNvSpPr>
            <a:spLocks noGrp="1"/>
          </p:cNvSpPr>
          <p:nvPr>
            <p:ph type="dt" sz="half" idx="10"/>
          </p:nvPr>
        </p:nvSpPr>
        <p:spPr/>
        <p:txBody>
          <a:bodyPr/>
          <a:lstStyle/>
          <a:p>
            <a:fld id="{EA79C021-796B-48F2-8FD5-F374B7C23BBA}" type="datetimeFigureOut">
              <a:rPr lang="fr-CA" smtClean="0"/>
              <a:t>2012-04-26</a:t>
            </a:fld>
            <a:endParaRPr lang="fr-CA"/>
          </a:p>
        </p:txBody>
      </p:sp>
      <p:sp>
        <p:nvSpPr>
          <p:cNvPr id="19" name="Espace réservé du pied de page 18"/>
          <p:cNvSpPr>
            <a:spLocks noGrp="1"/>
          </p:cNvSpPr>
          <p:nvPr>
            <p:ph type="ftr" sz="quarter" idx="11"/>
          </p:nvPr>
        </p:nvSpPr>
        <p:spPr/>
        <p:txBody>
          <a:bodyPr/>
          <a:lstStyle/>
          <a:p>
            <a:endParaRPr lang="fr-CA"/>
          </a:p>
        </p:txBody>
      </p:sp>
      <p:sp>
        <p:nvSpPr>
          <p:cNvPr id="27" name="Espace réservé du numéro de diapositive 26"/>
          <p:cNvSpPr>
            <a:spLocks noGrp="1"/>
          </p:cNvSpPr>
          <p:nvPr>
            <p:ph type="sldNum" sz="quarter" idx="12"/>
          </p:nvPr>
        </p:nvSpPr>
        <p:spPr/>
        <p:txBody>
          <a:bodyPr/>
          <a:lstStyle/>
          <a:p>
            <a:fld id="{53917BB9-03EA-4778-9C05-D0CEC97D373F}" type="slidenum">
              <a:rPr lang="fr-CA" smtClean="0"/>
              <a:t>‹N°›</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A79C021-796B-48F2-8FD5-F374B7C23BBA}" type="datetimeFigureOut">
              <a:rPr lang="fr-CA" smtClean="0"/>
              <a:t>2012-04-26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53917BB9-03EA-4778-9C05-D0CEC97D373F}"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A79C021-796B-48F2-8FD5-F374B7C23BBA}" type="datetimeFigureOut">
              <a:rPr lang="fr-CA" smtClean="0"/>
              <a:t>2012-04-26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53917BB9-03EA-4778-9C05-D0CEC97D373F}"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A79C021-796B-48F2-8FD5-F374B7C23BBA}" type="datetimeFigureOut">
              <a:rPr lang="fr-CA" smtClean="0"/>
              <a:t>2012-04-26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53917BB9-03EA-4778-9C05-D0CEC97D373F}"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EA79C021-796B-48F2-8FD5-F374B7C23BBA}" type="datetimeFigureOut">
              <a:rPr lang="fr-CA" smtClean="0"/>
              <a:t>2012-04-26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53917BB9-03EA-4778-9C05-D0CEC97D373F}" type="slidenum">
              <a:rPr lang="fr-CA" smtClean="0"/>
              <a:t>‹N°›</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A79C021-796B-48F2-8FD5-F374B7C23BBA}" type="datetimeFigureOut">
              <a:rPr lang="fr-CA" smtClean="0"/>
              <a:t>2012-04-26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53917BB9-03EA-4778-9C05-D0CEC97D373F}" type="slidenum">
              <a:rPr lang="fr-CA" smtClean="0"/>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EA79C021-796B-48F2-8FD5-F374B7C23BBA}" type="datetimeFigureOut">
              <a:rPr lang="fr-CA" smtClean="0"/>
              <a:t>2012-04-26</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53917BB9-03EA-4778-9C05-D0CEC97D373F}"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FR" smtClean="0"/>
              <a:t>Modifiez le style du titre</a:t>
            </a:r>
            <a:endParaRPr kumimoji="0" lang="en-US"/>
          </a:p>
        </p:txBody>
      </p:sp>
      <p:sp>
        <p:nvSpPr>
          <p:cNvPr id="7" name="Espace réservé de la date 6"/>
          <p:cNvSpPr>
            <a:spLocks noGrp="1"/>
          </p:cNvSpPr>
          <p:nvPr>
            <p:ph type="dt" sz="half" idx="10"/>
          </p:nvPr>
        </p:nvSpPr>
        <p:spPr/>
        <p:txBody>
          <a:bodyPr/>
          <a:lstStyle/>
          <a:p>
            <a:fld id="{EA79C021-796B-48F2-8FD5-F374B7C23BBA}" type="datetimeFigureOut">
              <a:rPr lang="fr-CA" smtClean="0"/>
              <a:t>2012-04-26</a:t>
            </a:fld>
            <a:endParaRPr lang="fr-CA"/>
          </a:p>
        </p:txBody>
      </p:sp>
      <p:sp>
        <p:nvSpPr>
          <p:cNvPr id="8" name="Espace réservé du numéro de diapositive 7"/>
          <p:cNvSpPr>
            <a:spLocks noGrp="1"/>
          </p:cNvSpPr>
          <p:nvPr>
            <p:ph type="sldNum" sz="quarter" idx="11"/>
          </p:nvPr>
        </p:nvSpPr>
        <p:spPr/>
        <p:txBody>
          <a:bodyPr/>
          <a:lstStyle/>
          <a:p>
            <a:fld id="{53917BB9-03EA-4778-9C05-D0CEC97D373F}" type="slidenum">
              <a:rPr lang="fr-CA" smtClean="0"/>
              <a:t>‹N°›</a:t>
            </a:fld>
            <a:endParaRPr lang="fr-CA"/>
          </a:p>
        </p:txBody>
      </p:sp>
      <p:sp>
        <p:nvSpPr>
          <p:cNvPr id="9" name="Espace réservé du pied de page 8"/>
          <p:cNvSpPr>
            <a:spLocks noGrp="1"/>
          </p:cNvSpPr>
          <p:nvPr>
            <p:ph type="ftr" sz="quarter" idx="12"/>
          </p:nvPr>
        </p:nvSpPr>
        <p:spPr/>
        <p:txBody>
          <a:bodyPr/>
          <a:lstStyle/>
          <a:p>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A79C021-796B-48F2-8FD5-F374B7C23BBA}" type="datetimeFigureOut">
              <a:rPr lang="fr-CA" smtClean="0"/>
              <a:t>2012-04-26</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53917BB9-03EA-4778-9C05-D0CEC97D373F}"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A79C021-796B-48F2-8FD5-F374B7C23BBA}" type="datetimeFigureOut">
              <a:rPr lang="fr-CA" smtClean="0"/>
              <a:t>2012-04-26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a:xfrm>
            <a:off x="8156448" y="6422064"/>
            <a:ext cx="762000" cy="365125"/>
          </a:xfrm>
        </p:spPr>
        <p:txBody>
          <a:bodyPr/>
          <a:lstStyle/>
          <a:p>
            <a:fld id="{53917BB9-03EA-4778-9C05-D0CEC97D373F}" type="slidenum">
              <a:rPr lang="fr-CA" smtClean="0"/>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EA79C021-796B-48F2-8FD5-F374B7C23BBA}" type="datetimeFigureOut">
              <a:rPr lang="fr-CA" smtClean="0"/>
              <a:t>2012-04-26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53917BB9-03EA-4778-9C05-D0CEC97D373F}" type="slidenum">
              <a:rPr lang="fr-CA" smtClean="0"/>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FR" smtClean="0"/>
              <a:t>Modifiez le style du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A79C021-796B-48F2-8FD5-F374B7C23BBA}" type="datetimeFigureOut">
              <a:rPr lang="fr-CA" smtClean="0"/>
              <a:t>2012-04-26</a:t>
            </a:fld>
            <a:endParaRPr lang="fr-CA"/>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CA"/>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3917BB9-03EA-4778-9C05-D0CEC97D373F}" type="slidenum">
              <a:rPr lang="fr-CA" smtClean="0"/>
              <a:t>‹N°›</a:t>
            </a:fld>
            <a:endParaRPr lang="fr-CA"/>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1"/>
          <p:cNvSpPr>
            <a:spLocks noGrp="1" noChangeArrowheads="1"/>
          </p:cNvSpPr>
          <p:nvPr>
            <p:ph type="title"/>
          </p:nvPr>
        </p:nvSpPr>
        <p:spPr>
          <a:xfrm>
            <a:off x="683568" y="3761161"/>
            <a:ext cx="8229600" cy="1143000"/>
          </a:xfrm>
        </p:spPr>
        <p:txBody>
          <a:bodyPr>
            <a:normAutofit fontScale="90000"/>
          </a:bodyPr>
          <a:lstStyle/>
          <a:p>
            <a:r>
              <a:rPr lang="fr-CA" sz="4000" dirty="0" smtClean="0"/>
              <a:t/>
            </a:r>
            <a:br>
              <a:rPr lang="fr-CA" sz="4000" dirty="0" smtClean="0"/>
            </a:br>
            <a:endParaRPr lang="fr-CA" sz="4000" dirty="0" smtClean="0"/>
          </a:p>
        </p:txBody>
      </p:sp>
      <p:sp>
        <p:nvSpPr>
          <p:cNvPr id="4100" name="Rectangle 6"/>
          <p:cNvSpPr>
            <a:spLocks noChangeArrowheads="1"/>
          </p:cNvSpPr>
          <p:nvPr/>
        </p:nvSpPr>
        <p:spPr bwMode="auto">
          <a:xfrm>
            <a:off x="0" y="2882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sp>
        <p:nvSpPr>
          <p:cNvPr id="4101" name="Rectangle 7"/>
          <p:cNvSpPr>
            <a:spLocks noChangeArrowheads="1"/>
          </p:cNvSpPr>
          <p:nvPr/>
        </p:nvSpPr>
        <p:spPr bwMode="auto">
          <a:xfrm>
            <a:off x="3779838" y="3716338"/>
            <a:ext cx="9128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tabLst>
                <a:tab pos="3257550" algn="ctr"/>
                <a:tab pos="6492875" algn="r"/>
              </a:tabLst>
            </a:pPr>
            <a:r>
              <a:rPr lang="fr-CA" sz="1200" dirty="0">
                <a:solidFill>
                  <a:srgbClr val="354E6C"/>
                </a:solidFill>
                <a:ea typeface="Times New Roman" pitchFamily="18" charset="0"/>
                <a:cs typeface="Arial" charset="0"/>
              </a:rPr>
              <a:t>                 </a:t>
            </a:r>
            <a:endParaRPr lang="fr-CA" dirty="0">
              <a:ea typeface="Times New Roman" pitchFamily="18" charset="0"/>
              <a:cs typeface="Arial"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181" y="260648"/>
            <a:ext cx="6047638" cy="6379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496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787208" cy="1426170"/>
          </a:xfrm>
        </p:spPr>
        <p:txBody>
          <a:bodyPr>
            <a:noAutofit/>
          </a:bodyPr>
          <a:lstStyle/>
          <a:p>
            <a:pPr algn="ctr"/>
            <a:r>
              <a:rPr lang="fr-FR" sz="2800" u="sng" dirty="0" smtClean="0"/>
              <a:t/>
            </a:r>
            <a:br>
              <a:rPr lang="fr-FR" sz="2800" u="sng" dirty="0" smtClean="0"/>
            </a:br>
            <a:r>
              <a:rPr lang="fr-FR" sz="2800" u="sng" dirty="0" smtClean="0">
                <a:solidFill>
                  <a:schemeClr val="accent1">
                    <a:lumMod val="60000"/>
                    <a:lumOff val="40000"/>
                  </a:schemeClr>
                </a:solidFill>
              </a:rPr>
              <a:t>Promouvoir </a:t>
            </a:r>
            <a:r>
              <a:rPr lang="fr-FR" sz="2800" u="sng" dirty="0">
                <a:solidFill>
                  <a:schemeClr val="accent1">
                    <a:lumMod val="60000"/>
                    <a:lumOff val="40000"/>
                  </a:schemeClr>
                </a:solidFill>
              </a:rPr>
              <a:t>les habiletés de vie des personnes amputées </a:t>
            </a:r>
            <a:br>
              <a:rPr lang="fr-FR" sz="2800" u="sng" dirty="0">
                <a:solidFill>
                  <a:schemeClr val="accent1">
                    <a:lumMod val="60000"/>
                    <a:lumOff val="40000"/>
                  </a:schemeClr>
                </a:solidFill>
              </a:rPr>
            </a:br>
            <a:r>
              <a:rPr lang="fr-FR" sz="2800" dirty="0">
                <a:solidFill>
                  <a:schemeClr val="accent1">
                    <a:lumMod val="60000"/>
                    <a:lumOff val="40000"/>
                  </a:schemeClr>
                </a:solidFill>
              </a:rPr>
              <a:t>(</a:t>
            </a:r>
            <a:r>
              <a:rPr lang="fr-FR" sz="2400" dirty="0" err="1">
                <a:solidFill>
                  <a:schemeClr val="accent1">
                    <a:lumMod val="60000"/>
                    <a:lumOff val="40000"/>
                  </a:schemeClr>
                </a:solidFill>
              </a:rPr>
              <a:t>Promoting</a:t>
            </a:r>
            <a:r>
              <a:rPr lang="fr-FR" sz="2400" dirty="0">
                <a:solidFill>
                  <a:schemeClr val="accent1">
                    <a:lumMod val="60000"/>
                    <a:lumOff val="40000"/>
                  </a:schemeClr>
                </a:solidFill>
              </a:rPr>
              <a:t> </a:t>
            </a:r>
            <a:r>
              <a:rPr lang="fr-FR" sz="2400" dirty="0" err="1">
                <a:solidFill>
                  <a:schemeClr val="accent1">
                    <a:lumMod val="60000"/>
                    <a:lumOff val="40000"/>
                  </a:schemeClr>
                </a:solidFill>
              </a:rPr>
              <a:t>Amputee</a:t>
            </a:r>
            <a:r>
              <a:rPr lang="fr-FR" sz="2400" dirty="0">
                <a:solidFill>
                  <a:schemeClr val="accent1">
                    <a:lumMod val="60000"/>
                    <a:lumOff val="40000"/>
                  </a:schemeClr>
                </a:solidFill>
              </a:rPr>
              <a:t> Life </a:t>
            </a:r>
            <a:r>
              <a:rPr lang="fr-FR" sz="2400" dirty="0" err="1">
                <a:solidFill>
                  <a:schemeClr val="accent1">
                    <a:lumMod val="60000"/>
                    <a:lumOff val="40000"/>
                  </a:schemeClr>
                </a:solidFill>
              </a:rPr>
              <a:t>Skills</a:t>
            </a:r>
            <a:r>
              <a:rPr lang="fr-FR" sz="2400" dirty="0">
                <a:solidFill>
                  <a:schemeClr val="accent1">
                    <a:lumMod val="60000"/>
                    <a:lumOff val="40000"/>
                  </a:schemeClr>
                </a:solidFill>
              </a:rPr>
              <a:t> ® (PALS) </a:t>
            </a:r>
            <a:r>
              <a:rPr lang="fr-FR" sz="2400" dirty="0" smtClean="0">
                <a:solidFill>
                  <a:schemeClr val="accent1">
                    <a:lumMod val="60000"/>
                    <a:lumOff val="40000"/>
                  </a:schemeClr>
                </a:solidFill>
              </a:rPr>
              <a:t>Program</a:t>
            </a:r>
            <a:endParaRPr lang="fr-CA" sz="2400" dirty="0">
              <a:solidFill>
                <a:schemeClr val="accent1">
                  <a:lumMod val="60000"/>
                  <a:lumOff val="40000"/>
                </a:schemeClr>
              </a:solidFill>
            </a:endParaRPr>
          </a:p>
        </p:txBody>
      </p:sp>
      <p:sp>
        <p:nvSpPr>
          <p:cNvPr id="3" name="Espace réservé du contenu 2"/>
          <p:cNvSpPr>
            <a:spLocks noGrp="1"/>
          </p:cNvSpPr>
          <p:nvPr>
            <p:ph idx="1"/>
          </p:nvPr>
        </p:nvSpPr>
        <p:spPr>
          <a:xfrm>
            <a:off x="467544" y="2348880"/>
            <a:ext cx="7467600" cy="3445843"/>
          </a:xfrm>
        </p:spPr>
        <p:txBody>
          <a:bodyPr>
            <a:normAutofit fontScale="92500" lnSpcReduction="20000"/>
          </a:bodyPr>
          <a:lstStyle/>
          <a:p>
            <a:r>
              <a:rPr lang="fr-CA" sz="2000" dirty="0"/>
              <a:t>A</a:t>
            </a:r>
            <a:r>
              <a:rPr lang="fr-CA" sz="2000" dirty="0" smtClean="0">
                <a:effectLst/>
              </a:rPr>
              <a:t> été créé et validé à Johns Hopkins </a:t>
            </a:r>
            <a:r>
              <a:rPr lang="fr-CA" sz="2000" dirty="0" err="1" smtClean="0">
                <a:effectLst/>
              </a:rPr>
              <a:t>University</a:t>
            </a:r>
            <a:r>
              <a:rPr lang="fr-CA" sz="2000" dirty="0" smtClean="0">
                <a:effectLst/>
              </a:rPr>
              <a:t>, Bloomberg </a:t>
            </a:r>
            <a:r>
              <a:rPr lang="fr-CA" sz="2000" dirty="0" err="1" smtClean="0">
                <a:effectLst/>
              </a:rPr>
              <a:t>School</a:t>
            </a:r>
            <a:r>
              <a:rPr lang="fr-CA" sz="2000" dirty="0" smtClean="0">
                <a:effectLst/>
              </a:rPr>
              <a:t> of Public </a:t>
            </a:r>
            <a:r>
              <a:rPr lang="fr-CA" sz="2000" dirty="0" err="1" smtClean="0">
                <a:effectLst/>
              </a:rPr>
              <a:t>Health</a:t>
            </a:r>
            <a:r>
              <a:rPr lang="fr-CA" sz="2000" dirty="0" smtClean="0">
                <a:effectLst/>
              </a:rPr>
              <a:t> à Baltimore, Maryland</a:t>
            </a:r>
          </a:p>
          <a:p>
            <a:pPr marL="36576" indent="0">
              <a:buNone/>
            </a:pPr>
            <a:endParaRPr lang="fr-CA" sz="2000" dirty="0" smtClean="0">
              <a:effectLst/>
            </a:endParaRPr>
          </a:p>
          <a:p>
            <a:r>
              <a:rPr lang="fr-CA" sz="2000" dirty="0"/>
              <a:t>Le fondateur du programme, Dr Stephen Wegener, est un membre de la faculté de la John Hopkins Bloomberg </a:t>
            </a:r>
            <a:r>
              <a:rPr lang="fr-CA" sz="2000" dirty="0" err="1"/>
              <a:t>School</a:t>
            </a:r>
            <a:r>
              <a:rPr lang="fr-CA" sz="2000" dirty="0"/>
              <a:t> of Public </a:t>
            </a:r>
            <a:r>
              <a:rPr lang="fr-CA" sz="2000" dirty="0" err="1" smtClean="0"/>
              <a:t>Health</a:t>
            </a:r>
            <a:endParaRPr lang="fr-CA" sz="2000" dirty="0"/>
          </a:p>
          <a:p>
            <a:pPr marL="36576" indent="0">
              <a:buNone/>
            </a:pPr>
            <a:endParaRPr lang="fr-CA" sz="2000" dirty="0" smtClean="0">
              <a:effectLst/>
            </a:endParaRPr>
          </a:p>
          <a:p>
            <a:r>
              <a:rPr lang="fr-CA" sz="2000" dirty="0" smtClean="0">
                <a:effectLst/>
              </a:rPr>
              <a:t>Le succès du programme vient d’une approche participative </a:t>
            </a:r>
          </a:p>
          <a:p>
            <a:pPr marL="36576" indent="0">
              <a:buNone/>
            </a:pPr>
            <a:endParaRPr lang="fr-CA" sz="2000" dirty="0" smtClean="0">
              <a:effectLst/>
            </a:endParaRPr>
          </a:p>
          <a:p>
            <a:r>
              <a:rPr lang="fr-CA" sz="2000" dirty="0" smtClean="0">
                <a:effectLst/>
              </a:rPr>
              <a:t>Les participants partagent leurs expériences autant positives que négatives avec les autres et apprennent de nouvelles techniques de résolution de problèmes</a:t>
            </a:r>
          </a:p>
          <a:p>
            <a:pPr marL="0" indent="0">
              <a:buNone/>
            </a:pPr>
            <a:endParaRPr lang="fr-CA" dirty="0"/>
          </a:p>
        </p:txBody>
      </p:sp>
      <p:pic>
        <p:nvPicPr>
          <p:cNvPr id="7" name="Picture 2" descr="PAL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9384" y="3284983"/>
            <a:ext cx="1207312" cy="331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341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2400" u="sng" dirty="0" smtClean="0">
                <a:solidFill>
                  <a:schemeClr val="accent1">
                    <a:lumMod val="60000"/>
                    <a:lumOff val="40000"/>
                  </a:schemeClr>
                </a:solidFill>
              </a:rPr>
              <a:t>Promouvoir les habiletés de vie des personnes amputées </a:t>
            </a:r>
            <a:br>
              <a:rPr lang="fr-FR" sz="2400" u="sng" dirty="0" smtClean="0">
                <a:solidFill>
                  <a:schemeClr val="accent1">
                    <a:lumMod val="60000"/>
                    <a:lumOff val="40000"/>
                  </a:schemeClr>
                </a:solidFill>
              </a:rPr>
            </a:br>
            <a:r>
              <a:rPr lang="fr-FR" sz="2400" dirty="0" smtClean="0">
                <a:solidFill>
                  <a:schemeClr val="accent1">
                    <a:lumMod val="60000"/>
                    <a:lumOff val="40000"/>
                  </a:schemeClr>
                </a:solidFill>
              </a:rPr>
              <a:t>(</a:t>
            </a:r>
            <a:r>
              <a:rPr lang="fr-FR" sz="2400" dirty="0" err="1" smtClean="0">
                <a:solidFill>
                  <a:schemeClr val="accent1">
                    <a:lumMod val="60000"/>
                    <a:lumOff val="40000"/>
                  </a:schemeClr>
                </a:solidFill>
              </a:rPr>
              <a:t>Promoting</a:t>
            </a:r>
            <a:r>
              <a:rPr lang="fr-FR" sz="2400" dirty="0" smtClean="0">
                <a:solidFill>
                  <a:schemeClr val="accent1">
                    <a:lumMod val="60000"/>
                    <a:lumOff val="40000"/>
                  </a:schemeClr>
                </a:solidFill>
              </a:rPr>
              <a:t> </a:t>
            </a:r>
            <a:r>
              <a:rPr lang="fr-FR" sz="2400" dirty="0" err="1" smtClean="0">
                <a:solidFill>
                  <a:schemeClr val="accent1">
                    <a:lumMod val="60000"/>
                    <a:lumOff val="40000"/>
                  </a:schemeClr>
                </a:solidFill>
              </a:rPr>
              <a:t>Amputee</a:t>
            </a:r>
            <a:r>
              <a:rPr lang="fr-FR" sz="2400" dirty="0" smtClean="0">
                <a:solidFill>
                  <a:schemeClr val="accent1">
                    <a:lumMod val="60000"/>
                    <a:lumOff val="40000"/>
                  </a:schemeClr>
                </a:solidFill>
              </a:rPr>
              <a:t> Life </a:t>
            </a:r>
            <a:r>
              <a:rPr lang="fr-FR" sz="2400" dirty="0" err="1" smtClean="0">
                <a:solidFill>
                  <a:schemeClr val="accent1">
                    <a:lumMod val="60000"/>
                    <a:lumOff val="40000"/>
                  </a:schemeClr>
                </a:solidFill>
              </a:rPr>
              <a:t>Skills</a:t>
            </a:r>
            <a:r>
              <a:rPr lang="fr-FR" sz="2400" dirty="0" smtClean="0">
                <a:solidFill>
                  <a:schemeClr val="accent1">
                    <a:lumMod val="60000"/>
                    <a:lumOff val="40000"/>
                  </a:schemeClr>
                </a:solidFill>
              </a:rPr>
              <a:t> ® (PALS) Program</a:t>
            </a:r>
            <a:endParaRPr lang="fr-CA" sz="2400" dirty="0">
              <a:solidFill>
                <a:schemeClr val="accent1">
                  <a:lumMod val="60000"/>
                  <a:lumOff val="40000"/>
                </a:schemeClr>
              </a:solidFill>
            </a:endParaRPr>
          </a:p>
        </p:txBody>
      </p:sp>
      <p:sp>
        <p:nvSpPr>
          <p:cNvPr id="3" name="Espace réservé du contenu 2"/>
          <p:cNvSpPr>
            <a:spLocks noGrp="1"/>
          </p:cNvSpPr>
          <p:nvPr>
            <p:ph idx="1"/>
          </p:nvPr>
        </p:nvSpPr>
        <p:spPr>
          <a:xfrm>
            <a:off x="467544" y="1844825"/>
            <a:ext cx="7467600" cy="3816424"/>
          </a:xfrm>
        </p:spPr>
        <p:txBody>
          <a:bodyPr>
            <a:normAutofit/>
          </a:bodyPr>
          <a:lstStyle/>
          <a:p>
            <a:r>
              <a:rPr lang="fr-CA" sz="2000" dirty="0" smtClean="0">
                <a:effectLst/>
              </a:rPr>
              <a:t>Chaque séance de deux heures met l’accent sur un sujet particulier, incluant :</a:t>
            </a:r>
          </a:p>
          <a:p>
            <a:pPr lvl="1">
              <a:buFont typeface="Arial" pitchFamily="34" charset="0"/>
              <a:buChar char="•"/>
            </a:pPr>
            <a:r>
              <a:rPr lang="fr-CA" sz="2000" dirty="0" smtClean="0">
                <a:effectLst/>
              </a:rPr>
              <a:t>Composer avec le mal et la douleur </a:t>
            </a:r>
          </a:p>
          <a:p>
            <a:pPr lvl="1">
              <a:buFont typeface="Arial" pitchFamily="34" charset="0"/>
              <a:buChar char="•"/>
            </a:pPr>
            <a:r>
              <a:rPr lang="fr-CA" sz="2000" dirty="0" smtClean="0">
                <a:effectLst/>
              </a:rPr>
              <a:t>Comment rebondir après une épreuve </a:t>
            </a:r>
          </a:p>
          <a:p>
            <a:pPr lvl="1">
              <a:buFont typeface="Arial" pitchFamily="34" charset="0"/>
              <a:buChar char="•"/>
            </a:pPr>
            <a:r>
              <a:rPr lang="fr-CA" sz="2000" dirty="0" smtClean="0">
                <a:effectLst/>
              </a:rPr>
              <a:t>Interagir avec la famille et les amis </a:t>
            </a:r>
          </a:p>
          <a:p>
            <a:pPr lvl="1">
              <a:buFont typeface="Arial" pitchFamily="34" charset="0"/>
              <a:buChar char="•"/>
            </a:pPr>
            <a:r>
              <a:rPr lang="fr-CA" sz="2000" dirty="0" smtClean="0">
                <a:effectLst/>
              </a:rPr>
              <a:t>La communication, le réseautage et l’accès aux ressources communautaires </a:t>
            </a:r>
          </a:p>
          <a:p>
            <a:pPr lvl="1">
              <a:buFont typeface="Arial" pitchFamily="34" charset="0"/>
              <a:buChar char="•"/>
            </a:pPr>
            <a:r>
              <a:rPr lang="fr-CA" sz="2000" dirty="0" smtClean="0">
                <a:effectLst/>
              </a:rPr>
              <a:t>Demeurer motivé et effectuer un suivi du progrès </a:t>
            </a:r>
          </a:p>
          <a:p>
            <a:endParaRPr lang="fr-CA" dirty="0"/>
          </a:p>
        </p:txBody>
      </p:sp>
      <p:pic>
        <p:nvPicPr>
          <p:cNvPr id="5" name="Picture 2" descr="PAL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3284984"/>
            <a:ext cx="1246344" cy="341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487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03232" cy="1143000"/>
          </a:xfrm>
        </p:spPr>
        <p:txBody>
          <a:bodyPr>
            <a:noAutofit/>
          </a:bodyPr>
          <a:lstStyle/>
          <a:p>
            <a:pPr algn="ctr"/>
            <a:r>
              <a:rPr lang="fr-FR" sz="2400" u="sng" dirty="0">
                <a:solidFill>
                  <a:schemeClr val="accent1">
                    <a:lumMod val="60000"/>
                    <a:lumOff val="40000"/>
                  </a:schemeClr>
                </a:solidFill>
              </a:rPr>
              <a:t>Promouvoir les habiletés de vie des personnes amputées </a:t>
            </a:r>
            <a:br>
              <a:rPr lang="fr-FR" sz="2400" u="sng" dirty="0">
                <a:solidFill>
                  <a:schemeClr val="accent1">
                    <a:lumMod val="60000"/>
                    <a:lumOff val="40000"/>
                  </a:schemeClr>
                </a:solidFill>
              </a:rPr>
            </a:br>
            <a:r>
              <a:rPr lang="fr-FR" sz="2400" dirty="0">
                <a:solidFill>
                  <a:schemeClr val="accent1">
                    <a:lumMod val="60000"/>
                    <a:lumOff val="40000"/>
                  </a:schemeClr>
                </a:solidFill>
              </a:rPr>
              <a:t>(</a:t>
            </a:r>
            <a:r>
              <a:rPr lang="fr-FR" sz="2400" dirty="0" err="1">
                <a:solidFill>
                  <a:schemeClr val="accent1">
                    <a:lumMod val="60000"/>
                    <a:lumOff val="40000"/>
                  </a:schemeClr>
                </a:solidFill>
              </a:rPr>
              <a:t>Promoting</a:t>
            </a:r>
            <a:r>
              <a:rPr lang="fr-FR" sz="2400" dirty="0">
                <a:solidFill>
                  <a:schemeClr val="accent1">
                    <a:lumMod val="60000"/>
                    <a:lumOff val="40000"/>
                  </a:schemeClr>
                </a:solidFill>
              </a:rPr>
              <a:t> </a:t>
            </a:r>
            <a:r>
              <a:rPr lang="fr-FR" sz="2400" dirty="0" err="1">
                <a:solidFill>
                  <a:schemeClr val="accent1">
                    <a:lumMod val="60000"/>
                    <a:lumOff val="40000"/>
                  </a:schemeClr>
                </a:solidFill>
              </a:rPr>
              <a:t>Amputee</a:t>
            </a:r>
            <a:r>
              <a:rPr lang="fr-FR" sz="2400" dirty="0">
                <a:solidFill>
                  <a:schemeClr val="accent1">
                    <a:lumMod val="60000"/>
                    <a:lumOff val="40000"/>
                  </a:schemeClr>
                </a:solidFill>
              </a:rPr>
              <a:t> Life </a:t>
            </a:r>
            <a:r>
              <a:rPr lang="fr-FR" sz="2400" dirty="0" err="1">
                <a:solidFill>
                  <a:schemeClr val="accent1">
                    <a:lumMod val="60000"/>
                    <a:lumOff val="40000"/>
                  </a:schemeClr>
                </a:solidFill>
              </a:rPr>
              <a:t>Skills</a:t>
            </a:r>
            <a:r>
              <a:rPr lang="fr-FR" sz="2400" dirty="0">
                <a:solidFill>
                  <a:schemeClr val="accent1">
                    <a:lumMod val="60000"/>
                    <a:lumOff val="40000"/>
                  </a:schemeClr>
                </a:solidFill>
              </a:rPr>
              <a:t> ® (PALS) Program</a:t>
            </a:r>
            <a:endParaRPr lang="fr-CA" sz="2400" dirty="0">
              <a:solidFill>
                <a:schemeClr val="accent1">
                  <a:lumMod val="60000"/>
                  <a:lumOff val="40000"/>
                </a:schemeClr>
              </a:solidFill>
            </a:endParaRPr>
          </a:p>
        </p:txBody>
      </p:sp>
      <p:sp>
        <p:nvSpPr>
          <p:cNvPr id="3" name="Espace réservé du contenu 2"/>
          <p:cNvSpPr>
            <a:spLocks noGrp="1"/>
          </p:cNvSpPr>
          <p:nvPr>
            <p:ph idx="1"/>
          </p:nvPr>
        </p:nvSpPr>
        <p:spPr>
          <a:xfrm>
            <a:off x="457200" y="1600200"/>
            <a:ext cx="7467600" cy="4529100"/>
          </a:xfrm>
        </p:spPr>
        <p:txBody>
          <a:bodyPr>
            <a:normAutofit/>
          </a:bodyPr>
          <a:lstStyle/>
          <a:p>
            <a:r>
              <a:rPr lang="fr-CA" sz="1800" dirty="0"/>
              <a:t>I</a:t>
            </a:r>
            <a:r>
              <a:rPr lang="fr-CA" sz="1800" dirty="0" smtClean="0">
                <a:effectLst/>
              </a:rPr>
              <a:t>l y a 22 formateurs certifiés pour ce programme à travers le Canada, qui ont été formés et évalués par Dr Wegener</a:t>
            </a:r>
          </a:p>
          <a:p>
            <a:pPr marL="36576" indent="0">
              <a:buNone/>
            </a:pPr>
            <a:endParaRPr lang="fr-CA" sz="1800" dirty="0" smtClean="0">
              <a:effectLst/>
            </a:endParaRPr>
          </a:p>
          <a:p>
            <a:r>
              <a:rPr lang="fr-CA" sz="1800" dirty="0" smtClean="0">
                <a:effectLst/>
              </a:rPr>
              <a:t>Le manuel du programme « Promouvoir les habiletés de vie des personnes amputées »  a été traduit en français et est imprimé gratuitement pour les participants par le CAC</a:t>
            </a:r>
            <a:endParaRPr lang="fr-CA" sz="1800" dirty="0"/>
          </a:p>
        </p:txBody>
      </p:sp>
      <p:graphicFrame>
        <p:nvGraphicFramePr>
          <p:cNvPr id="5" name="Chart 2"/>
          <p:cNvGraphicFramePr/>
          <p:nvPr>
            <p:extLst>
              <p:ext uri="{D42A27DB-BD31-4B8C-83A1-F6EECF244321}">
                <p14:modId xmlns:p14="http://schemas.microsoft.com/office/powerpoint/2010/main" val="3978110845"/>
              </p:ext>
            </p:extLst>
          </p:nvPr>
        </p:nvGraphicFramePr>
        <p:xfrm>
          <a:off x="2051720" y="4221088"/>
          <a:ext cx="4791710" cy="2228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3853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2400" i="1" u="sng" dirty="0" smtClean="0">
                <a:solidFill>
                  <a:schemeClr val="accent1">
                    <a:lumMod val="60000"/>
                    <a:lumOff val="40000"/>
                  </a:schemeClr>
                </a:solidFill>
                <a:effectLst/>
              </a:rPr>
              <a:t>Le programme « La liberté par le sport »</a:t>
            </a:r>
            <a:br>
              <a:rPr lang="fr-CA" sz="2400" i="1" u="sng" dirty="0" smtClean="0">
                <a:solidFill>
                  <a:schemeClr val="accent1">
                    <a:lumMod val="60000"/>
                    <a:lumOff val="40000"/>
                  </a:schemeClr>
                </a:solidFill>
                <a:effectLst/>
              </a:rPr>
            </a:br>
            <a:r>
              <a:rPr lang="fr-CA" sz="2400" i="1" u="sng" dirty="0" smtClean="0">
                <a:solidFill>
                  <a:schemeClr val="accent1">
                    <a:lumMod val="60000"/>
                    <a:lumOff val="40000"/>
                  </a:schemeClr>
                </a:solidFill>
                <a:effectLst/>
              </a:rPr>
              <a:t> (« </a:t>
            </a:r>
            <a:r>
              <a:rPr lang="fr-CA" sz="2400" i="1" u="sng" dirty="0" err="1" smtClean="0">
                <a:solidFill>
                  <a:schemeClr val="accent1">
                    <a:lumMod val="60000"/>
                    <a:lumOff val="40000"/>
                  </a:schemeClr>
                </a:solidFill>
                <a:effectLst/>
              </a:rPr>
              <a:t>Freedom</a:t>
            </a:r>
            <a:r>
              <a:rPr lang="fr-CA" sz="2400" i="1" u="sng" dirty="0" smtClean="0">
                <a:solidFill>
                  <a:schemeClr val="accent1">
                    <a:lumMod val="60000"/>
                    <a:lumOff val="40000"/>
                  </a:schemeClr>
                </a:solidFill>
                <a:effectLst/>
              </a:rPr>
              <a:t> </a:t>
            </a:r>
            <a:r>
              <a:rPr lang="fr-CA" sz="2400" i="1" u="sng" dirty="0" err="1" smtClean="0">
                <a:solidFill>
                  <a:schemeClr val="accent1">
                    <a:lumMod val="60000"/>
                    <a:lumOff val="40000"/>
                  </a:schemeClr>
                </a:solidFill>
                <a:effectLst/>
              </a:rPr>
              <a:t>through</a:t>
            </a:r>
            <a:r>
              <a:rPr lang="fr-CA" sz="2400" i="1" u="sng" dirty="0" smtClean="0">
                <a:solidFill>
                  <a:schemeClr val="accent1">
                    <a:lumMod val="60000"/>
                    <a:lumOff val="40000"/>
                  </a:schemeClr>
                </a:solidFill>
                <a:effectLst/>
              </a:rPr>
              <a:t> Sport  »)</a:t>
            </a:r>
            <a:endParaRPr lang="fr-CA" sz="2400" dirty="0">
              <a:solidFill>
                <a:schemeClr val="accent1">
                  <a:lumMod val="60000"/>
                  <a:lumOff val="40000"/>
                </a:schemeClr>
              </a:solidFill>
            </a:endParaRPr>
          </a:p>
        </p:txBody>
      </p:sp>
      <p:sp>
        <p:nvSpPr>
          <p:cNvPr id="3" name="Espace réservé du contenu 2"/>
          <p:cNvSpPr>
            <a:spLocks noGrp="1"/>
          </p:cNvSpPr>
          <p:nvPr>
            <p:ph idx="1"/>
          </p:nvPr>
        </p:nvSpPr>
        <p:spPr>
          <a:xfrm>
            <a:off x="467544" y="1700808"/>
            <a:ext cx="7467600" cy="4525963"/>
          </a:xfrm>
        </p:spPr>
        <p:txBody>
          <a:bodyPr>
            <a:normAutofit/>
          </a:bodyPr>
          <a:lstStyle/>
          <a:p>
            <a:r>
              <a:rPr lang="fr-CA" sz="2000" dirty="0" smtClean="0">
                <a:effectLst/>
              </a:rPr>
              <a:t>La CAC assumera la responsabilité de l’administration nationale du projet pilote « La liberté par le sport » (« </a:t>
            </a:r>
            <a:r>
              <a:rPr lang="fr-CA" sz="2000" dirty="0" err="1" smtClean="0">
                <a:effectLst/>
              </a:rPr>
              <a:t>Freedom</a:t>
            </a:r>
            <a:r>
              <a:rPr lang="fr-CA" sz="2000" dirty="0" smtClean="0">
                <a:effectLst/>
              </a:rPr>
              <a:t> </a:t>
            </a:r>
            <a:r>
              <a:rPr lang="fr-CA" sz="2000" dirty="0" err="1" smtClean="0">
                <a:effectLst/>
              </a:rPr>
              <a:t>through</a:t>
            </a:r>
            <a:r>
              <a:rPr lang="fr-CA" sz="2000" dirty="0" smtClean="0">
                <a:effectLst/>
              </a:rPr>
              <a:t> Sport ») développé par le Franklin-</a:t>
            </a:r>
            <a:r>
              <a:rPr lang="fr-CA" sz="2000" dirty="0" err="1" smtClean="0">
                <a:effectLst/>
              </a:rPr>
              <a:t>Northern</a:t>
            </a:r>
            <a:r>
              <a:rPr lang="fr-CA" sz="2000" dirty="0" smtClean="0">
                <a:effectLst/>
              </a:rPr>
              <a:t> Alberta </a:t>
            </a:r>
            <a:r>
              <a:rPr lang="fr-CA" sz="2000" dirty="0" err="1" smtClean="0">
                <a:effectLst/>
              </a:rPr>
              <a:t>Amputee</a:t>
            </a:r>
            <a:r>
              <a:rPr lang="fr-CA" sz="2000" dirty="0" smtClean="0">
                <a:effectLst/>
              </a:rPr>
              <a:t> program</a:t>
            </a:r>
          </a:p>
          <a:p>
            <a:pPr marL="36576" indent="0">
              <a:buNone/>
            </a:pPr>
            <a:endParaRPr lang="fr-CA" sz="2000" dirty="0" smtClean="0">
              <a:effectLst/>
            </a:endParaRPr>
          </a:p>
          <a:p>
            <a:r>
              <a:rPr lang="fr-CA" sz="2000" dirty="0" smtClean="0"/>
              <a:t>D</a:t>
            </a:r>
            <a:r>
              <a:rPr lang="fr-CA" sz="2000" dirty="0" smtClean="0">
                <a:effectLst/>
              </a:rPr>
              <a:t>es ateliers d’amputés actifs (« Active </a:t>
            </a:r>
            <a:r>
              <a:rPr lang="fr-CA" sz="2000" dirty="0" err="1" smtClean="0">
                <a:effectLst/>
              </a:rPr>
              <a:t>Amputee</a:t>
            </a:r>
            <a:r>
              <a:rPr lang="fr-CA" sz="2000" dirty="0" smtClean="0">
                <a:effectLst/>
              </a:rPr>
              <a:t> </a:t>
            </a:r>
            <a:r>
              <a:rPr lang="fr-CA" sz="2000" dirty="0" err="1" smtClean="0">
                <a:effectLst/>
              </a:rPr>
              <a:t>Clinics</a:t>
            </a:r>
            <a:r>
              <a:rPr lang="fr-CA" sz="2000" dirty="0" smtClean="0">
                <a:effectLst/>
              </a:rPr>
              <a:t> ») sont organisés autour de différentes activités sportives et récréatives pour sensibiliser davantage les personnes qui ont subi une amputation au conditionnement physique et aux occasions de participer à des activités sportives et récréatives </a:t>
            </a:r>
          </a:p>
        </p:txBody>
      </p:sp>
      <p:pic>
        <p:nvPicPr>
          <p:cNvPr id="5" name="Placeholder"/>
          <p:cNvPicPr/>
          <p:nvPr/>
        </p:nvPicPr>
        <p:blipFill>
          <a:blip r:embed="rId3">
            <a:extLst>
              <a:ext uri="{28A0092B-C50C-407E-A947-70E740481C1C}">
                <a14:useLocalDpi xmlns:a14="http://schemas.microsoft.com/office/drawing/2010/main" val="0"/>
              </a:ext>
            </a:extLst>
          </a:blip>
          <a:stretch>
            <a:fillRect/>
          </a:stretch>
        </p:blipFill>
        <p:spPr>
          <a:xfrm>
            <a:off x="7608979" y="476672"/>
            <a:ext cx="1512168" cy="2448272"/>
          </a:xfrm>
          <a:prstGeom prst="ellipse">
            <a:avLst/>
          </a:prstGeom>
          <a:ln w="38100" cap="flat" cmpd="sng" algn="ctr">
            <a:solidFill>
              <a:schemeClr val="bg1"/>
            </a:solidFill>
            <a:prstDash val="solid"/>
            <a:round/>
            <a:headEnd type="none" w="med" len="med"/>
            <a:tailEnd type="none" w="med" len="med"/>
          </a:ln>
        </p:spPr>
      </p:pic>
      <p:pic>
        <p:nvPicPr>
          <p:cNvPr id="6" name="Placeholder"/>
          <p:cNvPicPr/>
          <p:nvPr/>
        </p:nvPicPr>
        <p:blipFill>
          <a:blip r:embed="rId4" cstate="print">
            <a:extLst>
              <a:ext uri="{28A0092B-C50C-407E-A947-70E740481C1C}">
                <a14:useLocalDpi xmlns:a14="http://schemas.microsoft.com/office/drawing/2010/main" val="0"/>
              </a:ext>
            </a:extLst>
          </a:blip>
          <a:stretch>
            <a:fillRect/>
          </a:stretch>
        </p:blipFill>
        <p:spPr>
          <a:xfrm>
            <a:off x="6948264" y="5066591"/>
            <a:ext cx="2016224" cy="1656184"/>
          </a:xfrm>
          <a:prstGeom prst="ellipse">
            <a:avLst/>
          </a:prstGeom>
          <a:ln w="9563" cap="flat" cmpd="sng" algn="ctr">
            <a:solidFill>
              <a:srgbClr val="FFFFFF"/>
            </a:solidFill>
            <a:prstDash val="solid"/>
            <a:round/>
            <a:headEnd type="none" w="med" len="med"/>
            <a:tailEnd type="none" w="med" len="med"/>
          </a:ln>
        </p:spPr>
      </p:pic>
    </p:spTree>
    <p:extLst>
      <p:ext uri="{BB962C8B-B14F-4D97-AF65-F5344CB8AC3E}">
        <p14:creationId xmlns:p14="http://schemas.microsoft.com/office/powerpoint/2010/main" val="3015116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2400" i="1" u="sng" dirty="0" smtClean="0">
                <a:solidFill>
                  <a:schemeClr val="accent1">
                    <a:lumMod val="60000"/>
                    <a:lumOff val="40000"/>
                  </a:schemeClr>
                </a:solidFill>
                <a:effectLst/>
              </a:rPr>
              <a:t>Le programme « La liberté par le sport »</a:t>
            </a:r>
            <a:br>
              <a:rPr lang="fr-CA" sz="2400" i="1" u="sng" dirty="0" smtClean="0">
                <a:solidFill>
                  <a:schemeClr val="accent1">
                    <a:lumMod val="60000"/>
                    <a:lumOff val="40000"/>
                  </a:schemeClr>
                </a:solidFill>
                <a:effectLst/>
              </a:rPr>
            </a:br>
            <a:r>
              <a:rPr lang="fr-CA" sz="2400" i="1" u="sng" dirty="0" smtClean="0">
                <a:solidFill>
                  <a:schemeClr val="accent1">
                    <a:lumMod val="60000"/>
                    <a:lumOff val="40000"/>
                  </a:schemeClr>
                </a:solidFill>
                <a:effectLst/>
              </a:rPr>
              <a:t> (« </a:t>
            </a:r>
            <a:r>
              <a:rPr lang="fr-CA" sz="2400" i="1" u="sng" dirty="0" err="1" smtClean="0">
                <a:solidFill>
                  <a:schemeClr val="accent1">
                    <a:lumMod val="60000"/>
                    <a:lumOff val="40000"/>
                  </a:schemeClr>
                </a:solidFill>
                <a:effectLst/>
              </a:rPr>
              <a:t>Freedom</a:t>
            </a:r>
            <a:r>
              <a:rPr lang="fr-CA" sz="2400" i="1" u="sng" dirty="0" smtClean="0">
                <a:solidFill>
                  <a:schemeClr val="accent1">
                    <a:lumMod val="60000"/>
                    <a:lumOff val="40000"/>
                  </a:schemeClr>
                </a:solidFill>
                <a:effectLst/>
              </a:rPr>
              <a:t> </a:t>
            </a:r>
            <a:r>
              <a:rPr lang="fr-CA" sz="2400" i="1" u="sng" dirty="0" err="1" smtClean="0">
                <a:solidFill>
                  <a:schemeClr val="accent1">
                    <a:lumMod val="60000"/>
                    <a:lumOff val="40000"/>
                  </a:schemeClr>
                </a:solidFill>
                <a:effectLst/>
              </a:rPr>
              <a:t>through</a:t>
            </a:r>
            <a:r>
              <a:rPr lang="fr-CA" sz="2400" i="1" u="sng" dirty="0" smtClean="0">
                <a:solidFill>
                  <a:schemeClr val="accent1">
                    <a:lumMod val="60000"/>
                    <a:lumOff val="40000"/>
                  </a:schemeClr>
                </a:solidFill>
                <a:effectLst/>
              </a:rPr>
              <a:t> Sport »)</a:t>
            </a:r>
            <a:endParaRPr lang="fr-CA" sz="2400" dirty="0">
              <a:solidFill>
                <a:schemeClr val="accent1">
                  <a:lumMod val="60000"/>
                  <a:lumOff val="40000"/>
                </a:schemeClr>
              </a:solidFill>
            </a:endParaRPr>
          </a:p>
        </p:txBody>
      </p:sp>
      <p:sp>
        <p:nvSpPr>
          <p:cNvPr id="3" name="Espace réservé du contenu 2"/>
          <p:cNvSpPr>
            <a:spLocks noGrp="1"/>
          </p:cNvSpPr>
          <p:nvPr>
            <p:ph idx="1"/>
          </p:nvPr>
        </p:nvSpPr>
        <p:spPr/>
        <p:txBody>
          <a:bodyPr>
            <a:normAutofit/>
          </a:bodyPr>
          <a:lstStyle/>
          <a:p>
            <a:r>
              <a:rPr lang="fr-CA" sz="2000" dirty="0"/>
              <a:t>Basé sur le système de réadaptation des personnes amputées du Walter Reed </a:t>
            </a:r>
            <a:r>
              <a:rPr lang="fr-CA" sz="2000" dirty="0" err="1"/>
              <a:t>Army</a:t>
            </a:r>
            <a:r>
              <a:rPr lang="fr-CA" sz="2000" dirty="0"/>
              <a:t> </a:t>
            </a:r>
            <a:r>
              <a:rPr lang="fr-CA" sz="2000" dirty="0" err="1"/>
              <a:t>Medical</a:t>
            </a:r>
            <a:r>
              <a:rPr lang="fr-CA" sz="2000" dirty="0"/>
              <a:t> Center (Washington, DC), qui inclut une intégration complète du conditionnement physique, du sport et de la réadaptation.  </a:t>
            </a:r>
          </a:p>
          <a:p>
            <a:r>
              <a:rPr lang="fr-CA" sz="2000" dirty="0" smtClean="0"/>
              <a:t>V</a:t>
            </a:r>
            <a:r>
              <a:rPr lang="fr-CA" sz="2000" dirty="0" smtClean="0">
                <a:effectLst/>
              </a:rPr>
              <a:t>ise à procurer une réadaptation holistique pour toutes les personnes amputées</a:t>
            </a:r>
          </a:p>
          <a:p>
            <a:r>
              <a:rPr lang="fr-CA" sz="2000" dirty="0" smtClean="0"/>
              <a:t>F</a:t>
            </a:r>
            <a:r>
              <a:rPr lang="fr-CA" sz="2000" dirty="0" smtClean="0">
                <a:effectLst/>
              </a:rPr>
              <a:t>ourni plus d’occasions d’augmenter leur participation dans le conditionnement physique, le sport et les activités récréatives </a:t>
            </a:r>
          </a:p>
          <a:p>
            <a:r>
              <a:rPr lang="fr-CA" sz="2000" dirty="0" smtClean="0"/>
              <a:t>Élargissement</a:t>
            </a:r>
            <a:r>
              <a:rPr lang="fr-CA" sz="2000" dirty="0" smtClean="0">
                <a:effectLst/>
              </a:rPr>
              <a:t> de leurs réseaux sociaux et leur niveau d’activité au sein de leur communauté.</a:t>
            </a:r>
            <a:endParaRPr lang="fr-CA" sz="2000" dirty="0"/>
          </a:p>
        </p:txBody>
      </p:sp>
      <p:pic>
        <p:nvPicPr>
          <p:cNvPr id="5" name="Placeholder"/>
          <p:cNvPicPr/>
          <p:nvPr/>
        </p:nvPicPr>
        <p:blipFill>
          <a:blip r:embed="rId2">
            <a:extLst>
              <a:ext uri="{28A0092B-C50C-407E-A947-70E740481C1C}">
                <a14:useLocalDpi xmlns:a14="http://schemas.microsoft.com/office/drawing/2010/main" val="0"/>
              </a:ext>
            </a:extLst>
          </a:blip>
          <a:stretch>
            <a:fillRect/>
          </a:stretch>
        </p:blipFill>
        <p:spPr>
          <a:xfrm>
            <a:off x="6891062" y="4605536"/>
            <a:ext cx="2252938" cy="2232248"/>
          </a:xfrm>
          <a:prstGeom prst="ellipse">
            <a:avLst/>
          </a:prstGeom>
          <a:ln w="38100" cap="flat" cmpd="sng" algn="ctr">
            <a:solidFill>
              <a:srgbClr val="FFFFFF"/>
            </a:solidFill>
            <a:prstDash val="solid"/>
            <a:round/>
            <a:headEnd type="none" w="med" len="med"/>
            <a:tailEnd type="none" w="med" len="med"/>
          </a:ln>
        </p:spPr>
      </p:pic>
    </p:spTree>
    <p:extLst>
      <p:ext uri="{BB962C8B-B14F-4D97-AF65-F5344CB8AC3E}">
        <p14:creationId xmlns:p14="http://schemas.microsoft.com/office/powerpoint/2010/main" val="3959414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2400" i="1" u="sng" dirty="0" smtClean="0">
                <a:solidFill>
                  <a:schemeClr val="accent1">
                    <a:lumMod val="60000"/>
                    <a:lumOff val="40000"/>
                  </a:schemeClr>
                </a:solidFill>
                <a:effectLst/>
              </a:rPr>
              <a:t>Le programme « La liberté par le sport » </a:t>
            </a:r>
            <a:br>
              <a:rPr lang="fr-CA" sz="2400" i="1" u="sng" dirty="0" smtClean="0">
                <a:solidFill>
                  <a:schemeClr val="accent1">
                    <a:lumMod val="60000"/>
                    <a:lumOff val="40000"/>
                  </a:schemeClr>
                </a:solidFill>
                <a:effectLst/>
              </a:rPr>
            </a:br>
            <a:r>
              <a:rPr lang="fr-CA" sz="2400" i="1" u="sng" dirty="0" smtClean="0">
                <a:solidFill>
                  <a:schemeClr val="accent1">
                    <a:lumMod val="60000"/>
                    <a:lumOff val="40000"/>
                  </a:schemeClr>
                </a:solidFill>
                <a:effectLst/>
              </a:rPr>
              <a:t>(« </a:t>
            </a:r>
            <a:r>
              <a:rPr lang="fr-CA" sz="2400" i="1" u="sng" dirty="0" err="1" smtClean="0">
                <a:solidFill>
                  <a:schemeClr val="accent1">
                    <a:lumMod val="60000"/>
                    <a:lumOff val="40000"/>
                  </a:schemeClr>
                </a:solidFill>
                <a:effectLst/>
              </a:rPr>
              <a:t>Freedom</a:t>
            </a:r>
            <a:r>
              <a:rPr lang="fr-CA" sz="2400" i="1" u="sng" dirty="0" smtClean="0">
                <a:solidFill>
                  <a:schemeClr val="accent1">
                    <a:lumMod val="60000"/>
                    <a:lumOff val="40000"/>
                  </a:schemeClr>
                </a:solidFill>
                <a:effectLst/>
              </a:rPr>
              <a:t> </a:t>
            </a:r>
            <a:r>
              <a:rPr lang="fr-CA" sz="2400" i="1" u="sng" dirty="0" err="1" smtClean="0">
                <a:solidFill>
                  <a:schemeClr val="accent1">
                    <a:lumMod val="60000"/>
                    <a:lumOff val="40000"/>
                  </a:schemeClr>
                </a:solidFill>
                <a:effectLst/>
              </a:rPr>
              <a:t>through</a:t>
            </a:r>
            <a:r>
              <a:rPr lang="fr-CA" sz="2400" i="1" u="sng" dirty="0" smtClean="0">
                <a:solidFill>
                  <a:schemeClr val="accent1">
                    <a:lumMod val="60000"/>
                    <a:lumOff val="40000"/>
                  </a:schemeClr>
                </a:solidFill>
                <a:effectLst/>
              </a:rPr>
              <a:t> Sport »)</a:t>
            </a:r>
            <a:endParaRPr lang="fr-CA" sz="2400" dirty="0">
              <a:solidFill>
                <a:schemeClr val="accent1">
                  <a:lumMod val="60000"/>
                  <a:lumOff val="40000"/>
                </a:schemeClr>
              </a:solidFill>
            </a:endParaRPr>
          </a:p>
        </p:txBody>
      </p:sp>
      <p:sp>
        <p:nvSpPr>
          <p:cNvPr id="3" name="Espace réservé du contenu 2"/>
          <p:cNvSpPr>
            <a:spLocks noGrp="1"/>
          </p:cNvSpPr>
          <p:nvPr>
            <p:ph idx="1"/>
          </p:nvPr>
        </p:nvSpPr>
        <p:spPr/>
        <p:txBody>
          <a:bodyPr>
            <a:normAutofit/>
          </a:bodyPr>
          <a:lstStyle/>
          <a:p>
            <a:r>
              <a:rPr lang="fr-CA" sz="2000" dirty="0" smtClean="0">
                <a:effectLst/>
              </a:rPr>
              <a:t>Le </a:t>
            </a:r>
            <a:r>
              <a:rPr lang="fr-CA" sz="2000" dirty="0" err="1" smtClean="0">
                <a:effectLst/>
              </a:rPr>
              <a:t>kayakisme</a:t>
            </a:r>
            <a:r>
              <a:rPr lang="fr-CA" sz="2000" dirty="0" smtClean="0">
                <a:effectLst/>
              </a:rPr>
              <a:t>, l’escalade de rochers et la natation sont tous des exemples d’ateliers d’amputés actifs tenus antérieurement </a:t>
            </a:r>
          </a:p>
          <a:p>
            <a:r>
              <a:rPr lang="fr-CA" sz="2000" dirty="0"/>
              <a:t>I</a:t>
            </a:r>
            <a:r>
              <a:rPr lang="fr-CA" sz="2000" dirty="0" smtClean="0">
                <a:effectLst/>
              </a:rPr>
              <a:t>l a été observé qu’une fois qu’une personne est exposée à une activité adaptée à son amputation, elle peut faire un choix éclairé de continuer l’activité </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3573016"/>
            <a:ext cx="4104456" cy="3078342"/>
          </a:xfrm>
          <a:prstGeom prst="rect">
            <a:avLst/>
          </a:prstGeom>
        </p:spPr>
      </p:pic>
    </p:spTree>
    <p:extLst>
      <p:ext uri="{BB962C8B-B14F-4D97-AF65-F5344CB8AC3E}">
        <p14:creationId xmlns:p14="http://schemas.microsoft.com/office/powerpoint/2010/main" val="483744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2400" i="1" u="sng" dirty="0">
                <a:solidFill>
                  <a:schemeClr val="accent1">
                    <a:lumMod val="60000"/>
                    <a:lumOff val="40000"/>
                  </a:schemeClr>
                </a:solidFill>
              </a:rPr>
              <a:t>Le prix de la recherche canadienne pour les personnes amputées </a:t>
            </a:r>
            <a:r>
              <a:rPr lang="fr-FR" sz="2400" i="1" u="sng" dirty="0" smtClean="0">
                <a:solidFill>
                  <a:schemeClr val="accent1">
                    <a:lumMod val="60000"/>
                    <a:lumOff val="40000"/>
                  </a:schemeClr>
                </a:solidFill>
              </a:rPr>
              <a:t/>
            </a:r>
            <a:br>
              <a:rPr lang="fr-FR" sz="2400" i="1" u="sng" dirty="0" smtClean="0">
                <a:solidFill>
                  <a:schemeClr val="accent1">
                    <a:lumMod val="60000"/>
                    <a:lumOff val="40000"/>
                  </a:schemeClr>
                </a:solidFill>
              </a:rPr>
            </a:br>
            <a:r>
              <a:rPr lang="fr-FR" sz="2400" i="1" u="sng" dirty="0" smtClean="0">
                <a:solidFill>
                  <a:schemeClr val="accent1">
                    <a:lumMod val="60000"/>
                    <a:lumOff val="40000"/>
                  </a:schemeClr>
                </a:solidFill>
              </a:rPr>
              <a:t>(</a:t>
            </a:r>
            <a:r>
              <a:rPr lang="fr-FR" sz="2400" i="1" u="sng" dirty="0">
                <a:solidFill>
                  <a:schemeClr val="accent1">
                    <a:lumMod val="60000"/>
                    <a:lumOff val="40000"/>
                  </a:schemeClr>
                </a:solidFill>
              </a:rPr>
              <a:t>Canadian </a:t>
            </a:r>
            <a:r>
              <a:rPr lang="fr-FR" sz="2400" i="1" u="sng" dirty="0" err="1">
                <a:solidFill>
                  <a:schemeClr val="accent1">
                    <a:lumMod val="60000"/>
                    <a:lumOff val="40000"/>
                  </a:schemeClr>
                </a:solidFill>
              </a:rPr>
              <a:t>Amputee</a:t>
            </a:r>
            <a:r>
              <a:rPr lang="fr-FR" sz="2400" i="1" u="sng" dirty="0">
                <a:solidFill>
                  <a:schemeClr val="accent1">
                    <a:lumMod val="60000"/>
                    <a:lumOff val="40000"/>
                  </a:schemeClr>
                </a:solidFill>
              </a:rPr>
              <a:t> </a:t>
            </a:r>
            <a:r>
              <a:rPr lang="fr-FR" sz="2400" i="1" u="sng" dirty="0" err="1">
                <a:solidFill>
                  <a:schemeClr val="accent1">
                    <a:lumMod val="60000"/>
                    <a:lumOff val="40000"/>
                  </a:schemeClr>
                </a:solidFill>
              </a:rPr>
              <a:t>Research</a:t>
            </a:r>
            <a:r>
              <a:rPr lang="fr-FR" sz="2400" i="1" u="sng" dirty="0">
                <a:solidFill>
                  <a:schemeClr val="accent1">
                    <a:lumMod val="60000"/>
                    <a:lumOff val="40000"/>
                  </a:schemeClr>
                </a:solidFill>
              </a:rPr>
              <a:t> </a:t>
            </a:r>
            <a:r>
              <a:rPr lang="fr-FR" sz="2400" i="1" u="sng" dirty="0" err="1">
                <a:solidFill>
                  <a:schemeClr val="accent1">
                    <a:lumMod val="60000"/>
                    <a:lumOff val="40000"/>
                  </a:schemeClr>
                </a:solidFill>
              </a:rPr>
              <a:t>Award</a:t>
            </a:r>
            <a:r>
              <a:rPr lang="fr-FR" sz="2400" i="1" u="sng" dirty="0">
                <a:solidFill>
                  <a:schemeClr val="accent1">
                    <a:lumMod val="60000"/>
                    <a:lumOff val="40000"/>
                  </a:schemeClr>
                </a:solidFill>
              </a:rPr>
              <a:t> </a:t>
            </a:r>
            <a:r>
              <a:rPr lang="fr-FR" sz="2400" i="1" u="sng" dirty="0" smtClean="0">
                <a:solidFill>
                  <a:schemeClr val="accent1">
                    <a:lumMod val="60000"/>
                    <a:lumOff val="40000"/>
                  </a:schemeClr>
                </a:solidFill>
              </a:rPr>
              <a:t>« prix CARA »)</a:t>
            </a:r>
            <a:endParaRPr lang="fr-CA" sz="2400" dirty="0">
              <a:solidFill>
                <a:schemeClr val="accent1">
                  <a:lumMod val="60000"/>
                  <a:lumOff val="40000"/>
                </a:schemeClr>
              </a:solidFill>
            </a:endParaRPr>
          </a:p>
        </p:txBody>
      </p:sp>
      <p:sp>
        <p:nvSpPr>
          <p:cNvPr id="3" name="Espace réservé du contenu 2"/>
          <p:cNvSpPr>
            <a:spLocks noGrp="1"/>
          </p:cNvSpPr>
          <p:nvPr>
            <p:ph idx="1"/>
          </p:nvPr>
        </p:nvSpPr>
        <p:spPr/>
        <p:txBody>
          <a:bodyPr>
            <a:normAutofit/>
          </a:bodyPr>
          <a:lstStyle/>
          <a:p>
            <a:r>
              <a:rPr lang="fr-FR" sz="2000" dirty="0" smtClean="0"/>
              <a:t>Création de </a:t>
            </a:r>
            <a:r>
              <a:rPr lang="fr-FR" sz="2000" dirty="0"/>
              <a:t>prix de la recherche canadienne pour les personnes amputées (Canadian </a:t>
            </a:r>
            <a:r>
              <a:rPr lang="fr-FR" sz="2000" dirty="0" err="1"/>
              <a:t>Amputee</a:t>
            </a:r>
            <a:r>
              <a:rPr lang="fr-FR" sz="2000" dirty="0"/>
              <a:t> </a:t>
            </a:r>
            <a:r>
              <a:rPr lang="fr-FR" sz="2000" dirty="0" err="1"/>
              <a:t>Research</a:t>
            </a:r>
            <a:r>
              <a:rPr lang="fr-FR" sz="2000" dirty="0"/>
              <a:t> </a:t>
            </a:r>
            <a:r>
              <a:rPr lang="fr-FR" sz="2000" dirty="0" err="1"/>
              <a:t>Award</a:t>
            </a:r>
            <a:r>
              <a:rPr lang="fr-FR" sz="2000" dirty="0"/>
              <a:t> </a:t>
            </a:r>
            <a:r>
              <a:rPr lang="fr-FR" sz="2000" dirty="0" smtClean="0"/>
              <a:t>« prix CARA ») </a:t>
            </a:r>
            <a:r>
              <a:rPr lang="fr-FR" sz="2000" dirty="0"/>
              <a:t>pour encourager la recherche de technologies et de techniques de traitement innovatrices pour les personnes amputées. </a:t>
            </a:r>
            <a:endParaRPr lang="fr-FR" sz="2000" dirty="0" smtClean="0"/>
          </a:p>
          <a:p>
            <a:r>
              <a:rPr lang="fr-FR" sz="2000" dirty="0" smtClean="0"/>
              <a:t>Actuellement</a:t>
            </a:r>
            <a:r>
              <a:rPr lang="fr-FR" sz="2000" dirty="0"/>
              <a:t>, il y a très peu de financement canadien pour la recherche en vue d’améliorer la qualité de vie des personnes ayant subi la perte d’un membre </a:t>
            </a:r>
            <a:endParaRPr lang="fr-FR" sz="2000" dirty="0" smtClean="0"/>
          </a:p>
          <a:p>
            <a:r>
              <a:rPr lang="fr-FR" sz="2000" dirty="0" smtClean="0"/>
              <a:t>CARA</a:t>
            </a:r>
            <a:r>
              <a:rPr lang="fr-FR" sz="2000" dirty="0"/>
              <a:t> financera jusqu’à dix mille dollars (10 000 $) par </a:t>
            </a:r>
            <a:r>
              <a:rPr lang="fr-FR" sz="2000" dirty="0" smtClean="0"/>
              <a:t>année</a:t>
            </a:r>
          </a:p>
          <a:p>
            <a:endParaRPr lang="fr-FR" dirty="0"/>
          </a:p>
          <a:p>
            <a:endParaRPr lang="fr-CA" dirty="0"/>
          </a:p>
        </p:txBody>
      </p:sp>
      <p:pic>
        <p:nvPicPr>
          <p:cNvPr id="4" name="Picture 4" descr="Coalition des amputés du Canada"/>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5436096" y="5661248"/>
            <a:ext cx="3285365" cy="936104"/>
          </a:xfrm>
          <a:prstGeom prst="rect">
            <a:avLst/>
          </a:prstGeom>
          <a:noFill/>
        </p:spPr>
      </p:pic>
    </p:spTree>
    <p:extLst>
      <p:ext uri="{BB962C8B-B14F-4D97-AF65-F5344CB8AC3E}">
        <p14:creationId xmlns:p14="http://schemas.microsoft.com/office/powerpoint/2010/main" val="1488469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2400" i="1" u="sng" dirty="0" smtClean="0">
                <a:solidFill>
                  <a:schemeClr val="accent1">
                    <a:lumMod val="60000"/>
                    <a:lumOff val="40000"/>
                  </a:schemeClr>
                </a:solidFill>
              </a:rPr>
              <a:t>Le prix de la recherche canadienne pour les personnes amputées </a:t>
            </a:r>
            <a:br>
              <a:rPr lang="fr-FR" sz="2400" i="1" u="sng" dirty="0" smtClean="0">
                <a:solidFill>
                  <a:schemeClr val="accent1">
                    <a:lumMod val="60000"/>
                    <a:lumOff val="40000"/>
                  </a:schemeClr>
                </a:solidFill>
              </a:rPr>
            </a:br>
            <a:r>
              <a:rPr lang="fr-FR" sz="2400" i="1" u="sng" dirty="0" smtClean="0">
                <a:solidFill>
                  <a:schemeClr val="accent1">
                    <a:lumMod val="60000"/>
                    <a:lumOff val="40000"/>
                  </a:schemeClr>
                </a:solidFill>
              </a:rPr>
              <a:t>(Canadian </a:t>
            </a:r>
            <a:r>
              <a:rPr lang="fr-FR" sz="2400" i="1" u="sng" dirty="0" err="1" smtClean="0">
                <a:solidFill>
                  <a:schemeClr val="accent1">
                    <a:lumMod val="60000"/>
                    <a:lumOff val="40000"/>
                  </a:schemeClr>
                </a:solidFill>
              </a:rPr>
              <a:t>Amputee</a:t>
            </a:r>
            <a:r>
              <a:rPr lang="fr-FR" sz="2400" i="1" u="sng" dirty="0" smtClean="0">
                <a:solidFill>
                  <a:schemeClr val="accent1">
                    <a:lumMod val="60000"/>
                    <a:lumOff val="40000"/>
                  </a:schemeClr>
                </a:solidFill>
              </a:rPr>
              <a:t> </a:t>
            </a:r>
            <a:r>
              <a:rPr lang="fr-FR" sz="2400" i="1" u="sng" dirty="0" err="1" smtClean="0">
                <a:solidFill>
                  <a:schemeClr val="accent1">
                    <a:lumMod val="60000"/>
                    <a:lumOff val="40000"/>
                  </a:schemeClr>
                </a:solidFill>
              </a:rPr>
              <a:t>Research</a:t>
            </a:r>
            <a:r>
              <a:rPr lang="fr-FR" sz="2400" i="1" u="sng" dirty="0" smtClean="0">
                <a:solidFill>
                  <a:schemeClr val="accent1">
                    <a:lumMod val="60000"/>
                    <a:lumOff val="40000"/>
                  </a:schemeClr>
                </a:solidFill>
              </a:rPr>
              <a:t> </a:t>
            </a:r>
            <a:r>
              <a:rPr lang="fr-FR" sz="2400" i="1" u="sng" dirty="0" err="1" smtClean="0">
                <a:solidFill>
                  <a:schemeClr val="accent1">
                    <a:lumMod val="60000"/>
                    <a:lumOff val="40000"/>
                  </a:schemeClr>
                </a:solidFill>
              </a:rPr>
              <a:t>Award</a:t>
            </a:r>
            <a:r>
              <a:rPr lang="fr-FR" sz="2400" i="1" u="sng" dirty="0" smtClean="0">
                <a:solidFill>
                  <a:schemeClr val="accent1">
                    <a:lumMod val="60000"/>
                    <a:lumOff val="40000"/>
                  </a:schemeClr>
                </a:solidFill>
              </a:rPr>
              <a:t> « prix CARA »)</a:t>
            </a:r>
            <a:endParaRPr lang="fr-CA" sz="2400" dirty="0">
              <a:solidFill>
                <a:schemeClr val="accent1">
                  <a:lumMod val="60000"/>
                  <a:lumOff val="40000"/>
                </a:schemeClr>
              </a:solidFill>
            </a:endParaRPr>
          </a:p>
        </p:txBody>
      </p:sp>
      <p:sp>
        <p:nvSpPr>
          <p:cNvPr id="3" name="Espace réservé du contenu 2"/>
          <p:cNvSpPr>
            <a:spLocks noGrp="1"/>
          </p:cNvSpPr>
          <p:nvPr>
            <p:ph idx="1"/>
          </p:nvPr>
        </p:nvSpPr>
        <p:spPr/>
        <p:txBody>
          <a:bodyPr>
            <a:normAutofit/>
          </a:bodyPr>
          <a:lstStyle/>
          <a:p>
            <a:endParaRPr lang="fr-CA" sz="2000" dirty="0" smtClean="0">
              <a:effectLst/>
            </a:endParaRPr>
          </a:p>
          <a:p>
            <a:r>
              <a:rPr lang="fr-CA" sz="2000" dirty="0" smtClean="0">
                <a:effectLst/>
              </a:rPr>
              <a:t>Évaluateurs: membres du</a:t>
            </a:r>
            <a:r>
              <a:rPr lang="fr-FR" sz="2000" dirty="0" smtClean="0"/>
              <a:t> </a:t>
            </a:r>
            <a:r>
              <a:rPr lang="fr-FR" sz="2000" dirty="0"/>
              <a:t>comité consultatif médical </a:t>
            </a:r>
            <a:endParaRPr lang="fr-FR" sz="2000" dirty="0" smtClean="0"/>
          </a:p>
          <a:p>
            <a:pPr marL="36576" indent="0">
              <a:buNone/>
            </a:pPr>
            <a:endParaRPr lang="fr-CA" sz="2000" dirty="0" smtClean="0">
              <a:effectLst/>
            </a:endParaRPr>
          </a:p>
          <a:p>
            <a:r>
              <a:rPr lang="fr-CA" sz="2000" dirty="0" smtClean="0">
                <a:effectLst/>
              </a:rPr>
              <a:t>Soumissions: avant le 29 février 2012</a:t>
            </a:r>
          </a:p>
          <a:p>
            <a:endParaRPr lang="fr-CA" sz="2000" dirty="0" smtClean="0">
              <a:effectLst/>
            </a:endParaRPr>
          </a:p>
          <a:p>
            <a:r>
              <a:rPr lang="fr-CA" sz="2000" dirty="0" smtClean="0"/>
              <a:t>5 soumissions reçues</a:t>
            </a:r>
            <a:endParaRPr lang="fr-CA" sz="2000" dirty="0"/>
          </a:p>
        </p:txBody>
      </p:sp>
      <p:pic>
        <p:nvPicPr>
          <p:cNvPr id="4" name="Picture 4" descr="Coalition des amputés du Canada"/>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5436096" y="5661248"/>
            <a:ext cx="3285365" cy="936104"/>
          </a:xfrm>
          <a:prstGeom prst="rect">
            <a:avLst/>
          </a:prstGeom>
          <a:noFill/>
        </p:spPr>
      </p:pic>
    </p:spTree>
    <p:extLst>
      <p:ext uri="{BB962C8B-B14F-4D97-AF65-F5344CB8AC3E}">
        <p14:creationId xmlns:p14="http://schemas.microsoft.com/office/powerpoint/2010/main" val="677867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u="sng" dirty="0">
                <a:solidFill>
                  <a:schemeClr val="accent1">
                    <a:lumMod val="60000"/>
                    <a:lumOff val="40000"/>
                  </a:schemeClr>
                </a:solidFill>
              </a:rPr>
              <a:t>Activités de financement</a:t>
            </a:r>
            <a:endParaRPr lang="fr-CA" sz="2800" dirty="0">
              <a:solidFill>
                <a:schemeClr val="accent1">
                  <a:lumMod val="60000"/>
                  <a:lumOff val="40000"/>
                </a:schemeClr>
              </a:solidFill>
            </a:endParaRPr>
          </a:p>
        </p:txBody>
      </p:sp>
      <p:sp>
        <p:nvSpPr>
          <p:cNvPr id="3" name="Espace réservé du contenu 2"/>
          <p:cNvSpPr>
            <a:spLocks noGrp="1"/>
          </p:cNvSpPr>
          <p:nvPr>
            <p:ph idx="1"/>
          </p:nvPr>
        </p:nvSpPr>
        <p:spPr>
          <a:xfrm>
            <a:off x="467544" y="1340768"/>
            <a:ext cx="7467600" cy="4525963"/>
          </a:xfrm>
        </p:spPr>
        <p:txBody>
          <a:bodyPr>
            <a:normAutofit/>
          </a:bodyPr>
          <a:lstStyle/>
          <a:p>
            <a:r>
              <a:rPr lang="fr-CA" sz="2000" dirty="0"/>
              <a:t>Le Caporal-chef Paul </a:t>
            </a:r>
            <a:r>
              <a:rPr lang="fr-CA" sz="2000" dirty="0" smtClean="0"/>
              <a:t>Franklin (retraité)</a:t>
            </a:r>
            <a:r>
              <a:rPr lang="fr-FR" sz="2000" dirty="0" smtClean="0"/>
              <a:t> </a:t>
            </a:r>
            <a:r>
              <a:rPr lang="fr-FR" sz="2000" dirty="0"/>
              <a:t>a perdu ses deux jambes lors d’une attaque suicidaire à la bombe en Afghanistan en janvier 2006</a:t>
            </a:r>
            <a:r>
              <a:rPr lang="fr-FR" sz="2000" dirty="0" smtClean="0"/>
              <a:t>.</a:t>
            </a:r>
          </a:p>
          <a:p>
            <a:r>
              <a:rPr lang="fr-CA" sz="2000" dirty="0"/>
              <a:t>En 2009, </a:t>
            </a:r>
            <a:r>
              <a:rPr lang="fr-CA" sz="2000" i="1" dirty="0"/>
              <a:t>Time Magazine</a:t>
            </a:r>
            <a:r>
              <a:rPr lang="fr-CA" sz="2000" dirty="0"/>
              <a:t> a mentionné Paul Franklin comme étant l’un des « héros du Canada » et Rubicon </a:t>
            </a:r>
            <a:r>
              <a:rPr lang="fr-CA" sz="2000" dirty="0" err="1"/>
              <a:t>Publishing</a:t>
            </a:r>
            <a:r>
              <a:rPr lang="fr-CA" sz="2000" dirty="0"/>
              <a:t> l’a nommé l’un des « 10 premiers Canadiens les plus inspirants ».</a:t>
            </a:r>
          </a:p>
          <a:p>
            <a:r>
              <a:rPr lang="fr-CA" sz="2000" dirty="0"/>
              <a:t>M</a:t>
            </a:r>
            <a:r>
              <a:rPr lang="fr-CA" sz="2000" dirty="0" smtClean="0"/>
              <a:t>embre </a:t>
            </a:r>
            <a:r>
              <a:rPr lang="fr-CA" sz="2000" dirty="0"/>
              <a:t>du Conseil d’administration et le président du financement de la Coalition des amputés du Canada.</a:t>
            </a:r>
          </a:p>
          <a:p>
            <a:pPr marL="36576" indent="0">
              <a:buNone/>
            </a:pPr>
            <a:endParaRPr lang="fr-CA" sz="2000" dirty="0"/>
          </a:p>
        </p:txBody>
      </p:sp>
      <p:pic>
        <p:nvPicPr>
          <p:cNvPr id="4" name="Picture 4" descr="Coalition des amputés du Canada"/>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5868144" y="5733256"/>
            <a:ext cx="2808312" cy="800177"/>
          </a:xfrm>
          <a:prstGeom prst="rect">
            <a:avLst/>
          </a:prstGeom>
          <a:noFill/>
        </p:spPr>
      </p:pic>
      <p:pic>
        <p:nvPicPr>
          <p:cNvPr id="5" name="Placeholder"/>
          <p:cNvPicPr/>
          <p:nvPr/>
        </p:nvPicPr>
        <p:blipFill>
          <a:blip r:embed="rId4">
            <a:extLst>
              <a:ext uri="{28A0092B-C50C-407E-A947-70E740481C1C}">
                <a14:useLocalDpi xmlns:a14="http://schemas.microsoft.com/office/drawing/2010/main" val="0"/>
              </a:ext>
            </a:extLst>
          </a:blip>
          <a:stretch>
            <a:fillRect/>
          </a:stretch>
        </p:blipFill>
        <p:spPr>
          <a:xfrm>
            <a:off x="3203848" y="4440594"/>
            <a:ext cx="1584176" cy="2412268"/>
          </a:xfrm>
          <a:prstGeom prst="roundRect">
            <a:avLst/>
          </a:prstGeom>
          <a:ln w="38100" cap="flat" cmpd="sng" algn="ctr">
            <a:solidFill>
              <a:schemeClr val="bg1"/>
            </a:solidFill>
            <a:prstDash val="solid"/>
            <a:miter lim="800000"/>
            <a:headEnd type="none" w="med" len="med"/>
            <a:tailEnd type="none" w="med" len="med"/>
          </a:ln>
          <a:effectLst/>
        </p:spPr>
      </p:pic>
    </p:spTree>
    <p:extLst>
      <p:ext uri="{BB962C8B-B14F-4D97-AF65-F5344CB8AC3E}">
        <p14:creationId xmlns:p14="http://schemas.microsoft.com/office/powerpoint/2010/main" val="177724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7467600" cy="1143000"/>
          </a:xfrm>
        </p:spPr>
        <p:txBody>
          <a:bodyPr/>
          <a:lstStyle/>
          <a:p>
            <a:pPr algn="ctr"/>
            <a:r>
              <a:rPr lang="fr-CA" sz="3600" dirty="0" smtClean="0">
                <a:solidFill>
                  <a:schemeClr val="accent1">
                    <a:lumMod val="60000"/>
                    <a:lumOff val="40000"/>
                  </a:schemeClr>
                </a:solidFill>
              </a:rPr>
              <a:t>MERCI</a:t>
            </a:r>
            <a:r>
              <a:rPr lang="fr-CA" dirty="0" smtClean="0"/>
              <a:t> </a:t>
            </a:r>
            <a:endParaRPr lang="fr-CA" dirty="0"/>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68022" y="1268760"/>
            <a:ext cx="5904656" cy="4886921"/>
          </a:xfrm>
        </p:spPr>
      </p:pic>
      <p:sp>
        <p:nvSpPr>
          <p:cNvPr id="3" name="ZoneTexte 2"/>
          <p:cNvSpPr txBox="1"/>
          <p:nvPr/>
        </p:nvSpPr>
        <p:spPr>
          <a:xfrm>
            <a:off x="1907704" y="6367664"/>
            <a:ext cx="5564974" cy="369332"/>
          </a:xfrm>
          <a:prstGeom prst="rect">
            <a:avLst/>
          </a:prstGeom>
          <a:noFill/>
        </p:spPr>
        <p:txBody>
          <a:bodyPr wrap="square" rtlCol="0">
            <a:spAutoFit/>
          </a:bodyPr>
          <a:lstStyle/>
          <a:p>
            <a:pPr algn="ctr"/>
            <a:r>
              <a:rPr lang="fr-CA" b="1" dirty="0" smtClean="0"/>
              <a:t>Visitez le www.amputeecoalition</a:t>
            </a:r>
            <a:r>
              <a:rPr lang="fr-CA" b="1" dirty="0" smtClean="0">
                <a:solidFill>
                  <a:srgbClr val="C4645A"/>
                </a:solidFill>
              </a:rPr>
              <a:t>canada</a:t>
            </a:r>
            <a:r>
              <a:rPr lang="fr-CA" b="1" dirty="0" smtClean="0"/>
              <a:t>.org</a:t>
            </a:r>
            <a:endParaRPr lang="fr-CA" b="1" dirty="0"/>
          </a:p>
        </p:txBody>
      </p:sp>
    </p:spTree>
    <p:extLst>
      <p:ext uri="{BB962C8B-B14F-4D97-AF65-F5344CB8AC3E}">
        <p14:creationId xmlns:p14="http://schemas.microsoft.com/office/powerpoint/2010/main" val="501244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412776"/>
            <a:ext cx="5760640" cy="425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re 10"/>
          <p:cNvSpPr>
            <a:spLocks noGrp="1"/>
          </p:cNvSpPr>
          <p:nvPr>
            <p:ph type="title"/>
          </p:nvPr>
        </p:nvSpPr>
        <p:spPr/>
        <p:txBody>
          <a:bodyPr/>
          <a:lstStyle/>
          <a:p>
            <a:r>
              <a:rPr lang="fr-CA" dirty="0" smtClean="0">
                <a:solidFill>
                  <a:schemeClr val="accent1">
                    <a:lumMod val="60000"/>
                    <a:lumOff val="40000"/>
                  </a:schemeClr>
                </a:solidFill>
              </a:rPr>
              <a:t>NOTRE MISSION:</a:t>
            </a:r>
            <a:endParaRPr lang="fr-CA" dirty="0">
              <a:solidFill>
                <a:schemeClr val="accent1">
                  <a:lumMod val="60000"/>
                  <a:lumOff val="40000"/>
                </a:schemeClr>
              </a:solidFill>
            </a:endParaRPr>
          </a:p>
        </p:txBody>
      </p:sp>
      <p:sp>
        <p:nvSpPr>
          <p:cNvPr id="14" name="ZoneTexte 13"/>
          <p:cNvSpPr txBox="1"/>
          <p:nvPr/>
        </p:nvSpPr>
        <p:spPr>
          <a:xfrm>
            <a:off x="827584" y="6021288"/>
            <a:ext cx="7272808" cy="584775"/>
          </a:xfrm>
          <a:prstGeom prst="rect">
            <a:avLst/>
          </a:prstGeom>
          <a:noFill/>
        </p:spPr>
        <p:txBody>
          <a:bodyPr wrap="square" rtlCol="0">
            <a:spAutoFit/>
          </a:bodyPr>
          <a:lstStyle/>
          <a:p>
            <a:pPr algn="ctr"/>
            <a:r>
              <a:rPr lang="fr-CA" sz="3200" b="1" i="1" dirty="0" smtClean="0">
                <a:solidFill>
                  <a:srgbClr val="C4645A"/>
                </a:solidFill>
                <a:latin typeface="Arial Unicode MS" pitchFamily="34" charset="-128"/>
                <a:ea typeface="Arial Unicode MS" pitchFamily="34" charset="-128"/>
                <a:cs typeface="Arial Unicode MS" pitchFamily="34" charset="-128"/>
              </a:rPr>
              <a:t>Améliorer</a:t>
            </a:r>
            <a:r>
              <a:rPr lang="fr-CA" sz="2800" b="1" i="1" dirty="0" smtClean="0">
                <a:solidFill>
                  <a:srgbClr val="C4645A"/>
                </a:solidFill>
              </a:rPr>
              <a:t> </a:t>
            </a:r>
            <a:r>
              <a:rPr lang="fr-CA" dirty="0" smtClean="0"/>
              <a:t> </a:t>
            </a:r>
            <a:r>
              <a:rPr lang="fr-CA" sz="2000" i="1" dirty="0" smtClean="0">
                <a:latin typeface="Arial Unicode MS" pitchFamily="34" charset="-128"/>
                <a:ea typeface="Arial Unicode MS" pitchFamily="34" charset="-128"/>
                <a:cs typeface="Arial Unicode MS" pitchFamily="34" charset="-128"/>
              </a:rPr>
              <a:t>la qualité de vie des personnes amputées</a:t>
            </a:r>
            <a:endParaRPr lang="fr-CA" sz="2000" i="1"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84857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solidFill>
                  <a:schemeClr val="accent1">
                    <a:lumMod val="60000"/>
                    <a:lumOff val="40000"/>
                  </a:schemeClr>
                </a:solidFill>
                <a:effectLst/>
              </a:rPr>
              <a:t>QUI SOMMES-NOUS ? </a:t>
            </a:r>
            <a:r>
              <a:rPr lang="fr-CA" dirty="0" smtClean="0">
                <a:effectLst/>
              </a:rPr>
              <a:t/>
            </a:r>
            <a:br>
              <a:rPr lang="fr-CA" dirty="0" smtClean="0">
                <a:effectLst/>
              </a:rPr>
            </a:br>
            <a:endParaRPr lang="fr-CA" dirty="0"/>
          </a:p>
        </p:txBody>
      </p:sp>
      <p:sp>
        <p:nvSpPr>
          <p:cNvPr id="3" name="Espace réservé du contenu 2"/>
          <p:cNvSpPr>
            <a:spLocks noGrp="1"/>
          </p:cNvSpPr>
          <p:nvPr>
            <p:ph idx="1"/>
          </p:nvPr>
        </p:nvSpPr>
        <p:spPr/>
        <p:txBody>
          <a:bodyPr>
            <a:normAutofit/>
          </a:bodyPr>
          <a:lstStyle/>
          <a:p>
            <a:r>
              <a:rPr lang="fr-CA" sz="2400" dirty="0" smtClean="0"/>
              <a:t>A é</a:t>
            </a:r>
            <a:r>
              <a:rPr lang="fr-CA" sz="2400" dirty="0" smtClean="0">
                <a:effectLst/>
              </a:rPr>
              <a:t>té fondée pour améliorer et faire avancer la qualité de vie des personnes ayant subi la perte d’un membre</a:t>
            </a:r>
          </a:p>
          <a:p>
            <a:pPr marL="36576" indent="0">
              <a:buNone/>
            </a:pPr>
            <a:endParaRPr lang="fr-CA" sz="2400" dirty="0" smtClean="0">
              <a:effectLst/>
            </a:endParaRPr>
          </a:p>
          <a:p>
            <a:r>
              <a:rPr lang="fr-CA" sz="2400" dirty="0" smtClean="0"/>
              <a:t>Le CAC s</a:t>
            </a:r>
            <a:r>
              <a:rPr lang="fr-CA" sz="2400" dirty="0" smtClean="0">
                <a:effectLst/>
              </a:rPr>
              <a:t>’appuie sur des programmes structurés et validés</a:t>
            </a:r>
          </a:p>
          <a:p>
            <a:pPr marL="36576" indent="0">
              <a:buNone/>
            </a:pPr>
            <a:endParaRPr lang="fr-CA" sz="2400" dirty="0"/>
          </a:p>
          <a:p>
            <a:r>
              <a:rPr lang="fr-CA" sz="2400" dirty="0" smtClean="0"/>
              <a:t>Statut d’organisme de bienfaisance reçu en 2012</a:t>
            </a:r>
            <a:endParaRPr lang="fr-CA" sz="2400" dirty="0" smtClean="0">
              <a:effectLst/>
            </a:endParaRPr>
          </a:p>
        </p:txBody>
      </p:sp>
      <p:pic>
        <p:nvPicPr>
          <p:cNvPr id="4" name="Picture 4" descr="Coalition des amputés du Canada"/>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5436096" y="5661248"/>
            <a:ext cx="3285365" cy="936104"/>
          </a:xfrm>
          <a:prstGeom prst="rect">
            <a:avLst/>
          </a:prstGeom>
          <a:noFill/>
        </p:spPr>
      </p:pic>
    </p:spTree>
    <p:extLst>
      <p:ext uri="{BB962C8B-B14F-4D97-AF65-F5344CB8AC3E}">
        <p14:creationId xmlns:p14="http://schemas.microsoft.com/office/powerpoint/2010/main" val="1756470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6131024" cy="778098"/>
          </a:xfrm>
        </p:spPr>
        <p:txBody>
          <a:bodyPr>
            <a:normAutofit/>
          </a:bodyPr>
          <a:lstStyle/>
          <a:p>
            <a:r>
              <a:rPr lang="fr-CA" sz="3200" dirty="0">
                <a:solidFill>
                  <a:schemeClr val="accent1">
                    <a:lumMod val="60000"/>
                    <a:lumOff val="40000"/>
                  </a:schemeClr>
                </a:solidFill>
              </a:rPr>
              <a:t>NOTRE RESEAU ET STRUCTURE:</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224957476"/>
              </p:ext>
            </p:extLst>
          </p:nvPr>
        </p:nvGraphicFramePr>
        <p:xfrm>
          <a:off x="457200" y="1052736"/>
          <a:ext cx="8363272"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854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solidFill>
                  <a:schemeClr val="accent1">
                    <a:lumMod val="60000"/>
                    <a:lumOff val="40000"/>
                  </a:schemeClr>
                </a:solidFill>
                <a:effectLst/>
              </a:rPr>
              <a:t>PROGRAMMES</a:t>
            </a:r>
            <a:br>
              <a:rPr lang="fr-CA" dirty="0" smtClean="0">
                <a:solidFill>
                  <a:schemeClr val="accent1">
                    <a:lumMod val="60000"/>
                    <a:lumOff val="40000"/>
                  </a:schemeClr>
                </a:solidFill>
                <a:effectLst/>
              </a:rPr>
            </a:br>
            <a:endParaRPr lang="fr-CA" dirty="0">
              <a:solidFill>
                <a:schemeClr val="accent1">
                  <a:lumMod val="60000"/>
                  <a:lumOff val="40000"/>
                </a:schemeClr>
              </a:solidFill>
            </a:endParaRPr>
          </a:p>
        </p:txBody>
      </p:sp>
      <p:sp>
        <p:nvSpPr>
          <p:cNvPr id="3" name="Espace réservé du contenu 2"/>
          <p:cNvSpPr>
            <a:spLocks noGrp="1"/>
          </p:cNvSpPr>
          <p:nvPr>
            <p:ph idx="1"/>
          </p:nvPr>
        </p:nvSpPr>
        <p:spPr/>
        <p:txBody>
          <a:bodyPr>
            <a:noAutofit/>
          </a:bodyPr>
          <a:lstStyle/>
          <a:p>
            <a:pPr marL="914400" lvl="1" indent="-457200">
              <a:buFont typeface="Wingdings" pitchFamily="2" charset="2"/>
              <a:buChar char="Ø"/>
            </a:pPr>
            <a:r>
              <a:rPr lang="fr-FR" sz="2000" u="sng" dirty="0" smtClean="0"/>
              <a:t>Le programme </a:t>
            </a:r>
            <a:r>
              <a:rPr lang="fr-FR" sz="2000" u="sng" dirty="0"/>
              <a:t>de parrainage par les pairs </a:t>
            </a:r>
            <a:r>
              <a:rPr lang="fr-FR" sz="2000" dirty="0"/>
              <a:t>(Peer </a:t>
            </a:r>
            <a:r>
              <a:rPr lang="fr-FR" sz="2000" dirty="0" err="1"/>
              <a:t>Visitor</a:t>
            </a:r>
            <a:r>
              <a:rPr lang="fr-FR" sz="2000" dirty="0"/>
              <a:t> ® </a:t>
            </a:r>
            <a:r>
              <a:rPr lang="fr-FR" sz="2000" dirty="0" smtClean="0"/>
              <a:t>Program)</a:t>
            </a:r>
          </a:p>
          <a:p>
            <a:pPr marL="457200" lvl="1" indent="0">
              <a:buNone/>
            </a:pPr>
            <a:endParaRPr lang="fr-FR" sz="2000" dirty="0" smtClean="0"/>
          </a:p>
          <a:p>
            <a:pPr marL="914400" lvl="1" indent="-457200">
              <a:buFont typeface="Wingdings" pitchFamily="2" charset="2"/>
              <a:buChar char="Ø"/>
            </a:pPr>
            <a:r>
              <a:rPr lang="fr-FR" sz="2000" u="sng" dirty="0" smtClean="0"/>
              <a:t>Promouvoir les habiletés de vie des personnes amputées </a:t>
            </a:r>
            <a:r>
              <a:rPr lang="fr-FR" sz="2000" dirty="0" smtClean="0"/>
              <a:t>(</a:t>
            </a:r>
            <a:r>
              <a:rPr lang="fr-FR" sz="2000" dirty="0" err="1" smtClean="0"/>
              <a:t>Promoting</a:t>
            </a:r>
            <a:r>
              <a:rPr lang="fr-FR" sz="2000" dirty="0" smtClean="0"/>
              <a:t> </a:t>
            </a:r>
            <a:r>
              <a:rPr lang="fr-FR" sz="2000" dirty="0" err="1" smtClean="0"/>
              <a:t>Amputee</a:t>
            </a:r>
            <a:r>
              <a:rPr lang="fr-FR" sz="2000" dirty="0" smtClean="0"/>
              <a:t> Life </a:t>
            </a:r>
            <a:r>
              <a:rPr lang="fr-FR" sz="2000" dirty="0" err="1" smtClean="0"/>
              <a:t>Skills</a:t>
            </a:r>
            <a:r>
              <a:rPr lang="fr-FR" sz="2000" dirty="0" smtClean="0"/>
              <a:t> ® (PALS) Program) </a:t>
            </a:r>
          </a:p>
          <a:p>
            <a:pPr marL="457200" lvl="1" indent="0">
              <a:buNone/>
            </a:pPr>
            <a:endParaRPr lang="fr-FR" sz="2000" dirty="0" smtClean="0"/>
          </a:p>
          <a:p>
            <a:pPr marL="914400" lvl="1" indent="-457200">
              <a:buFont typeface="Wingdings" pitchFamily="2" charset="2"/>
              <a:buChar char="Ø"/>
            </a:pPr>
            <a:r>
              <a:rPr lang="fr-FR" sz="2000" dirty="0"/>
              <a:t>I</a:t>
            </a:r>
            <a:r>
              <a:rPr lang="fr-FR" sz="2000" dirty="0" smtClean="0"/>
              <a:t>ncorporer </a:t>
            </a:r>
            <a:r>
              <a:rPr lang="fr-FR" sz="2000" dirty="0"/>
              <a:t>au cours des douze prochains mois </a:t>
            </a:r>
            <a:r>
              <a:rPr lang="fr-FR" sz="2000" dirty="0" smtClean="0"/>
              <a:t>un nouveau programme additionnel:</a:t>
            </a:r>
          </a:p>
          <a:p>
            <a:pPr marL="1005840" lvl="3" indent="0">
              <a:buNone/>
            </a:pPr>
            <a:r>
              <a:rPr lang="fr-FR" u="sng" dirty="0"/>
              <a:t>Le programme  La liberté par le sport </a:t>
            </a:r>
            <a:r>
              <a:rPr lang="fr-FR" dirty="0"/>
              <a:t> (</a:t>
            </a:r>
            <a:r>
              <a:rPr lang="fr-FR" dirty="0" err="1"/>
              <a:t>Freedom</a:t>
            </a:r>
            <a:r>
              <a:rPr lang="fr-FR" dirty="0"/>
              <a:t> </a:t>
            </a:r>
            <a:r>
              <a:rPr lang="fr-FR" dirty="0" err="1"/>
              <a:t>through</a:t>
            </a:r>
            <a:r>
              <a:rPr lang="fr-FR" dirty="0"/>
              <a:t> Sport</a:t>
            </a:r>
            <a:r>
              <a:rPr lang="fr-FR" i="1" dirty="0" smtClean="0"/>
              <a:t>)</a:t>
            </a:r>
          </a:p>
        </p:txBody>
      </p:sp>
      <p:pic>
        <p:nvPicPr>
          <p:cNvPr id="4" name="Picture 4" descr="Coalition des amputés du Canada"/>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5436096" y="5661248"/>
            <a:ext cx="3285365" cy="936104"/>
          </a:xfrm>
          <a:prstGeom prst="rect">
            <a:avLst/>
          </a:prstGeom>
          <a:noFill/>
        </p:spPr>
      </p:pic>
    </p:spTree>
    <p:extLst>
      <p:ext uri="{BB962C8B-B14F-4D97-AF65-F5344CB8AC3E}">
        <p14:creationId xmlns:p14="http://schemas.microsoft.com/office/powerpoint/2010/main" val="383671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287016"/>
          </a:xfrm>
        </p:spPr>
        <p:txBody>
          <a:bodyPr>
            <a:normAutofit fontScale="90000"/>
          </a:bodyPr>
          <a:lstStyle/>
          <a:p>
            <a:pPr algn="ctr"/>
            <a:r>
              <a:rPr lang="fr-CA" sz="4000" u="sng" dirty="0" smtClean="0">
                <a:effectLst/>
              </a:rPr>
              <a:t/>
            </a:r>
            <a:br>
              <a:rPr lang="fr-CA" sz="4000" u="sng" dirty="0" smtClean="0">
                <a:effectLst/>
              </a:rPr>
            </a:br>
            <a:r>
              <a:rPr lang="fr-CA" sz="4000" u="sng" dirty="0" smtClean="0">
                <a:solidFill>
                  <a:schemeClr val="accent1">
                    <a:lumMod val="60000"/>
                    <a:lumOff val="40000"/>
                  </a:schemeClr>
                </a:solidFill>
                <a:effectLst/>
              </a:rPr>
              <a:t>Programme de parrainage par les pairs </a:t>
            </a:r>
            <a:r>
              <a:rPr lang="fr-CA" sz="3100" u="sng" dirty="0" smtClean="0">
                <a:solidFill>
                  <a:schemeClr val="accent1">
                    <a:lumMod val="60000"/>
                    <a:lumOff val="40000"/>
                  </a:schemeClr>
                </a:solidFill>
                <a:effectLst/>
              </a:rPr>
              <a:t>(« Peer </a:t>
            </a:r>
            <a:r>
              <a:rPr lang="fr-CA" sz="3100" u="sng" dirty="0" err="1" smtClean="0">
                <a:solidFill>
                  <a:schemeClr val="accent1">
                    <a:lumMod val="60000"/>
                    <a:lumOff val="40000"/>
                  </a:schemeClr>
                </a:solidFill>
                <a:effectLst/>
              </a:rPr>
              <a:t>Visitor</a:t>
            </a:r>
            <a:r>
              <a:rPr lang="fr-CA" sz="3100" u="sng" dirty="0" smtClean="0">
                <a:solidFill>
                  <a:schemeClr val="accent1">
                    <a:lumMod val="60000"/>
                    <a:lumOff val="40000"/>
                  </a:schemeClr>
                </a:solidFill>
                <a:effectLst/>
              </a:rPr>
              <a:t> ® Program »)</a:t>
            </a:r>
            <a:r>
              <a:rPr lang="fr-CA" dirty="0" smtClean="0">
                <a:solidFill>
                  <a:schemeClr val="accent1">
                    <a:lumMod val="60000"/>
                    <a:lumOff val="40000"/>
                  </a:schemeClr>
                </a:solidFill>
                <a:effectLst/>
              </a:rPr>
              <a:t/>
            </a:r>
            <a:br>
              <a:rPr lang="fr-CA" dirty="0" smtClean="0">
                <a:solidFill>
                  <a:schemeClr val="accent1">
                    <a:lumMod val="60000"/>
                    <a:lumOff val="40000"/>
                  </a:schemeClr>
                </a:solidFill>
                <a:effectLst/>
              </a:rPr>
            </a:br>
            <a:endParaRPr lang="fr-CA" dirty="0">
              <a:solidFill>
                <a:schemeClr val="accent1">
                  <a:lumMod val="60000"/>
                  <a:lumOff val="40000"/>
                </a:schemeClr>
              </a:solidFill>
            </a:endParaRPr>
          </a:p>
        </p:txBody>
      </p:sp>
      <p:sp>
        <p:nvSpPr>
          <p:cNvPr id="3" name="Espace réservé du contenu 2"/>
          <p:cNvSpPr>
            <a:spLocks noGrp="1"/>
          </p:cNvSpPr>
          <p:nvPr>
            <p:ph idx="1"/>
          </p:nvPr>
        </p:nvSpPr>
        <p:spPr/>
        <p:txBody>
          <a:bodyPr>
            <a:normAutofit/>
          </a:bodyPr>
          <a:lstStyle/>
          <a:p>
            <a:r>
              <a:rPr lang="fr-CA" sz="2000" dirty="0" smtClean="0">
                <a:effectLst/>
              </a:rPr>
              <a:t>Premier programme en son genre à être mis en œuvre au Canada </a:t>
            </a:r>
          </a:p>
          <a:p>
            <a:r>
              <a:rPr lang="fr-CA" sz="2000" dirty="0"/>
              <a:t>C</a:t>
            </a:r>
            <a:r>
              <a:rPr lang="fr-CA" sz="2000" dirty="0" smtClean="0">
                <a:effectLst/>
              </a:rPr>
              <a:t>herche à résoudre la difficulté que des visites informelles et non structurées par les pairs peuvent avoir</a:t>
            </a:r>
          </a:p>
          <a:p>
            <a:r>
              <a:rPr lang="fr-CA" sz="2000" dirty="0" smtClean="0">
                <a:effectLst/>
              </a:rPr>
              <a:t>En mettant en place un programme de formation pour certifier les « parrains » et les formateurs, la CAC est en mesure d’assurer que son programme répond à une norme de qualité minimale </a:t>
            </a:r>
          </a:p>
          <a:p>
            <a:r>
              <a:rPr lang="fr-CA" sz="2000" dirty="0"/>
              <a:t>T</a:t>
            </a:r>
            <a:r>
              <a:rPr lang="fr-CA" sz="2000" dirty="0" smtClean="0">
                <a:effectLst/>
              </a:rPr>
              <a:t>ous les pairs sont évalués à la fin de leur séance de formation</a:t>
            </a:r>
            <a:endParaRPr lang="fr-CA" sz="2000" dirty="0"/>
          </a:p>
        </p:txBody>
      </p:sp>
      <p:pic>
        <p:nvPicPr>
          <p:cNvPr id="4" name="Picture 4" descr="Coalition des amputés du Canada"/>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5508104" y="5805264"/>
            <a:ext cx="3285365" cy="936104"/>
          </a:xfrm>
          <a:prstGeom prst="rect">
            <a:avLst/>
          </a:prstGeom>
          <a:noFill/>
        </p:spPr>
      </p:pic>
    </p:spTree>
    <p:extLst>
      <p:ext uri="{BB962C8B-B14F-4D97-AF65-F5344CB8AC3E}">
        <p14:creationId xmlns:p14="http://schemas.microsoft.com/office/powerpoint/2010/main" val="1897200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3200" u="sng" dirty="0">
                <a:solidFill>
                  <a:schemeClr val="accent1">
                    <a:lumMod val="60000"/>
                    <a:lumOff val="40000"/>
                  </a:schemeClr>
                </a:solidFill>
              </a:rPr>
              <a:t>Programme de parrainage par les pairs (« Peer </a:t>
            </a:r>
            <a:r>
              <a:rPr lang="fr-CA" sz="3200" u="sng" dirty="0" err="1">
                <a:solidFill>
                  <a:schemeClr val="accent1">
                    <a:lumMod val="60000"/>
                    <a:lumOff val="40000"/>
                  </a:schemeClr>
                </a:solidFill>
              </a:rPr>
              <a:t>Visitor</a:t>
            </a:r>
            <a:r>
              <a:rPr lang="fr-CA" sz="3200" u="sng" dirty="0">
                <a:solidFill>
                  <a:schemeClr val="accent1">
                    <a:lumMod val="60000"/>
                    <a:lumOff val="40000"/>
                  </a:schemeClr>
                </a:solidFill>
              </a:rPr>
              <a:t> ® Program »)</a:t>
            </a:r>
            <a:endParaRPr lang="fr-CA" sz="3200" dirty="0">
              <a:solidFill>
                <a:schemeClr val="accent1">
                  <a:lumMod val="60000"/>
                  <a:lumOff val="40000"/>
                </a:schemeClr>
              </a:solidFill>
            </a:endParaRPr>
          </a:p>
        </p:txBody>
      </p:sp>
      <p:sp>
        <p:nvSpPr>
          <p:cNvPr id="3" name="Espace réservé du contenu 2"/>
          <p:cNvSpPr>
            <a:spLocks noGrp="1"/>
          </p:cNvSpPr>
          <p:nvPr>
            <p:ph idx="1"/>
          </p:nvPr>
        </p:nvSpPr>
        <p:spPr/>
        <p:txBody>
          <a:bodyPr>
            <a:normAutofit/>
          </a:bodyPr>
          <a:lstStyle/>
          <a:p>
            <a:r>
              <a:rPr lang="fr-CA" sz="2200" dirty="0" smtClean="0">
                <a:effectLst/>
              </a:rPr>
              <a:t>Le programme de formation</a:t>
            </a:r>
            <a:r>
              <a:rPr lang="fr-CA" sz="2200" dirty="0"/>
              <a:t> </a:t>
            </a:r>
            <a:r>
              <a:rPr lang="fr-CA" sz="2200" dirty="0" smtClean="0"/>
              <a:t>pour les parrains et</a:t>
            </a:r>
            <a:r>
              <a:rPr lang="fr-CA" sz="2200" dirty="0" smtClean="0">
                <a:effectLst/>
              </a:rPr>
              <a:t> les formateurs, traite de sujets tels que :</a:t>
            </a:r>
          </a:p>
          <a:p>
            <a:pPr lvl="1">
              <a:buFont typeface="Arial" pitchFamily="34" charset="0"/>
              <a:buChar char="•"/>
            </a:pPr>
            <a:r>
              <a:rPr lang="fr-CA" sz="2200" dirty="0" smtClean="0">
                <a:effectLst/>
              </a:rPr>
              <a:t>Comment se comporter durant une visite </a:t>
            </a:r>
          </a:p>
          <a:p>
            <a:pPr lvl="1">
              <a:buFont typeface="Arial" pitchFamily="34" charset="0"/>
              <a:buChar char="•"/>
            </a:pPr>
            <a:r>
              <a:rPr lang="fr-CA" sz="2200" dirty="0" smtClean="0">
                <a:effectLst/>
              </a:rPr>
              <a:t>La compréhension du rôle et des limites d’un « parrain » </a:t>
            </a:r>
          </a:p>
          <a:p>
            <a:pPr lvl="1">
              <a:buFont typeface="Arial" pitchFamily="34" charset="0"/>
              <a:buChar char="•"/>
            </a:pPr>
            <a:r>
              <a:rPr lang="fr-CA" sz="2200" dirty="0" smtClean="0">
                <a:effectLst/>
              </a:rPr>
              <a:t>Quels sujets sont sûrs et lesquels ne le sont pas </a:t>
            </a:r>
          </a:p>
          <a:p>
            <a:pPr lvl="1">
              <a:buFont typeface="Arial" pitchFamily="34" charset="0"/>
              <a:buChar char="•"/>
            </a:pPr>
            <a:r>
              <a:rPr lang="fr-CA" sz="2200" dirty="0" smtClean="0">
                <a:effectLst/>
              </a:rPr>
              <a:t>Quand recommander quelqu’un à un professionnel pour de l’aide </a:t>
            </a:r>
          </a:p>
          <a:p>
            <a:pPr lvl="1">
              <a:buFont typeface="Arial" pitchFamily="34" charset="0"/>
              <a:buChar char="•"/>
            </a:pPr>
            <a:r>
              <a:rPr lang="fr-CA" sz="2200" dirty="0" smtClean="0">
                <a:effectLst/>
              </a:rPr>
              <a:t>Comment traiter de sujets difficiles incluant la religion, la sexualité, le suicide et autres </a:t>
            </a:r>
          </a:p>
          <a:p>
            <a:endParaRPr lang="fr-CA" dirty="0"/>
          </a:p>
        </p:txBody>
      </p:sp>
      <p:pic>
        <p:nvPicPr>
          <p:cNvPr id="4" name="Picture 4" descr="Coalition des amputés du Canada"/>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5441843" y="5805264"/>
            <a:ext cx="3285365" cy="936104"/>
          </a:xfrm>
          <a:prstGeom prst="rect">
            <a:avLst/>
          </a:prstGeom>
          <a:noFill/>
        </p:spPr>
      </p:pic>
    </p:spTree>
    <p:extLst>
      <p:ext uri="{BB962C8B-B14F-4D97-AF65-F5344CB8AC3E}">
        <p14:creationId xmlns:p14="http://schemas.microsoft.com/office/powerpoint/2010/main" val="4078459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CA" sz="3200" u="sng" dirty="0" smtClean="0">
                <a:solidFill>
                  <a:schemeClr val="accent1">
                    <a:lumMod val="60000"/>
                    <a:lumOff val="40000"/>
                  </a:schemeClr>
                </a:solidFill>
                <a:effectLst/>
              </a:rPr>
              <a:t>Programme de parrainage par les pairs (« Peer </a:t>
            </a:r>
            <a:r>
              <a:rPr lang="fr-CA" sz="3200" u="sng" dirty="0" err="1" smtClean="0">
                <a:solidFill>
                  <a:schemeClr val="accent1">
                    <a:lumMod val="60000"/>
                    <a:lumOff val="40000"/>
                  </a:schemeClr>
                </a:solidFill>
                <a:effectLst/>
              </a:rPr>
              <a:t>Visitor</a:t>
            </a:r>
            <a:r>
              <a:rPr lang="fr-CA" sz="3200" u="sng" dirty="0" smtClean="0">
                <a:solidFill>
                  <a:schemeClr val="accent1">
                    <a:lumMod val="60000"/>
                    <a:lumOff val="40000"/>
                  </a:schemeClr>
                </a:solidFill>
                <a:effectLst/>
              </a:rPr>
              <a:t> ® Program »)</a:t>
            </a:r>
            <a:r>
              <a:rPr lang="fr-CA" sz="3200" dirty="0" smtClean="0">
                <a:solidFill>
                  <a:schemeClr val="accent1">
                    <a:lumMod val="60000"/>
                    <a:lumOff val="40000"/>
                  </a:schemeClr>
                </a:solidFill>
                <a:effectLst/>
              </a:rPr>
              <a:t/>
            </a:r>
            <a:br>
              <a:rPr lang="fr-CA" sz="3200" dirty="0" smtClean="0">
                <a:solidFill>
                  <a:schemeClr val="accent1">
                    <a:lumMod val="60000"/>
                    <a:lumOff val="40000"/>
                  </a:schemeClr>
                </a:solidFill>
                <a:effectLst/>
              </a:rPr>
            </a:br>
            <a:endParaRPr lang="fr-CA" sz="3200" dirty="0">
              <a:solidFill>
                <a:schemeClr val="accent1">
                  <a:lumMod val="60000"/>
                  <a:lumOff val="40000"/>
                </a:schemeClr>
              </a:solidFill>
            </a:endParaRPr>
          </a:p>
        </p:txBody>
      </p:sp>
      <p:sp>
        <p:nvSpPr>
          <p:cNvPr id="3" name="Espace réservé du contenu 2"/>
          <p:cNvSpPr>
            <a:spLocks noGrp="1"/>
          </p:cNvSpPr>
          <p:nvPr>
            <p:ph idx="1"/>
          </p:nvPr>
        </p:nvSpPr>
        <p:spPr>
          <a:xfrm>
            <a:off x="467544" y="1700808"/>
            <a:ext cx="7467600" cy="4525963"/>
          </a:xfrm>
        </p:spPr>
        <p:txBody>
          <a:bodyPr>
            <a:normAutofit/>
          </a:bodyPr>
          <a:lstStyle/>
          <a:p>
            <a:r>
              <a:rPr lang="fr-CA" sz="2000" dirty="0" smtClean="0">
                <a:effectLst/>
              </a:rPr>
              <a:t>La CAC offre le programme de parrainage par les pairs en anglais et en français sans frais aux personnes qui ont subi la perte d’un membre</a:t>
            </a:r>
          </a:p>
          <a:p>
            <a:r>
              <a:rPr lang="fr-CA" sz="2000" dirty="0"/>
              <a:t>T</a:t>
            </a:r>
            <a:r>
              <a:rPr lang="fr-CA" sz="2000" dirty="0" smtClean="0">
                <a:effectLst/>
              </a:rPr>
              <a:t>ous les coûts sont défrayés par la Coalition</a:t>
            </a:r>
          </a:p>
          <a:p>
            <a:r>
              <a:rPr lang="fr-CA" sz="2000" dirty="0" smtClean="0">
                <a:effectLst/>
              </a:rPr>
              <a:t>Il y a :</a:t>
            </a:r>
          </a:p>
          <a:p>
            <a:pPr lvl="1">
              <a:buFont typeface="Arial" pitchFamily="34" charset="0"/>
              <a:buChar char="•"/>
            </a:pPr>
            <a:r>
              <a:rPr lang="fr-CA" sz="2000" dirty="0" smtClean="0">
                <a:effectLst/>
              </a:rPr>
              <a:t>242 « parrains » certifiés dans différentes régions à travers le Canada</a:t>
            </a:r>
          </a:p>
          <a:p>
            <a:pPr lvl="1">
              <a:buFont typeface="Arial" pitchFamily="34" charset="0"/>
              <a:buChar char="•"/>
            </a:pPr>
            <a:r>
              <a:rPr lang="fr-CA" sz="2000" dirty="0" smtClean="0"/>
              <a:t>76 formateurs certifiés</a:t>
            </a:r>
          </a:p>
          <a:p>
            <a:pPr lvl="1">
              <a:buFont typeface="Arial" pitchFamily="34" charset="0"/>
              <a:buChar char="•"/>
            </a:pPr>
            <a:r>
              <a:rPr lang="fr-CA" sz="2000" dirty="0" smtClean="0"/>
              <a:t>38 sessions de formation depuis la création de la CAC</a:t>
            </a:r>
          </a:p>
          <a:p>
            <a:r>
              <a:rPr lang="fr-CA" sz="2000" dirty="0" smtClean="0">
                <a:effectLst/>
              </a:rPr>
              <a:t>Ces « parrains » permettent à la CAC de faire des jumelages pertinents</a:t>
            </a:r>
            <a:endParaRPr lang="fr-CA" sz="2000" dirty="0"/>
          </a:p>
        </p:txBody>
      </p:sp>
      <p:pic>
        <p:nvPicPr>
          <p:cNvPr id="6" name="Picture 4" descr="Coalition des amputés du Canada"/>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5441843" y="5805264"/>
            <a:ext cx="3285365" cy="936104"/>
          </a:xfrm>
          <a:prstGeom prst="rect">
            <a:avLst/>
          </a:prstGeom>
          <a:noFill/>
        </p:spPr>
      </p:pic>
    </p:spTree>
    <p:extLst>
      <p:ext uri="{BB962C8B-B14F-4D97-AF65-F5344CB8AC3E}">
        <p14:creationId xmlns:p14="http://schemas.microsoft.com/office/powerpoint/2010/main" val="1316501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8229600" cy="1143000"/>
          </a:xfrm>
        </p:spPr>
        <p:txBody>
          <a:bodyPr>
            <a:noAutofit/>
          </a:bodyPr>
          <a:lstStyle/>
          <a:p>
            <a:pPr algn="ctr"/>
            <a:r>
              <a:rPr lang="fr-FR" sz="2800" u="sng" dirty="0" smtClean="0">
                <a:solidFill>
                  <a:schemeClr val="accent1">
                    <a:lumMod val="60000"/>
                    <a:lumOff val="40000"/>
                  </a:schemeClr>
                </a:solidFill>
              </a:rPr>
              <a:t>Promouvoir les habiletés de vie des personnes amputées </a:t>
            </a:r>
            <a:br>
              <a:rPr lang="fr-FR" sz="2800" u="sng" dirty="0" smtClean="0">
                <a:solidFill>
                  <a:schemeClr val="accent1">
                    <a:lumMod val="60000"/>
                    <a:lumOff val="40000"/>
                  </a:schemeClr>
                </a:solidFill>
              </a:rPr>
            </a:br>
            <a:r>
              <a:rPr lang="fr-FR" sz="2800" dirty="0" smtClean="0">
                <a:solidFill>
                  <a:schemeClr val="accent1">
                    <a:lumMod val="60000"/>
                    <a:lumOff val="40000"/>
                  </a:schemeClr>
                </a:solidFill>
              </a:rPr>
              <a:t>(</a:t>
            </a:r>
            <a:r>
              <a:rPr lang="fr-FR" sz="2800" dirty="0" err="1" smtClean="0">
                <a:solidFill>
                  <a:schemeClr val="accent1">
                    <a:lumMod val="60000"/>
                    <a:lumOff val="40000"/>
                  </a:schemeClr>
                </a:solidFill>
              </a:rPr>
              <a:t>Promoting</a:t>
            </a:r>
            <a:r>
              <a:rPr lang="fr-FR" sz="2800" dirty="0" smtClean="0">
                <a:solidFill>
                  <a:schemeClr val="accent1">
                    <a:lumMod val="60000"/>
                    <a:lumOff val="40000"/>
                  </a:schemeClr>
                </a:solidFill>
              </a:rPr>
              <a:t> </a:t>
            </a:r>
            <a:r>
              <a:rPr lang="fr-FR" sz="2800" dirty="0" err="1" smtClean="0">
                <a:solidFill>
                  <a:schemeClr val="accent1">
                    <a:lumMod val="60000"/>
                    <a:lumOff val="40000"/>
                  </a:schemeClr>
                </a:solidFill>
              </a:rPr>
              <a:t>Amputee</a:t>
            </a:r>
            <a:r>
              <a:rPr lang="fr-FR" sz="2800" dirty="0" smtClean="0">
                <a:solidFill>
                  <a:schemeClr val="accent1">
                    <a:lumMod val="60000"/>
                    <a:lumOff val="40000"/>
                  </a:schemeClr>
                </a:solidFill>
              </a:rPr>
              <a:t> Life </a:t>
            </a:r>
            <a:r>
              <a:rPr lang="fr-FR" sz="2800" dirty="0" err="1" smtClean="0">
                <a:solidFill>
                  <a:schemeClr val="accent1">
                    <a:lumMod val="60000"/>
                    <a:lumOff val="40000"/>
                  </a:schemeClr>
                </a:solidFill>
              </a:rPr>
              <a:t>Skills</a:t>
            </a:r>
            <a:r>
              <a:rPr lang="fr-FR" sz="2800" dirty="0" smtClean="0">
                <a:solidFill>
                  <a:schemeClr val="accent1">
                    <a:lumMod val="60000"/>
                    <a:lumOff val="40000"/>
                  </a:schemeClr>
                </a:solidFill>
              </a:rPr>
              <a:t> ® (PALS) Program</a:t>
            </a:r>
            <a:endParaRPr lang="fr-CA" sz="2800" dirty="0">
              <a:solidFill>
                <a:schemeClr val="accent1">
                  <a:lumMod val="60000"/>
                  <a:lumOff val="40000"/>
                </a:schemeClr>
              </a:solidFill>
            </a:endParaRPr>
          </a:p>
        </p:txBody>
      </p:sp>
      <p:sp>
        <p:nvSpPr>
          <p:cNvPr id="3" name="Espace réservé du contenu 2"/>
          <p:cNvSpPr>
            <a:spLocks noGrp="1"/>
          </p:cNvSpPr>
          <p:nvPr>
            <p:ph idx="1"/>
          </p:nvPr>
        </p:nvSpPr>
        <p:spPr>
          <a:xfrm>
            <a:off x="467544" y="1700808"/>
            <a:ext cx="7467600" cy="4525963"/>
          </a:xfrm>
        </p:spPr>
        <p:txBody>
          <a:bodyPr>
            <a:normAutofit/>
          </a:bodyPr>
          <a:lstStyle/>
          <a:p>
            <a:r>
              <a:rPr lang="fr-CA" sz="2000" dirty="0"/>
              <a:t>U</a:t>
            </a:r>
            <a:r>
              <a:rPr lang="fr-CA" sz="2000" dirty="0" smtClean="0">
                <a:effectLst/>
              </a:rPr>
              <a:t>n programme d’autogestion de huit semaines particulièrement conçu pour les personnes ayant subi la perte d’un membre</a:t>
            </a:r>
          </a:p>
          <a:p>
            <a:pPr marL="36576" indent="0">
              <a:buNone/>
            </a:pPr>
            <a:endParaRPr lang="fr-CA" sz="2000" dirty="0" smtClean="0">
              <a:effectLst/>
            </a:endParaRPr>
          </a:p>
          <a:p>
            <a:r>
              <a:rPr lang="fr-CA" sz="2000" dirty="0"/>
              <a:t>P</a:t>
            </a:r>
            <a:r>
              <a:rPr lang="fr-CA" sz="2000" dirty="0" smtClean="0">
                <a:effectLst/>
              </a:rPr>
              <a:t>rogramme entièrement (100 %) éducatif et reconnaît que les personnes ayant subi la perte d’un membre ont des besoins très précis et des réalités particulières</a:t>
            </a:r>
          </a:p>
          <a:p>
            <a:pPr marL="36576" indent="0">
              <a:buNone/>
            </a:pPr>
            <a:endParaRPr lang="fr-CA" sz="2000" dirty="0" smtClean="0">
              <a:effectLst/>
            </a:endParaRPr>
          </a:p>
          <a:p>
            <a:r>
              <a:rPr lang="fr-CA" sz="2000" dirty="0"/>
              <a:t>M</a:t>
            </a:r>
            <a:r>
              <a:rPr lang="fr-CA" sz="2000" dirty="0" smtClean="0">
                <a:effectLst/>
              </a:rPr>
              <a:t>et l’accent sur la façon dont une personne qui a subi la perte d’un membre peut améliorer sa santé et sa qualité de vie</a:t>
            </a:r>
            <a:endParaRPr lang="fr-CA" sz="2000" dirty="0"/>
          </a:p>
        </p:txBody>
      </p:sp>
      <p:pic>
        <p:nvPicPr>
          <p:cNvPr id="1026" name="Picture 2" descr="PALS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1146" y="2492896"/>
            <a:ext cx="1246344" cy="341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125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5089</TotalTime>
  <Words>1071</Words>
  <Application>Microsoft Office PowerPoint</Application>
  <PresentationFormat>Affichage à l'écran (4:3)</PresentationFormat>
  <Paragraphs>151</Paragraphs>
  <Slides>19</Slides>
  <Notes>15</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Technique</vt:lpstr>
      <vt:lpstr> </vt:lpstr>
      <vt:lpstr>NOTRE MISSION:</vt:lpstr>
      <vt:lpstr>QUI SOMMES-NOUS ?  </vt:lpstr>
      <vt:lpstr>NOTRE RESEAU ET STRUCTURE:</vt:lpstr>
      <vt:lpstr>PROGRAMMES </vt:lpstr>
      <vt:lpstr> Programme de parrainage par les pairs (« Peer Visitor ® Program ») </vt:lpstr>
      <vt:lpstr>Programme de parrainage par les pairs (« Peer Visitor ® Program »)</vt:lpstr>
      <vt:lpstr>Programme de parrainage par les pairs (« Peer Visitor ® Program ») </vt:lpstr>
      <vt:lpstr>Promouvoir les habiletés de vie des personnes amputées  (Promoting Amputee Life Skills ® (PALS) Program</vt:lpstr>
      <vt:lpstr> Promouvoir les habiletés de vie des personnes amputées  (Promoting Amputee Life Skills ® (PALS) Program</vt:lpstr>
      <vt:lpstr>Promouvoir les habiletés de vie des personnes amputées  (Promoting Amputee Life Skills ® (PALS) Program</vt:lpstr>
      <vt:lpstr>Promouvoir les habiletés de vie des personnes amputées  (Promoting Amputee Life Skills ® (PALS) Program</vt:lpstr>
      <vt:lpstr>Le programme « La liberté par le sport »  (« Freedom through Sport  »)</vt:lpstr>
      <vt:lpstr>Le programme « La liberté par le sport »  (« Freedom through Sport »)</vt:lpstr>
      <vt:lpstr>Le programme « La liberté par le sport »  (« Freedom through Sport »)</vt:lpstr>
      <vt:lpstr>Le prix de la recherche canadienne pour les personnes amputées  (Canadian Amputee Research Award « prix CARA »)</vt:lpstr>
      <vt:lpstr>Le prix de la recherche canadienne pour les personnes amputées  (Canadian Amputee Research Award « prix CARA »)</vt:lpstr>
      <vt:lpstr>Activités de financement</vt:lpstr>
      <vt:lpstr>MERCI </vt:lpstr>
    </vt:vector>
  </TitlesOfParts>
  <Company>Institut de réadaptation Gingras-Lindsay-de-Montréal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AMPUTEE COALITION OF CANADA/ COALITION DES AMPUTÉS DU CANADA</dc:title>
  <dc:creator>fisnat40</dc:creator>
  <cp:lastModifiedBy>fisnat40</cp:lastModifiedBy>
  <cp:revision>41</cp:revision>
  <cp:lastPrinted>2012-04-20T15:07:41Z</cp:lastPrinted>
  <dcterms:created xsi:type="dcterms:W3CDTF">2012-03-22T15:32:26Z</dcterms:created>
  <dcterms:modified xsi:type="dcterms:W3CDTF">2012-04-26T18:09:50Z</dcterms:modified>
</cp:coreProperties>
</file>